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147482814" r:id="rId2"/>
    <p:sldId id="257" r:id="rId3"/>
    <p:sldId id="258" r:id="rId4"/>
    <p:sldId id="2147482811" r:id="rId5"/>
    <p:sldId id="2147482804" r:id="rId6"/>
    <p:sldId id="259" r:id="rId7"/>
    <p:sldId id="2147482779" r:id="rId8"/>
    <p:sldId id="260" r:id="rId9"/>
    <p:sldId id="2147482781" r:id="rId10"/>
    <p:sldId id="261" r:id="rId11"/>
    <p:sldId id="2147482801" r:id="rId12"/>
    <p:sldId id="262" r:id="rId13"/>
    <p:sldId id="2147482783" r:id="rId14"/>
    <p:sldId id="263" r:id="rId15"/>
    <p:sldId id="2147482790" r:id="rId16"/>
    <p:sldId id="264" r:id="rId17"/>
    <p:sldId id="2147482767" r:id="rId18"/>
    <p:sldId id="265" r:id="rId19"/>
    <p:sldId id="2147482774" r:id="rId20"/>
    <p:sldId id="266" r:id="rId21"/>
    <p:sldId id="2147482761" r:id="rId22"/>
    <p:sldId id="2147482810" r:id="rId23"/>
    <p:sldId id="2147482805" r:id="rId24"/>
    <p:sldId id="267" r:id="rId25"/>
    <p:sldId id="2147482795" r:id="rId26"/>
    <p:sldId id="2147482807" r:id="rId27"/>
    <p:sldId id="268" r:id="rId28"/>
    <p:sldId id="269" r:id="rId29"/>
    <p:sldId id="27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E6D88-EBA0-472C-80C6-F18EFBB9DCE5}" type="datetimeFigureOut">
              <a:rPr lang="en-IN" smtClean="0"/>
              <a:pPr/>
              <a:t>12-10-2025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C69A-02D4-44CE-A7E1-2611E70FF9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5266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2DBD-B562-4632-B9CB-407613D8C8C9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6531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62DBD-B562-4632-B9CB-407613D8C8C9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2DBD-B562-4632-B9CB-407613D8C8C9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76748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2DBD-B562-4632-B9CB-407613D8C8C9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9616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microsoft.com/office/2007/relationships/media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microsoft.com/office/2007/relationships/media" Target="../media/media3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3391070-71BE-2818-4C84-491620EF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13" y="383457"/>
            <a:ext cx="4591664" cy="261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ECC56C5-0894-CEF5-9360-C7CF18BF0818}"/>
              </a:ext>
            </a:extLst>
          </p:cNvPr>
          <p:cNvSpPr txBox="1">
            <a:spLocks/>
          </p:cNvSpPr>
          <p:nvPr/>
        </p:nvSpPr>
        <p:spPr>
          <a:xfrm>
            <a:off x="685800" y="2995663"/>
            <a:ext cx="7772400" cy="1470025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u="sng" dirty="0">
                <a:solidFill>
                  <a:srgbClr val="7030A0"/>
                </a:solidFill>
                <a:latin typeface="Britannic Bold" panose="020B0903060703020204" pitchFamily="34" charset="0"/>
              </a:rPr>
              <a:t>PWSS Functionality &amp; Best Practices</a:t>
            </a:r>
          </a:p>
          <a:p>
            <a:r>
              <a:rPr lang="en-US" i="1" u="sng" dirty="0">
                <a:solidFill>
                  <a:srgbClr val="7030A0"/>
                </a:solidFill>
                <a:latin typeface="Britannic Bold" panose="020B0903060703020204" pitchFamily="34" charset="0"/>
              </a:rPr>
              <a:t>DWSM, </a:t>
            </a:r>
            <a:r>
              <a:rPr lang="en-US" i="1" u="sng" dirty="0" err="1">
                <a:solidFill>
                  <a:srgbClr val="7030A0"/>
                </a:solidFill>
                <a:latin typeface="Britannic Bold" panose="020B0903060703020204" pitchFamily="34" charset="0"/>
              </a:rPr>
              <a:t>Charaideo</a:t>
            </a:r>
            <a:r>
              <a:rPr lang="en-US" i="1" u="sng" dirty="0">
                <a:solidFill>
                  <a:srgbClr val="7030A0"/>
                </a:solidFill>
                <a:latin typeface="Britannic Bold" panose="020B0903060703020204" pitchFamily="34" charset="0"/>
              </a:rPr>
              <a:t> District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E2BC3850-4902-A2B3-E4CF-E063A565FC63}"/>
              </a:ext>
            </a:extLst>
          </p:cNvPr>
          <p:cNvSpPr txBox="1">
            <a:spLocks/>
          </p:cNvSpPr>
          <p:nvPr/>
        </p:nvSpPr>
        <p:spPr>
          <a:xfrm>
            <a:off x="1371600" y="4938251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b="1" u="sng" dirty="0">
                <a:solidFill>
                  <a:srgbClr val="002060"/>
                </a:solidFill>
              </a:rPr>
              <a:t>District Administration, </a:t>
            </a:r>
            <a:r>
              <a:rPr lang="en-IN" b="1" u="sng" dirty="0" err="1">
                <a:solidFill>
                  <a:srgbClr val="002060"/>
                </a:solidFill>
              </a:rPr>
              <a:t>Charaideo</a:t>
            </a:r>
            <a:r>
              <a:rPr lang="en-IN" b="1" u="sng" dirty="0">
                <a:solidFill>
                  <a:srgbClr val="002060"/>
                </a:solidFill>
              </a:rPr>
              <a:t>  •  PHED Nazira Division</a:t>
            </a:r>
          </a:p>
        </p:txBody>
      </p:sp>
    </p:spTree>
    <p:extLst>
      <p:ext uri="{BB962C8B-B14F-4D97-AF65-F5344CB8AC3E}">
        <p14:creationId xmlns="" xmlns:p14="http://schemas.microsoft.com/office/powerpoint/2010/main" val="51128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Best Practice: Minor Repairs – Simple, Fast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t>Step 1: Defect identified by Jal Mitra / community</a:t>
            </a:r>
          </a:p>
          <a:p>
            <a:r>
              <a:t>Step 2: Materials procured by WUC</a:t>
            </a:r>
          </a:p>
          <a:p>
            <a:r>
              <a:t>Step 3: Repairs executed by Jal Mitra + skilled/semiskilled/unskilled labour</a:t>
            </a:r>
          </a:p>
          <a:p>
            <a:r>
              <a:t>Step 4: Expenses booked from WUC account (minor-repair head)</a:t>
            </a:r>
          </a:p>
          <a:p>
            <a:r>
              <a:t>Result: downtime reduced; trust in the system increased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0594E36-6167-00E8-C9F0-EC900D4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22D886-DB53-20C8-82F2-AA41A47D99AD}"/>
              </a:ext>
            </a:extLst>
          </p:cNvPr>
          <p:cNvSpPr txBox="1"/>
          <p:nvPr/>
        </p:nvSpPr>
        <p:spPr>
          <a:xfrm>
            <a:off x="1192089" y="491290"/>
            <a:ext cx="675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Small Showcase of Community Ownership</a:t>
            </a:r>
            <a:endParaRPr lang="en-IN" sz="2800" b="1" i="1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A5889-FE92-C8EB-FEE4-FA931B928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9120" y="1356359"/>
            <a:ext cx="3901440" cy="4063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244289-A18A-9C85-ED0A-5171D4BC8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356359"/>
            <a:ext cx="3688080" cy="406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C281B0-7CA9-19BF-AC22-80ABC21252E5}"/>
              </a:ext>
            </a:extLst>
          </p:cNvPr>
          <p:cNvSpPr txBox="1"/>
          <p:nvPr/>
        </p:nvSpPr>
        <p:spPr>
          <a:xfrm>
            <a:off x="975360" y="5669280"/>
            <a:ext cx="6976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Successful restoration of functionality of Madhupur PWSS by the joint efforts of Jal Mitra, WUC,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Khalasi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well as the concerned PHED Sectional Officer.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6839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Best Practice: Reviving &amp; Empowering Water Users’ Committees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Constitute/renew WUCs where dormant</a:t>
            </a:r>
            <a:r>
              <a:rPr lang="en-US" dirty="0"/>
              <a:t>:</a:t>
            </a:r>
            <a:r>
              <a:t> clarify roles &amp; SOPs</a:t>
            </a:r>
          </a:p>
          <a:p>
            <a:r>
              <a:t>Special drives at Bhuyankhat and Dhuniapothar PWSS</a:t>
            </a:r>
          </a:p>
          <a:p>
            <a:r>
              <a:t>Capacity-building on tariff, O&amp;M, grievances and water safety</a:t>
            </a:r>
          </a:p>
          <a:p>
            <a:r>
              <a:t>Transparent record-keeping and social audit orientation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0594E36-6167-00E8-C9F0-EC900D4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22D886-DB53-20C8-82F2-AA41A47D99AD}"/>
              </a:ext>
            </a:extLst>
          </p:cNvPr>
          <p:cNvSpPr txBox="1"/>
          <p:nvPr/>
        </p:nvSpPr>
        <p:spPr>
          <a:xfrm>
            <a:off x="1192089" y="239292"/>
            <a:ext cx="675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Glimpses of Formation of New Committee</a:t>
            </a:r>
            <a:r>
              <a:rPr lang="en-IN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A5889-FE92-C8EB-FEE4-FA931B92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" y="1112521"/>
            <a:ext cx="7955280" cy="4598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C281B0-7CA9-19BF-AC22-80ABC21252E5}"/>
              </a:ext>
            </a:extLst>
          </p:cNvPr>
          <p:cNvSpPr txBox="1"/>
          <p:nvPr/>
        </p:nvSpPr>
        <p:spPr>
          <a:xfrm>
            <a:off x="965719" y="5710767"/>
            <a:ext cx="730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Formation of New WUC and discussion on tariff collection at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Bhuyankhat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PWSS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1325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Tariff Collection – What Improved in </a:t>
            </a:r>
            <a:r>
              <a:rPr sz="3600" i="1" u="sng" dirty="0" err="1">
                <a:solidFill>
                  <a:srgbClr val="0070C0"/>
                </a:solidFill>
              </a:rPr>
              <a:t>Charaideo</a:t>
            </a:r>
            <a:r>
              <a:rPr sz="3600" i="1" u="sng" dirty="0">
                <a:solidFill>
                  <a:srgbClr val="0070C0"/>
                </a:solidFill>
              </a:rPr>
              <a:t> (Methodology)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dirty="0"/>
              <a:t>Door-to-door tariff drives by AEE, SO, District Coordinator, YPs and Jal </a:t>
            </a:r>
            <a:r>
              <a:rPr dirty="0" err="1"/>
              <a:t>Mitras</a:t>
            </a:r>
            <a:endParaRPr dirty="0"/>
          </a:p>
          <a:p>
            <a:r>
              <a:rPr dirty="0" err="1"/>
              <a:t>Standardised</a:t>
            </a:r>
            <a:r>
              <a:rPr dirty="0"/>
              <a:t> receipt books/ledgers; weekly deposit to WUC account</a:t>
            </a:r>
          </a:p>
          <a:p>
            <a:r>
              <a:rPr dirty="0"/>
              <a:t>Incentives: Jal Mitra ₹</a:t>
            </a:r>
            <a:r>
              <a:rPr lang="en-IN" dirty="0"/>
              <a:t>7</a:t>
            </a:r>
            <a:r>
              <a:rPr dirty="0"/>
              <a:t>,</a:t>
            </a:r>
            <a:r>
              <a:rPr lang="en-US" dirty="0"/>
              <a:t>5</a:t>
            </a:r>
            <a:r>
              <a:rPr dirty="0"/>
              <a:t>00/month; Tariff collector ₹3,000 (plus performance top-up)</a:t>
            </a:r>
          </a:p>
          <a:p>
            <a:r>
              <a:rPr dirty="0"/>
              <a:t>IEC &amp; community meetings linking timely payment to reliable service</a:t>
            </a:r>
          </a:p>
          <a:p>
            <a:r>
              <a:rPr dirty="0"/>
              <a:t>Dedicated grievance window; issue resolution within defined TAT</a:t>
            </a:r>
          </a:p>
          <a:p>
            <a:r>
              <a:rPr dirty="0"/>
              <a:t>Special outreach in tea garden areas; inclusion of vulnerable users</a:t>
            </a:r>
          </a:p>
          <a:p>
            <a:r>
              <a:rPr dirty="0"/>
              <a:t>Piloting digital payments (UPI/QR) and monthly collection dashboards at PWSS</a:t>
            </a:r>
          </a:p>
          <a:p>
            <a:r>
              <a:rPr dirty="0"/>
              <a:t>Public display of monthly collection &amp; expenditure at scheme notice boards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F5D5EB-9F53-94F9-8726-C2CB6746E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714375"/>
            <a:ext cx="6858000" cy="895350"/>
          </a:xfrm>
        </p:spPr>
        <p:txBody>
          <a:bodyPr>
            <a:noAutofit/>
          </a:bodyPr>
          <a:lstStyle/>
          <a:p>
            <a:r>
              <a:rPr lang="en-US" sz="2400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Tariff Collection Drive Through Door-to-Door Outreach by </a:t>
            </a:r>
            <a:r>
              <a:rPr lang="en-US" sz="2400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AEE,SO,District</a:t>
            </a:r>
            <a:r>
              <a:rPr lang="en-US" sz="2400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Coordinator,YP</a:t>
            </a:r>
            <a:r>
              <a:rPr lang="en-US" sz="2400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Jalmitra</a:t>
            </a:r>
            <a:r>
              <a:rPr lang="en-US" sz="2400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sz="2400" b="1" i="1" u="sng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6E0BBA4-840E-4E4B-A7B4-4FC3C7E53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1" y="2187178"/>
            <a:ext cx="8474528" cy="3642122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B43F83-39F3-2D9F-4134-89246D9C2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9" y="2193860"/>
            <a:ext cx="4436705" cy="3917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0D36B9-6539-CB63-206A-E8E17828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36" y="2193860"/>
            <a:ext cx="4045891" cy="3917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456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Water Quality: </a:t>
            </a:r>
            <a:r>
              <a:rPr sz="3600" i="1" u="sng" dirty="0" err="1">
                <a:solidFill>
                  <a:srgbClr val="0070C0"/>
                </a:solidFill>
              </a:rPr>
              <a:t>Mobilising</a:t>
            </a:r>
            <a:r>
              <a:rPr sz="3600" i="1" u="sng" dirty="0">
                <a:solidFill>
                  <a:srgbClr val="0070C0"/>
                </a:solidFill>
              </a:rPr>
              <a:t> Women FTK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Mobilised 5 women FTK groups for routine testing and community demos</a:t>
            </a:r>
          </a:p>
          <a:p>
            <a:r>
              <a:t>On-site testing and immediate escalation when parameters deviate</a:t>
            </a:r>
          </a:p>
          <a:p>
            <a:r>
              <a:t>Builds confidence in water safety; encourages regular tariff payment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0594E36-6167-00E8-C9F0-EC900D4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22D886-DB53-20C8-82F2-AA41A47D99AD}"/>
              </a:ext>
            </a:extLst>
          </p:cNvPr>
          <p:cNvSpPr txBox="1"/>
          <p:nvPr/>
        </p:nvSpPr>
        <p:spPr>
          <a:xfrm>
            <a:off x="1192087" y="238156"/>
            <a:ext cx="675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Glimpses of Water Quality Testing On site</a:t>
            </a:r>
            <a:r>
              <a:rPr lang="en-IN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A5889-FE92-C8EB-FEE4-FA931B92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34" y="1249680"/>
            <a:ext cx="4150665" cy="405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244289-A18A-9C85-ED0A-5171D4BC8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887" y="1249680"/>
            <a:ext cx="4028213" cy="4059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C281B0-7CA9-19BF-AC22-80ABC21252E5}"/>
              </a:ext>
            </a:extLst>
          </p:cNvPr>
          <p:cNvSpPr txBox="1"/>
          <p:nvPr/>
        </p:nvSpPr>
        <p:spPr>
          <a:xfrm>
            <a:off x="342901" y="5450293"/>
            <a:ext cx="3833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being tested and compared on site 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21F8CB-E7DE-74ED-4BBA-AE79C51C2F0F}"/>
              </a:ext>
            </a:extLst>
          </p:cNvPr>
          <p:cNvSpPr txBox="1"/>
          <p:nvPr/>
        </p:nvSpPr>
        <p:spPr>
          <a:xfrm>
            <a:off x="4571999" y="5450293"/>
            <a:ext cx="3918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being tested and compared on site 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228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Special Focus on Tea Garden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Inspection drives (e.g. Salkathoni TE PWSS) and targeted IEC</a:t>
            </a:r>
          </a:p>
          <a:p>
            <a:r>
              <a:t>Improved connectivity, reliability and safety for workers quarters</a:t>
            </a:r>
          </a:p>
          <a:p>
            <a:r>
              <a:t>Children and women benefit the most from nearby safe tap connections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16F063-B645-FE36-23CA-70E4FE78E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411480"/>
            <a:ext cx="6858000" cy="805543"/>
          </a:xfrm>
        </p:spPr>
        <p:txBody>
          <a:bodyPr>
            <a:normAutofit fontScale="90000"/>
          </a:bodyPr>
          <a:lstStyle/>
          <a:p>
            <a:r>
              <a:rPr lang="en-US" sz="2700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 Garden Authority Involvement in WUC under Discussion</a:t>
            </a:r>
            <a:endParaRPr lang="en-IN" sz="2700" b="1" i="1" u="sng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="" xmlns:a16="http://schemas.microsoft.com/office/drawing/2014/main" id="{D3D27B60-F337-F496-D670-6273469FA3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83C58D9-2D81-DF61-DC6D-6BD9C0209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1402080"/>
            <a:ext cx="3997997" cy="2393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4F0CE99-AF42-D974-C5B8-95912E5D6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44" y="1402081"/>
            <a:ext cx="4054146" cy="2393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06438E-593B-83F3-BACC-F92BCC09B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3928308"/>
            <a:ext cx="3997997" cy="2381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5ADF745-3156-B0ED-FBE2-DD29412AA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74" y="3934241"/>
            <a:ext cx="4056216" cy="23751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62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i="1" u="sng" dirty="0" err="1">
                <a:solidFill>
                  <a:srgbClr val="0070C0"/>
                </a:solidFill>
              </a:rPr>
              <a:t>Charaideo</a:t>
            </a:r>
            <a:r>
              <a:rPr sz="3600" i="1" u="sng" dirty="0">
                <a:solidFill>
                  <a:srgbClr val="0070C0"/>
                </a:solidFill>
              </a:rPr>
              <a:t> District – Brief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PHE Division</a:t>
            </a:r>
            <a:r>
              <a:t>: Nazira</a:t>
            </a:r>
            <a:r>
              <a:rPr lang="en-US" dirty="0"/>
              <a:t>:</a:t>
            </a:r>
            <a:r>
              <a:t> </a:t>
            </a:r>
            <a:r>
              <a:rPr dirty="0"/>
              <a:t>Subdivision: </a:t>
            </a:r>
            <a:r>
              <a:rPr dirty="0" err="1"/>
              <a:t>Sonari</a:t>
            </a:r>
            <a:endParaRPr dirty="0"/>
          </a:p>
          <a:p>
            <a:r>
              <a:rPr dirty="0"/>
              <a:t>Blocks</a:t>
            </a:r>
            <a:r>
              <a:t>: 4</a:t>
            </a:r>
            <a:r>
              <a:rPr lang="en-US" dirty="0"/>
              <a:t>:</a:t>
            </a:r>
            <a:r>
              <a:t> </a:t>
            </a:r>
            <a:r>
              <a:rPr dirty="0"/>
              <a:t>Gram Panchayats</a:t>
            </a:r>
            <a:r>
              <a:t>: 36</a:t>
            </a:r>
            <a:r>
              <a:rPr lang="en-US" dirty="0"/>
              <a:t>:</a:t>
            </a:r>
            <a:r>
              <a:t> </a:t>
            </a:r>
            <a:r>
              <a:rPr dirty="0"/>
              <a:t>Villages: 321</a:t>
            </a:r>
          </a:p>
          <a:p>
            <a:r>
              <a:rPr dirty="0"/>
              <a:t>Sanctioned Schemes</a:t>
            </a:r>
            <a:r>
              <a:t>: 443</a:t>
            </a:r>
            <a:r>
              <a:rPr lang="en-US" dirty="0"/>
              <a:t>:</a:t>
            </a:r>
            <a:r>
              <a:t> </a:t>
            </a:r>
            <a:r>
              <a:rPr dirty="0"/>
              <a:t>Completed</a:t>
            </a:r>
            <a:r>
              <a:t>: 240</a:t>
            </a:r>
            <a:r>
              <a:rPr lang="en-US" dirty="0"/>
              <a:t>:</a:t>
            </a:r>
            <a:r>
              <a:t> </a:t>
            </a:r>
            <a:r>
              <a:rPr dirty="0"/>
              <a:t>Handed over: 240</a:t>
            </a:r>
          </a:p>
          <a:p>
            <a:r>
              <a:rPr dirty="0"/>
              <a:t>Jal </a:t>
            </a:r>
            <a:r>
              <a:rPr dirty="0" err="1"/>
              <a:t>Mitras</a:t>
            </a:r>
            <a:r>
              <a:rPr dirty="0"/>
              <a:t> engaged</a:t>
            </a:r>
            <a:r>
              <a:t>: 240</a:t>
            </a:r>
            <a:r>
              <a:rPr lang="en-US" dirty="0"/>
              <a:t>:</a:t>
            </a:r>
            <a:r>
              <a:t> </a:t>
            </a:r>
            <a:r>
              <a:rPr dirty="0"/>
              <a:t>PWSS with Tariff collection: 175</a:t>
            </a:r>
          </a:p>
          <a:p>
            <a:r>
              <a:rPr dirty="0"/>
              <a:t>Total Water Tariff collected so far: ₹ 18.54 lakh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Success Story – </a:t>
            </a:r>
            <a:r>
              <a:rPr sz="3600" i="1" u="sng" dirty="0" err="1">
                <a:solidFill>
                  <a:srgbClr val="0070C0"/>
                </a:solidFill>
              </a:rPr>
              <a:t>Maibella</a:t>
            </a:r>
            <a:r>
              <a:rPr sz="3600" i="1" u="sng" dirty="0">
                <a:solidFill>
                  <a:srgbClr val="0070C0"/>
                </a:solidFill>
              </a:rPr>
              <a:t> PWSS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t>Project Cost: ₹49.22 lakh; FHTC: 318; Handed over: 2022</a:t>
            </a:r>
          </a:p>
          <a:p>
            <a:r>
              <a:t>Infra: UGR 80 KL &amp; 30 KL; ESR 50 KL; Pumps 5 HP (submersible) &amp; 7.5 HP (centrifugal)</a:t>
            </a:r>
          </a:p>
          <a:p>
            <a:r>
              <a:t>Distribution Network: 6.97 km</a:t>
            </a:r>
          </a:p>
          <a:p>
            <a:r>
              <a:t>Tariff: ₹50/HH/month; Paying HHs: 318; Total collected: ₹3.10 lakh</a:t>
            </a:r>
          </a:p>
          <a:p>
            <a:r>
              <a:t>Benefits:</a:t>
            </a:r>
          </a:p>
          <a:p>
            <a:pPr lvl="1"/>
            <a:r>
              <a:t>Distance &amp; time to fetch water reduced; more time for livelihoods/education</a:t>
            </a:r>
          </a:p>
          <a:p>
            <a:pPr lvl="1"/>
            <a:r>
              <a:t>Reduced water-borne illnesses; lower medical spend; better hygiene</a:t>
            </a:r>
          </a:p>
          <a:p>
            <a:pPr lvl="1"/>
            <a:r>
              <a:t>Quicker minor repairs via community contribution and WUC funds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C01F5F-170F-2A5C-DCF4-8DECF062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7D9BB92-1348-327E-D660-F6247C294B1A}"/>
              </a:ext>
            </a:extLst>
          </p:cNvPr>
          <p:cNvSpPr txBox="1"/>
          <p:nvPr/>
        </p:nvSpPr>
        <p:spPr>
          <a:xfrm>
            <a:off x="1192089" y="395585"/>
            <a:ext cx="675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Snapshots</a:t>
            </a:r>
            <a:r>
              <a:rPr lang="en-IN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IN" sz="2800" b="1" i="1" u="sng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Maibella</a:t>
            </a:r>
            <a:r>
              <a:rPr lang="en-IN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PWSS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46E154-113E-8E98-1AC5-48AB72BEA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2" y="1584960"/>
            <a:ext cx="4011268" cy="3627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4E8662-D932-801A-4ADF-6B4B49E8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1" y="1584960"/>
            <a:ext cx="3936228" cy="3627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FBF589-A9AC-18F4-BD5B-BA56118E7A46}"/>
              </a:ext>
            </a:extLst>
          </p:cNvPr>
          <p:cNvSpPr txBox="1"/>
          <p:nvPr/>
        </p:nvSpPr>
        <p:spPr>
          <a:xfrm>
            <a:off x="484532" y="5775960"/>
            <a:ext cx="4300829" cy="381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Underground Reservoir with Pump House</a:t>
            </a:r>
            <a:r>
              <a:rPr lang="en-IN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6174E41-A5B1-FD44-C3FE-B9101B36E006}"/>
              </a:ext>
            </a:extLst>
          </p:cNvPr>
          <p:cNvSpPr txBox="1"/>
          <p:nvPr/>
        </p:nvSpPr>
        <p:spPr>
          <a:xfrm>
            <a:off x="4785361" y="5775960"/>
            <a:ext cx="3936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Elevated Service Reservoir</a:t>
            </a:r>
            <a:r>
              <a:rPr lang="en-IN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154232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851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N" sz="3200" b="1" i="1" u="sng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napshots</a:t>
            </a:r>
            <a:r>
              <a:rPr lang="en-IN" sz="32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showing the successful O&amp;M of the </a:t>
            </a:r>
            <a:r>
              <a:rPr lang="en-IN" sz="3200" b="1" i="1" u="sng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Maibella</a:t>
            </a:r>
            <a:r>
              <a:rPr lang="en-IN" sz="32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WUC</a:t>
            </a:r>
            <a:endParaRPr lang="en-US" sz="3200" i="1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07FE68E-956A-93B2-F412-BABF205A2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33" y="885176"/>
            <a:ext cx="3531278" cy="4865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1801" y="5750718"/>
            <a:ext cx="602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QR Code to facilitate ease of Tariff Collection by WUC</a:t>
            </a:r>
            <a:endParaRPr lang="en-IN" sz="2000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BE11AA-BF55-E1BE-8058-ED54EEE6E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FDF4C28-AD6C-8240-0CD5-9A2D0D822166}"/>
              </a:ext>
            </a:extLst>
          </p:cNvPr>
          <p:cNvSpPr txBox="1"/>
          <p:nvPr/>
        </p:nvSpPr>
        <p:spPr>
          <a:xfrm>
            <a:off x="1192089" y="451292"/>
            <a:ext cx="675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Beneficiary Feedback at </a:t>
            </a:r>
            <a:r>
              <a:rPr lang="en-US" sz="2800" b="1" i="1" u="sng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Maibella</a:t>
            </a:r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PWSS</a:t>
            </a:r>
            <a:endParaRPr lang="en-IN" sz="2800" b="1" i="1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B3F017F-AC83-0094-1D18-F446BF6E1AED}"/>
              </a:ext>
            </a:extLst>
          </p:cNvPr>
          <p:cNvSpPr txBox="1"/>
          <p:nvPr/>
        </p:nvSpPr>
        <p:spPr>
          <a:xfrm>
            <a:off x="5120640" y="5723907"/>
            <a:ext cx="3249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from FHTC beneficiaries at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Maibella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PWSS 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A32A2C-8963-9F88-0F24-9A12818B84E5}"/>
              </a:ext>
            </a:extLst>
          </p:cNvPr>
          <p:cNvSpPr txBox="1"/>
          <p:nvPr/>
        </p:nvSpPr>
        <p:spPr>
          <a:xfrm>
            <a:off x="1192089" y="5723907"/>
            <a:ext cx="2963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from the WUC President at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Maibella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PWSS 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WhatsApp Video 2025-09-28 at 11.03.44 AM">
            <a:hlinkClick r:id="" action="ppaction://media"/>
            <a:extLst>
              <a:ext uri="{FF2B5EF4-FFF2-40B4-BE49-F238E27FC236}">
                <a16:creationId xmlns="" xmlns:a16="http://schemas.microsoft.com/office/drawing/2014/main" id="{42D66525-3FA3-21B5-BAFC-A2BD7B7A3F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" y="1644266"/>
            <a:ext cx="3714095" cy="3567814"/>
          </a:xfrm>
          <a:prstGeom prst="rect">
            <a:avLst/>
          </a:prstGeom>
        </p:spPr>
      </p:pic>
      <p:pic>
        <p:nvPicPr>
          <p:cNvPr id="5" name="WhatsApp Video 2025-09-28 at 11.00.17 AM">
            <a:hlinkClick r:id="" action="ppaction://media"/>
            <a:extLst>
              <a:ext uri="{FF2B5EF4-FFF2-40B4-BE49-F238E27FC236}">
                <a16:creationId xmlns="" xmlns:a16="http://schemas.microsoft.com/office/drawing/2014/main" id="{2FDDBBC3-F457-5E4C-2BEB-CFBDDC3E29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1644266"/>
            <a:ext cx="4023359" cy="35678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90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u="sng" dirty="0">
                <a:solidFill>
                  <a:srgbClr val="0070C0"/>
                </a:solidFill>
              </a:rPr>
              <a:t>Success Story – </a:t>
            </a:r>
            <a:r>
              <a:rPr sz="3600" u="sng" dirty="0" err="1">
                <a:solidFill>
                  <a:srgbClr val="0070C0"/>
                </a:solidFill>
              </a:rPr>
              <a:t>Michajan</a:t>
            </a:r>
            <a:r>
              <a:rPr sz="3600" u="sng" dirty="0">
                <a:solidFill>
                  <a:srgbClr val="0070C0"/>
                </a:solidFill>
              </a:rPr>
              <a:t> 5 No. Ward PWSS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t>Project Cost: ₹105.69 lakh; FHTC: 172; Handed over: July 2024</a:t>
            </a:r>
          </a:p>
          <a:p>
            <a:r>
              <a:t>Infra: UGR 30 KL; ESR 30 KL; Pumps 5 HP (submersible &amp; centrifugal)</a:t>
            </a:r>
          </a:p>
          <a:p>
            <a:r>
              <a:t>Distribution Network: 7 km</a:t>
            </a:r>
          </a:p>
          <a:p>
            <a:r>
              <a:t>Tariff: ₹50/HH/month; Paying HHs: 106; Total collected: ₹73,502</a:t>
            </a:r>
          </a:p>
          <a:p>
            <a:r>
              <a:t>Benefits:</a:t>
            </a:r>
          </a:p>
          <a:p>
            <a:pPr lvl="1"/>
            <a:r>
              <a:t>Safe, piped water close to home; reduced drudgery for women &amp; girls</a:t>
            </a:r>
          </a:p>
          <a:p>
            <a:pPr lvl="1"/>
            <a:r>
              <a:t>Fewer diarrhoeal cases reported; improved school attendance</a:t>
            </a:r>
          </a:p>
          <a:p>
            <a:pPr lvl="1"/>
            <a:r>
              <a:t>Gradual culture of pay-and-service reliability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C01F5F-170F-2A5C-DCF4-8DECF062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7D9BB92-1348-327E-D660-F6247C294B1A}"/>
              </a:ext>
            </a:extLst>
          </p:cNvPr>
          <p:cNvSpPr txBox="1"/>
          <p:nvPr/>
        </p:nvSpPr>
        <p:spPr>
          <a:xfrm>
            <a:off x="1192088" y="364807"/>
            <a:ext cx="675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Snapshots</a:t>
            </a:r>
            <a:r>
              <a:rPr lang="en-IN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MICHAJAN 5 NO. WARD PWSS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46E154-113E-8E98-1AC5-48AB72BEA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87594" y="1646289"/>
            <a:ext cx="4203290" cy="3605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4E8662-D932-801A-4ADF-6B4B49E8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14451" y="1646289"/>
            <a:ext cx="3841956" cy="3605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FBF589-A9AC-18F4-BD5B-BA56118E7A46}"/>
              </a:ext>
            </a:extLst>
          </p:cNvPr>
          <p:cNvSpPr txBox="1"/>
          <p:nvPr/>
        </p:nvSpPr>
        <p:spPr>
          <a:xfrm>
            <a:off x="287594" y="5457840"/>
            <a:ext cx="4726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Michajan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No. Ward PWSS (Front View)</a:t>
            </a:r>
            <a:r>
              <a:rPr lang="en-IN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6174E41-A5B1-FD44-C3FE-B9101B36E006}"/>
              </a:ext>
            </a:extLst>
          </p:cNvPr>
          <p:cNvSpPr txBox="1"/>
          <p:nvPr/>
        </p:nvSpPr>
        <p:spPr>
          <a:xfrm>
            <a:off x="4726858" y="5478376"/>
            <a:ext cx="4129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Pump House with Underground Reservoir</a:t>
            </a:r>
            <a:r>
              <a:rPr lang="en-IN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931744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BE11AA-BF55-E1BE-8058-ED54EEE6E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B3F017F-AC83-0094-1D18-F446BF6E1AED}"/>
              </a:ext>
            </a:extLst>
          </p:cNvPr>
          <p:cNvSpPr txBox="1"/>
          <p:nvPr/>
        </p:nvSpPr>
        <p:spPr>
          <a:xfrm>
            <a:off x="4734233" y="5400742"/>
            <a:ext cx="3561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from FHTC beneficiaries at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Michajan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No. Ward PWSS 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A32A2C-8963-9F88-0F24-9A12818B84E5}"/>
              </a:ext>
            </a:extLst>
          </p:cNvPr>
          <p:cNvSpPr txBox="1"/>
          <p:nvPr/>
        </p:nvSpPr>
        <p:spPr>
          <a:xfrm>
            <a:off x="630995" y="5400742"/>
            <a:ext cx="3525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from the Jal Mitra  at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Michajan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No. Ward PWSS 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ACC4F4D-B671-E5A5-031A-3F5690461170}"/>
              </a:ext>
            </a:extLst>
          </p:cNvPr>
          <p:cNvSpPr txBox="1"/>
          <p:nvPr/>
        </p:nvSpPr>
        <p:spPr>
          <a:xfrm>
            <a:off x="1192089" y="580094"/>
            <a:ext cx="6759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Beneficiary Feedback at </a:t>
            </a:r>
            <a:r>
              <a:rPr lang="en-US" sz="2400" b="1" i="1" u="sng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Michajan</a:t>
            </a:r>
            <a:r>
              <a:rPr lang="en-US" sz="24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No. Ward PWSS</a:t>
            </a:r>
            <a:endParaRPr lang="en-IN" sz="2400" b="1" i="1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WhatsApp Video 2025-09-28 at 11.13.51 AM">
            <a:hlinkClick r:id="" action="ppaction://media"/>
            <a:extLst>
              <a:ext uri="{FF2B5EF4-FFF2-40B4-BE49-F238E27FC236}">
                <a16:creationId xmlns="" xmlns:a16="http://schemas.microsoft.com/office/drawing/2014/main" id="{D0F3F302-A3FC-95D2-9126-0530BF3D5E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995" y="1828800"/>
            <a:ext cx="3859889" cy="3215640"/>
          </a:xfrm>
          <a:prstGeom prst="rect">
            <a:avLst/>
          </a:prstGeom>
        </p:spPr>
      </p:pic>
      <p:pic>
        <p:nvPicPr>
          <p:cNvPr id="9" name="WhatsApp Video 2025-09-28 at 11.33.07 AM">
            <a:hlinkClick r:id="" action="ppaction://media"/>
            <a:extLst>
              <a:ext uri="{FF2B5EF4-FFF2-40B4-BE49-F238E27FC236}">
                <a16:creationId xmlns="" xmlns:a16="http://schemas.microsoft.com/office/drawing/2014/main" id="{9A0D986B-6AFE-613B-5B92-3C33B609B2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4233" y="1828800"/>
            <a:ext cx="3859889" cy="3215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91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District-wide Outcomes &amp;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Tariff culture strengthened; more PWSS reporting consistent monthly collections</a:t>
            </a:r>
          </a:p>
          <a:p>
            <a:r>
              <a:t>Faster fault reporting and repair closure due to empowered Jal Mitras &amp; WUCs</a:t>
            </a:r>
          </a:p>
          <a:p>
            <a:r>
              <a:t>Increased user satisfaction, pressure/reliability, and community ownership</a:t>
            </a:r>
          </a:p>
          <a:p>
            <a:r>
              <a:t>Better data visibility for administration; targeted interventions possible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i="1" u="sng" dirty="0">
                <a:solidFill>
                  <a:srgbClr val="0070C0"/>
                </a:solidFill>
              </a:rPr>
              <a:t>Takeaways &amp; Future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t>Reduce dependence on 15th Finance Commission grants by boosting own-source O&amp;M revenue</a:t>
            </a:r>
          </a:p>
          <a:p>
            <a:r>
              <a:t>Move towards universal safe drinking water: Water Safety Plans, residual chlorine checks, sanitary surveys</a:t>
            </a:r>
          </a:p>
          <a:p>
            <a:r>
              <a:t>Ring-fence O&amp;M funds at WUC level</a:t>
            </a:r>
            <a:r>
              <a:rPr lang="en-US" dirty="0"/>
              <a:t>:</a:t>
            </a:r>
            <a:r>
              <a:t> publish monthly statements</a:t>
            </a:r>
          </a:p>
          <a:p>
            <a:r>
              <a:t>Introduce digital payments &amp; scheme-level dashboards</a:t>
            </a:r>
            <a:r>
              <a:rPr lang="en-US" dirty="0"/>
              <a:t>:</a:t>
            </a:r>
            <a:r>
              <a:t>SMS reminders</a:t>
            </a:r>
          </a:p>
          <a:p>
            <a:r>
              <a:t>Institutionalise preventive maintenance schedules and spare-part kits</a:t>
            </a:r>
          </a:p>
          <a:p>
            <a:r>
              <a:t>Focus on last-mile &amp; tea garden habitations for equity and reliability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45" y="2733869"/>
            <a:ext cx="8229600" cy="1143000"/>
          </a:xfrm>
        </p:spPr>
        <p:txBody>
          <a:bodyPr>
            <a:normAutofit/>
          </a:bodyPr>
          <a:lstStyle/>
          <a:p>
            <a:r>
              <a:rPr sz="5400" i="1" u="sng" smtClean="0">
                <a:solidFill>
                  <a:srgbClr val="0070C0"/>
                </a:solidFill>
                <a:latin typeface="Britannic Bold" panose="020B0903060703020204" pitchFamily="34" charset="0"/>
              </a:rPr>
              <a:t>Thank You</a:t>
            </a:r>
            <a:endParaRPr sz="5400" i="1" u="sng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Best Practice: Strong Governance &amp; Coordination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Continuous involvement of DWSM; regular coordination with PHED (Nazira Division)</a:t>
            </a:r>
          </a:p>
          <a:p>
            <a:r>
              <a:t>District-level reviews and timely decisions on functionality &amp; tariff matters</a:t>
            </a:r>
          </a:p>
          <a:p>
            <a:r>
              <a:t>Regular updates to the DC through the Additional District Commissioner</a:t>
            </a:r>
          </a:p>
          <a:p>
            <a:r>
              <a:t>Outcome: quicker repairs and steady tariff collections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u="sng" dirty="0">
                <a:solidFill>
                  <a:schemeClr val="accent1"/>
                </a:solidFill>
              </a:rPr>
              <a:t>Glimpses of site visit by the District Commissioner at </a:t>
            </a:r>
            <a:r>
              <a:rPr lang="en-US" sz="2800" b="1" i="1" u="sng" dirty="0" err="1">
                <a:solidFill>
                  <a:schemeClr val="accent1"/>
                </a:solidFill>
              </a:rPr>
              <a:t>Choladhara</a:t>
            </a:r>
            <a:r>
              <a:rPr lang="en-US" sz="2800" b="1" i="1" u="sng" dirty="0">
                <a:solidFill>
                  <a:schemeClr val="accent1"/>
                </a:solidFill>
              </a:rPr>
              <a:t> PWSS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D:\Charaideo PHE\Peyjal Sambad\WhatsApp Image 2025-10-12 at 6.35.47 AM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1"/>
            <a:ext cx="8229600" cy="423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0594E36-6167-00E8-C9F0-EC900D4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22D886-DB53-20C8-82F2-AA41A47D99AD}"/>
              </a:ext>
            </a:extLst>
          </p:cNvPr>
          <p:cNvSpPr txBox="1"/>
          <p:nvPr/>
        </p:nvSpPr>
        <p:spPr>
          <a:xfrm>
            <a:off x="304800" y="295558"/>
            <a:ext cx="8580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Glimpses of Site Visit by the Administrative Department</a:t>
            </a:r>
            <a:endParaRPr lang="en-IN" sz="2800" b="1" i="1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A5889-FE92-C8EB-FEE4-FA931B928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249665"/>
            <a:ext cx="7315200" cy="4370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C281B0-7CA9-19BF-AC22-80ABC21252E5}"/>
              </a:ext>
            </a:extLst>
          </p:cNvPr>
          <p:cNvSpPr txBox="1"/>
          <p:nvPr/>
        </p:nvSpPr>
        <p:spPr>
          <a:xfrm>
            <a:off x="304800" y="5619877"/>
            <a:ext cx="8580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visit by the ADC (JJM)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Charaideo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District along with the concerned PHED officials at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Borahi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 New PWSS for interaction with the beneficiaries( awareness generation ) and subsequent troubleshooting discussions</a:t>
            </a:r>
            <a:r>
              <a:rPr lang="en-US" sz="135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sz="1350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42B1B41-F77C-C7A6-8C99-32F6752964A6}"/>
              </a:ext>
            </a:extLst>
          </p:cNvPr>
          <p:cNvSpPr/>
          <p:nvPr/>
        </p:nvSpPr>
        <p:spPr>
          <a:xfrm>
            <a:off x="1924665" y="1249665"/>
            <a:ext cx="5294670" cy="631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>
              <a:solidFill>
                <a:schemeClr val="accent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25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Best Practice: On-site Meetings &amp; Field Oversight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Block/Section-level on-site meetings with WUCs, Jal Mitras, SAs and Khalasis</a:t>
            </a:r>
          </a:p>
          <a:p>
            <a:r>
              <a:t>Focused troubleshooting at PWSS locations (e.g. </a:t>
            </a:r>
            <a:r>
              <a:rPr lang="en-US" dirty="0" err="1"/>
              <a:t>Poitakhat</a:t>
            </a:r>
            <a:r>
              <a:t>PWSS)</a:t>
            </a:r>
          </a:p>
          <a:p>
            <a:r>
              <a:t>Community problem-solving and responsibility-sharing culture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0594E36-6167-00E8-C9F0-EC900D4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22D886-DB53-20C8-82F2-AA41A47D99AD}"/>
              </a:ext>
            </a:extLst>
          </p:cNvPr>
          <p:cNvSpPr txBox="1"/>
          <p:nvPr/>
        </p:nvSpPr>
        <p:spPr>
          <a:xfrm>
            <a:off x="1157100" y="0"/>
            <a:ext cx="6759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Glimpses of onsite meeting</a:t>
            </a:r>
            <a:endParaRPr lang="en-IN" sz="3200" b="1" i="1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A5889-FE92-C8EB-FEE4-FA931B92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857249"/>
            <a:ext cx="7650480" cy="4888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C281B0-7CA9-19BF-AC22-80ABC21252E5}"/>
              </a:ext>
            </a:extLst>
          </p:cNvPr>
          <p:cNvSpPr txBox="1"/>
          <p:nvPr/>
        </p:nvSpPr>
        <p:spPr>
          <a:xfrm>
            <a:off x="1417320" y="5937094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Onsite meeting inside the PWSS campus and discussion on various issues at </a:t>
            </a:r>
            <a:r>
              <a:rPr lang="en-IN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Paitakhat</a:t>
            </a:r>
            <a:r>
              <a:rPr lang="en-IN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PWSS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42B1B41-F77C-C7A6-8C99-32F6752964A6}"/>
              </a:ext>
            </a:extLst>
          </p:cNvPr>
          <p:cNvSpPr/>
          <p:nvPr/>
        </p:nvSpPr>
        <p:spPr>
          <a:xfrm>
            <a:off x="2890684" y="1260584"/>
            <a:ext cx="3362633" cy="9347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>
              <a:solidFill>
                <a:schemeClr val="accent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814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i="1" u="sng" dirty="0">
                <a:solidFill>
                  <a:srgbClr val="0070C0"/>
                </a:solidFill>
              </a:rPr>
              <a:t>Best Practice: Review Cadence &amp; Issue 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Monthly review meeting for each block by PHED</a:t>
            </a:r>
          </a:p>
          <a:p>
            <a:r>
              <a:t>WUC meetings every 15 days with Khalasis and Sectional Assistants</a:t>
            </a:r>
          </a:p>
          <a:p>
            <a:r>
              <a:t>Issues logged → actions assigned → closure verified in the next review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0594E36-6167-00E8-C9F0-EC900D4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22D886-DB53-20C8-82F2-AA41A47D99AD}"/>
              </a:ext>
            </a:extLst>
          </p:cNvPr>
          <p:cNvSpPr txBox="1"/>
          <p:nvPr/>
        </p:nvSpPr>
        <p:spPr>
          <a:xfrm>
            <a:off x="1192089" y="106909"/>
            <a:ext cx="675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Glimpses of </a:t>
            </a:r>
            <a:r>
              <a:rPr lang="en-US" sz="2800" b="1" i="1" u="sng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Jal</a:t>
            </a:r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Mitra</a:t>
            </a:r>
            <a:r>
              <a:rPr lang="en-US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Review Meeting</a:t>
            </a:r>
            <a:r>
              <a:rPr lang="en-IN" sz="28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A5889-FE92-C8EB-FEE4-FA931B92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876350"/>
            <a:ext cx="7513320" cy="4825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C281B0-7CA9-19BF-AC22-80ABC21252E5}"/>
              </a:ext>
            </a:extLst>
          </p:cNvPr>
          <p:cNvSpPr txBox="1"/>
          <p:nvPr/>
        </p:nvSpPr>
        <p:spPr>
          <a:xfrm>
            <a:off x="1161662" y="5701616"/>
            <a:ext cx="6790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Conversation of Executive Engineer,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Nazira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Division with Jal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Mitas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other stakeholders of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Lakwa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Block</a:t>
            </a:r>
            <a:endParaRPr lang="en-IN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04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1087</Words>
  <Application>Microsoft Office PowerPoint</Application>
  <PresentationFormat>On-screen Show (4:3)</PresentationFormat>
  <Paragraphs>115</Paragraphs>
  <Slides>29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Charaideo District – Brief Profile</vt:lpstr>
      <vt:lpstr>Best Practice: Strong Governance &amp; Coordination</vt:lpstr>
      <vt:lpstr>Glimpses of site visit by the District Commissioner at Choladhara PWSS</vt:lpstr>
      <vt:lpstr>Slide 5</vt:lpstr>
      <vt:lpstr>Best Practice: On-site Meetings &amp; Field Oversight</vt:lpstr>
      <vt:lpstr>Slide 7</vt:lpstr>
      <vt:lpstr>Best Practice: Review Cadence &amp; Issue Closure</vt:lpstr>
      <vt:lpstr>Slide 9</vt:lpstr>
      <vt:lpstr>Best Practice: Minor Repairs – Simple, Fast Workflow</vt:lpstr>
      <vt:lpstr>Slide 11</vt:lpstr>
      <vt:lpstr>Best Practice: Reviving &amp; Empowering Water Users’ Committees</vt:lpstr>
      <vt:lpstr>Slide 13</vt:lpstr>
      <vt:lpstr>Tariff Collection – What Improved in Charaideo (Methodology)</vt:lpstr>
      <vt:lpstr>Tariff Collection Drive Through Door-to-Door Outreach by AEE,SO,District Coordinator,YP and Jalmitra.</vt:lpstr>
      <vt:lpstr>Water Quality: Mobilising Women FTK Groups</vt:lpstr>
      <vt:lpstr>Slide 17</vt:lpstr>
      <vt:lpstr>Special Focus on Tea Garden Areas</vt:lpstr>
      <vt:lpstr>Tea Garden Authority Involvement in WUC under Discussion</vt:lpstr>
      <vt:lpstr>Success Story – Maibella PWSS</vt:lpstr>
      <vt:lpstr>Slide 21</vt:lpstr>
      <vt:lpstr>Snapshots showing the successful O&amp;M of the Maibella WUC</vt:lpstr>
      <vt:lpstr>Slide 23</vt:lpstr>
      <vt:lpstr>Success Story – Michajan 5 No. Ward PWSS</vt:lpstr>
      <vt:lpstr>Slide 25</vt:lpstr>
      <vt:lpstr>Slide 26</vt:lpstr>
      <vt:lpstr>District-wide Outcomes &amp; Impact</vt:lpstr>
      <vt:lpstr>Takeaways &amp; Future Plans</vt:lpstr>
      <vt:lpstr>Thank You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PWSS Functionality &amp; Best Practices DWSM, Charaideo District</dc:title>
  <dc:subject/>
  <dc:creator>Mehdi</dc:creator>
  <cp:keywords/>
  <dc:description>generated using python-pptx</dc:description>
  <cp:lastModifiedBy>user</cp:lastModifiedBy>
  <cp:revision>25</cp:revision>
  <dcterms:created xsi:type="dcterms:W3CDTF">2013-01-27T09:14:16Z</dcterms:created>
  <dcterms:modified xsi:type="dcterms:W3CDTF">2025-10-12T07:28:08Z</dcterms:modified>
  <cp:category/>
</cp:coreProperties>
</file>