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7" r:id="rId3"/>
    <p:sldId id="361" r:id="rId4"/>
    <p:sldId id="276" r:id="rId5"/>
    <p:sldId id="273" r:id="rId6"/>
    <p:sldId id="278" r:id="rId7"/>
    <p:sldId id="279" r:id="rId8"/>
    <p:sldId id="362" r:id="rId9"/>
    <p:sldId id="363" r:id="rId10"/>
    <p:sldId id="364" r:id="rId11"/>
    <p:sldId id="280" r:id="rId12"/>
    <p:sldId id="281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8" r:id="rId21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01" autoAdjust="0"/>
  </p:normalViewPr>
  <p:slideViewPr>
    <p:cSldViewPr snapToGrid="0" snapToObjects="1">
      <p:cViewPr varScale="1">
        <p:scale>
          <a:sx n="84" d="100"/>
          <a:sy n="84" d="100"/>
        </p:scale>
        <p:origin x="7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B1DC8-8851-4301-85EF-4F73CF7368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5C1930-B289-41DA-AD0D-8560CBB7B2D8}">
      <dgm:prSet phldrT="[Text]" custT="1"/>
      <dgm:spPr/>
      <dgm:t>
        <a:bodyPr/>
        <a:lstStyle/>
        <a:p>
          <a:r>
            <a:rPr lang="en-US" sz="1400" dirty="0"/>
            <a:t>No of House holds: 7,20,435</a:t>
          </a:r>
        </a:p>
      </dgm:t>
    </dgm:pt>
    <dgm:pt modelId="{FD4C93DF-A8E7-4E01-AC99-0FD941F70626}" type="parTrans" cxnId="{5237D0CB-1F6F-4D84-837B-0132F9B5C89C}">
      <dgm:prSet/>
      <dgm:spPr/>
      <dgm:t>
        <a:bodyPr/>
        <a:lstStyle/>
        <a:p>
          <a:endParaRPr lang="en-US" sz="1400"/>
        </a:p>
      </dgm:t>
    </dgm:pt>
    <dgm:pt modelId="{C4E4BD50-9E58-4C13-B0F6-FFA8A22F6A2A}" type="sibTrans" cxnId="{5237D0CB-1F6F-4D84-837B-0132F9B5C89C}">
      <dgm:prSet/>
      <dgm:spPr/>
      <dgm:t>
        <a:bodyPr/>
        <a:lstStyle/>
        <a:p>
          <a:endParaRPr lang="en-US" sz="1400"/>
        </a:p>
      </dgm:t>
    </dgm:pt>
    <dgm:pt modelId="{D9A3187B-A3B1-4C91-829C-02DA9ABFB21F}">
      <dgm:prSet phldrT="[Text]" custT="1"/>
      <dgm:spPr/>
      <dgm:t>
        <a:bodyPr/>
        <a:lstStyle/>
        <a:p>
          <a:r>
            <a:rPr lang="en-US" sz="1400" dirty="0"/>
            <a:t>House holds covered as on date: 5,24,824</a:t>
          </a:r>
        </a:p>
      </dgm:t>
    </dgm:pt>
    <dgm:pt modelId="{6CBFC6D2-65B5-4922-AA32-3F7CC2074884}" type="parTrans" cxnId="{E850EBC9-03AB-405B-B491-9D59BC14A586}">
      <dgm:prSet/>
      <dgm:spPr/>
      <dgm:t>
        <a:bodyPr/>
        <a:lstStyle/>
        <a:p>
          <a:endParaRPr lang="en-US"/>
        </a:p>
      </dgm:t>
    </dgm:pt>
    <dgm:pt modelId="{4BA28E58-59B2-4916-94FD-582D9798AE83}" type="sibTrans" cxnId="{E850EBC9-03AB-405B-B491-9D59BC14A586}">
      <dgm:prSet/>
      <dgm:spPr/>
      <dgm:t>
        <a:bodyPr/>
        <a:lstStyle/>
        <a:p>
          <a:endParaRPr lang="en-US"/>
        </a:p>
      </dgm:t>
    </dgm:pt>
    <dgm:pt modelId="{D1BC4E4D-6B91-42F6-A33B-A7EEBF2F9AE9}">
      <dgm:prSet phldrT="[Text]" custT="1"/>
      <dgm:spPr/>
      <dgm:t>
        <a:bodyPr/>
        <a:lstStyle/>
        <a:p>
          <a:r>
            <a:rPr lang="en-US" sz="1400" dirty="0"/>
            <a:t>Percentage of Coverage: 72.77%</a:t>
          </a:r>
        </a:p>
      </dgm:t>
    </dgm:pt>
    <dgm:pt modelId="{63020F41-C462-466D-A144-999FB34DBCD1}" type="parTrans" cxnId="{5C41BA2F-B6D9-4C10-AFB9-AD4536057C10}">
      <dgm:prSet/>
      <dgm:spPr/>
      <dgm:t>
        <a:bodyPr/>
        <a:lstStyle/>
        <a:p>
          <a:endParaRPr lang="en-US"/>
        </a:p>
      </dgm:t>
    </dgm:pt>
    <dgm:pt modelId="{7B033D38-1AAD-4C5D-8BF2-C1E4C51A7AAE}" type="sibTrans" cxnId="{5C41BA2F-B6D9-4C10-AFB9-AD4536057C10}">
      <dgm:prSet/>
      <dgm:spPr/>
      <dgm:t>
        <a:bodyPr/>
        <a:lstStyle/>
        <a:p>
          <a:endParaRPr lang="en-US"/>
        </a:p>
      </dgm:t>
    </dgm:pt>
    <dgm:pt modelId="{67589DFA-E92A-4B36-8C6C-19F39C0B0E11}">
      <dgm:prSet phldrT="[Text]" custT="1"/>
      <dgm:spPr/>
      <dgm:t>
        <a:bodyPr/>
        <a:lstStyle/>
        <a:p>
          <a:r>
            <a:rPr lang="en-US" sz="1400" dirty="0"/>
            <a:t>Total villages: 2741</a:t>
          </a:r>
        </a:p>
      </dgm:t>
    </dgm:pt>
    <dgm:pt modelId="{AB2ECD30-01A0-455B-A36C-BB57DBF7BE39}" type="parTrans" cxnId="{22ABCCDF-A17C-440C-A9FD-63BAAC665250}">
      <dgm:prSet/>
      <dgm:spPr/>
      <dgm:t>
        <a:bodyPr/>
        <a:lstStyle/>
        <a:p>
          <a:endParaRPr lang="en-US"/>
        </a:p>
      </dgm:t>
    </dgm:pt>
    <dgm:pt modelId="{C9980DDB-3404-4C8E-8193-80CA9BADDAE6}" type="sibTrans" cxnId="{22ABCCDF-A17C-440C-A9FD-63BAAC665250}">
      <dgm:prSet/>
      <dgm:spPr/>
      <dgm:t>
        <a:bodyPr/>
        <a:lstStyle/>
        <a:p>
          <a:endParaRPr lang="en-US"/>
        </a:p>
      </dgm:t>
    </dgm:pt>
    <dgm:pt modelId="{A9506653-0515-4F91-AD33-E6BE442AE69A}">
      <dgm:prSet phldrT="[Text]" custT="1"/>
      <dgm:spPr/>
      <dgm:t>
        <a:bodyPr/>
        <a:lstStyle/>
        <a:p>
          <a:r>
            <a:rPr lang="en-US" sz="1400" dirty="0"/>
            <a:t>No. of villages certified as HGJ: 838</a:t>
          </a:r>
        </a:p>
      </dgm:t>
    </dgm:pt>
    <dgm:pt modelId="{5E61D9D0-1331-41C4-AA13-86EAE1DBE7A9}" type="parTrans" cxnId="{CEF4B63B-A010-4F83-89BB-69A1AD278047}">
      <dgm:prSet/>
      <dgm:spPr/>
      <dgm:t>
        <a:bodyPr/>
        <a:lstStyle/>
        <a:p>
          <a:endParaRPr lang="en-IN"/>
        </a:p>
      </dgm:t>
    </dgm:pt>
    <dgm:pt modelId="{74964805-2298-4BB0-963A-5E590BBF3F06}" type="sibTrans" cxnId="{CEF4B63B-A010-4F83-89BB-69A1AD278047}">
      <dgm:prSet/>
      <dgm:spPr/>
      <dgm:t>
        <a:bodyPr/>
        <a:lstStyle/>
        <a:p>
          <a:endParaRPr lang="en-IN"/>
        </a:p>
      </dgm:t>
    </dgm:pt>
    <dgm:pt modelId="{7806A140-7757-4D4D-A308-03BC02727688}">
      <dgm:prSet phldrT="[Text]" custT="1"/>
      <dgm:spPr/>
      <dgm:t>
        <a:bodyPr/>
        <a:lstStyle/>
        <a:p>
          <a:r>
            <a:rPr lang="en-US" sz="1400" dirty="0"/>
            <a:t>No of GPs certified as HGJ: 58</a:t>
          </a:r>
        </a:p>
      </dgm:t>
    </dgm:pt>
    <dgm:pt modelId="{4628B3BF-C330-432D-9133-D2941278FDA0}" type="parTrans" cxnId="{C27DAA54-548D-460D-B2B9-261FA7E90C7D}">
      <dgm:prSet/>
      <dgm:spPr/>
      <dgm:t>
        <a:bodyPr/>
        <a:lstStyle/>
        <a:p>
          <a:endParaRPr lang="en-IN"/>
        </a:p>
      </dgm:t>
    </dgm:pt>
    <dgm:pt modelId="{B3F5683C-E577-4CDB-9E22-EFC56C29911A}" type="sibTrans" cxnId="{C27DAA54-548D-460D-B2B9-261FA7E90C7D}">
      <dgm:prSet/>
      <dgm:spPr/>
      <dgm:t>
        <a:bodyPr/>
        <a:lstStyle/>
        <a:p>
          <a:endParaRPr lang="en-IN"/>
        </a:p>
      </dgm:t>
    </dgm:pt>
    <dgm:pt modelId="{E1FC0DC7-8FE8-41A3-8199-05B55B0C5E15}" type="pres">
      <dgm:prSet presAssocID="{1DEB1DC8-8851-4301-85EF-4F73CF736849}" presName="linear" presStyleCnt="0">
        <dgm:presLayoutVars>
          <dgm:animLvl val="lvl"/>
          <dgm:resizeHandles val="exact"/>
        </dgm:presLayoutVars>
      </dgm:prSet>
      <dgm:spPr/>
    </dgm:pt>
    <dgm:pt modelId="{F0C2D8CF-3388-4C53-A160-16BA64F36AA8}" type="pres">
      <dgm:prSet presAssocID="{67589DFA-E92A-4B36-8C6C-19F39C0B0E11}" presName="parentText" presStyleLbl="node1" presStyleIdx="0" presStyleCnt="6" custLinFactNeighborY="-1053">
        <dgm:presLayoutVars>
          <dgm:chMax val="0"/>
          <dgm:bulletEnabled val="1"/>
        </dgm:presLayoutVars>
      </dgm:prSet>
      <dgm:spPr/>
    </dgm:pt>
    <dgm:pt modelId="{A5B16779-10DA-4F4D-A620-55E4245D6182}" type="pres">
      <dgm:prSet presAssocID="{C9980DDB-3404-4C8E-8193-80CA9BADDAE6}" presName="spacer" presStyleCnt="0"/>
      <dgm:spPr/>
    </dgm:pt>
    <dgm:pt modelId="{E7A38DEE-6FB1-4B3A-BF59-264BCB46C55F}" type="pres">
      <dgm:prSet presAssocID="{155C1930-B289-41DA-AD0D-8560CBB7B2D8}" presName="parentText" presStyleLbl="node1" presStyleIdx="1" presStyleCnt="6" custScaleY="80894" custLinFactNeighborX="-150" custLinFactNeighborY="-46132">
        <dgm:presLayoutVars>
          <dgm:chMax val="0"/>
          <dgm:bulletEnabled val="1"/>
        </dgm:presLayoutVars>
      </dgm:prSet>
      <dgm:spPr/>
    </dgm:pt>
    <dgm:pt modelId="{9D51D662-ACCF-439B-BC15-F035D9A5C358}" type="pres">
      <dgm:prSet presAssocID="{C4E4BD50-9E58-4C13-B0F6-FFA8A22F6A2A}" presName="spacer" presStyleCnt="0"/>
      <dgm:spPr/>
    </dgm:pt>
    <dgm:pt modelId="{7AA2E025-5D58-4DFE-88F8-3CDD4514CEAD}" type="pres">
      <dgm:prSet presAssocID="{D9A3187B-A3B1-4C91-829C-02DA9ABFB21F}" presName="parentText" presStyleLbl="node1" presStyleIdx="2" presStyleCnt="6" custLinFactNeighborX="-132" custLinFactNeighborY="-16796">
        <dgm:presLayoutVars>
          <dgm:chMax val="0"/>
          <dgm:bulletEnabled val="1"/>
        </dgm:presLayoutVars>
      </dgm:prSet>
      <dgm:spPr/>
    </dgm:pt>
    <dgm:pt modelId="{F1D91160-DE2A-4183-BE36-F9EF56629FA9}" type="pres">
      <dgm:prSet presAssocID="{4BA28E58-59B2-4916-94FD-582D9798AE83}" presName="spacer" presStyleCnt="0"/>
      <dgm:spPr/>
    </dgm:pt>
    <dgm:pt modelId="{FE19A1CD-5929-46BF-A68C-9C68F9A8555A}" type="pres">
      <dgm:prSet presAssocID="{D1BC4E4D-6B91-42F6-A33B-A7EEBF2F9AE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409AA28-A2C5-423A-895D-CF596D362A5E}" type="pres">
      <dgm:prSet presAssocID="{7B033D38-1AAD-4C5D-8BF2-C1E4C51A7AAE}" presName="spacer" presStyleCnt="0"/>
      <dgm:spPr/>
    </dgm:pt>
    <dgm:pt modelId="{E04CFAE6-165A-4A6E-84D0-E9A9FAA20881}" type="pres">
      <dgm:prSet presAssocID="{7806A140-7757-4D4D-A308-03BC0272768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88ECFA3-6199-40D3-BA37-977B764C0D8E}" type="pres">
      <dgm:prSet presAssocID="{B3F5683C-E577-4CDB-9E22-EFC56C29911A}" presName="spacer" presStyleCnt="0"/>
      <dgm:spPr/>
    </dgm:pt>
    <dgm:pt modelId="{585B4286-7763-454E-AEBD-C8532DE1409B}" type="pres">
      <dgm:prSet presAssocID="{A9506653-0515-4F91-AD33-E6BE442AE69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C41BA2F-B6D9-4C10-AFB9-AD4536057C10}" srcId="{1DEB1DC8-8851-4301-85EF-4F73CF736849}" destId="{D1BC4E4D-6B91-42F6-A33B-A7EEBF2F9AE9}" srcOrd="3" destOrd="0" parTransId="{63020F41-C462-466D-A144-999FB34DBCD1}" sibTransId="{7B033D38-1AAD-4C5D-8BF2-C1E4C51A7AAE}"/>
    <dgm:cxn modelId="{CEF4B63B-A010-4F83-89BB-69A1AD278047}" srcId="{1DEB1DC8-8851-4301-85EF-4F73CF736849}" destId="{A9506653-0515-4F91-AD33-E6BE442AE69A}" srcOrd="5" destOrd="0" parTransId="{5E61D9D0-1331-41C4-AA13-86EAE1DBE7A9}" sibTransId="{74964805-2298-4BB0-963A-5E590BBF3F06}"/>
    <dgm:cxn modelId="{C27DAA54-548D-460D-B2B9-261FA7E90C7D}" srcId="{1DEB1DC8-8851-4301-85EF-4F73CF736849}" destId="{7806A140-7757-4D4D-A308-03BC02727688}" srcOrd="4" destOrd="0" parTransId="{4628B3BF-C330-432D-9133-D2941278FDA0}" sibTransId="{B3F5683C-E577-4CDB-9E22-EFC56C29911A}"/>
    <dgm:cxn modelId="{335F0159-BEA8-41C4-9FDB-E583E2E9588B}" type="presOf" srcId="{155C1930-B289-41DA-AD0D-8560CBB7B2D8}" destId="{E7A38DEE-6FB1-4B3A-BF59-264BCB46C55F}" srcOrd="0" destOrd="0" presId="urn:microsoft.com/office/officeart/2005/8/layout/vList2"/>
    <dgm:cxn modelId="{81E18882-A248-4C84-AA4D-C20FF5B64AC5}" type="presOf" srcId="{A9506653-0515-4F91-AD33-E6BE442AE69A}" destId="{585B4286-7763-454E-AEBD-C8532DE1409B}" srcOrd="0" destOrd="0" presId="urn:microsoft.com/office/officeart/2005/8/layout/vList2"/>
    <dgm:cxn modelId="{F44EFD85-568F-4DF9-BAC9-281460F8C13E}" type="presOf" srcId="{D1BC4E4D-6B91-42F6-A33B-A7EEBF2F9AE9}" destId="{FE19A1CD-5929-46BF-A68C-9C68F9A8555A}" srcOrd="0" destOrd="0" presId="urn:microsoft.com/office/officeart/2005/8/layout/vList2"/>
    <dgm:cxn modelId="{B7F879A7-5B93-4286-9025-4CC0F5C6F182}" type="presOf" srcId="{D9A3187B-A3B1-4C91-829C-02DA9ABFB21F}" destId="{7AA2E025-5D58-4DFE-88F8-3CDD4514CEAD}" srcOrd="0" destOrd="0" presId="urn:microsoft.com/office/officeart/2005/8/layout/vList2"/>
    <dgm:cxn modelId="{862567AD-A87F-4462-BF3D-2D9A79787097}" type="presOf" srcId="{7806A140-7757-4D4D-A308-03BC02727688}" destId="{E04CFAE6-165A-4A6E-84D0-E9A9FAA20881}" srcOrd="0" destOrd="0" presId="urn:microsoft.com/office/officeart/2005/8/layout/vList2"/>
    <dgm:cxn modelId="{E850EBC9-03AB-405B-B491-9D59BC14A586}" srcId="{1DEB1DC8-8851-4301-85EF-4F73CF736849}" destId="{D9A3187B-A3B1-4C91-829C-02DA9ABFB21F}" srcOrd="2" destOrd="0" parTransId="{6CBFC6D2-65B5-4922-AA32-3F7CC2074884}" sibTransId="{4BA28E58-59B2-4916-94FD-582D9798AE83}"/>
    <dgm:cxn modelId="{5237D0CB-1F6F-4D84-837B-0132F9B5C89C}" srcId="{1DEB1DC8-8851-4301-85EF-4F73CF736849}" destId="{155C1930-B289-41DA-AD0D-8560CBB7B2D8}" srcOrd="1" destOrd="0" parTransId="{FD4C93DF-A8E7-4E01-AC99-0FD941F70626}" sibTransId="{C4E4BD50-9E58-4C13-B0F6-FFA8A22F6A2A}"/>
    <dgm:cxn modelId="{22ABCCDF-A17C-440C-A9FD-63BAAC665250}" srcId="{1DEB1DC8-8851-4301-85EF-4F73CF736849}" destId="{67589DFA-E92A-4B36-8C6C-19F39C0B0E11}" srcOrd="0" destOrd="0" parTransId="{AB2ECD30-01A0-455B-A36C-BB57DBF7BE39}" sibTransId="{C9980DDB-3404-4C8E-8193-80CA9BADDAE6}"/>
    <dgm:cxn modelId="{92EC4EE4-0A0A-48F9-9517-4A6FA8F674BF}" type="presOf" srcId="{1DEB1DC8-8851-4301-85EF-4F73CF736849}" destId="{E1FC0DC7-8FE8-41A3-8199-05B55B0C5E15}" srcOrd="0" destOrd="0" presId="urn:microsoft.com/office/officeart/2005/8/layout/vList2"/>
    <dgm:cxn modelId="{5C8C13F7-0EFB-4275-B930-89F03837C75C}" type="presOf" srcId="{67589DFA-E92A-4B36-8C6C-19F39C0B0E11}" destId="{F0C2D8CF-3388-4C53-A160-16BA64F36AA8}" srcOrd="0" destOrd="0" presId="urn:microsoft.com/office/officeart/2005/8/layout/vList2"/>
    <dgm:cxn modelId="{1946835A-D9ED-4E7C-B065-081B546C2745}" type="presParOf" srcId="{E1FC0DC7-8FE8-41A3-8199-05B55B0C5E15}" destId="{F0C2D8CF-3388-4C53-A160-16BA64F36AA8}" srcOrd="0" destOrd="0" presId="urn:microsoft.com/office/officeart/2005/8/layout/vList2"/>
    <dgm:cxn modelId="{278EDAE2-BDE7-41D7-BC67-A8A784A6A9AA}" type="presParOf" srcId="{E1FC0DC7-8FE8-41A3-8199-05B55B0C5E15}" destId="{A5B16779-10DA-4F4D-A620-55E4245D6182}" srcOrd="1" destOrd="0" presId="urn:microsoft.com/office/officeart/2005/8/layout/vList2"/>
    <dgm:cxn modelId="{31750027-A0F2-432A-8F8A-AE43BBCF1244}" type="presParOf" srcId="{E1FC0DC7-8FE8-41A3-8199-05B55B0C5E15}" destId="{E7A38DEE-6FB1-4B3A-BF59-264BCB46C55F}" srcOrd="2" destOrd="0" presId="urn:microsoft.com/office/officeart/2005/8/layout/vList2"/>
    <dgm:cxn modelId="{EE7FA21D-6F4A-4371-9D98-2E84586888F7}" type="presParOf" srcId="{E1FC0DC7-8FE8-41A3-8199-05B55B0C5E15}" destId="{9D51D662-ACCF-439B-BC15-F035D9A5C358}" srcOrd="3" destOrd="0" presId="urn:microsoft.com/office/officeart/2005/8/layout/vList2"/>
    <dgm:cxn modelId="{0C97CCA3-D22D-423A-8D0E-1E8D75DFF156}" type="presParOf" srcId="{E1FC0DC7-8FE8-41A3-8199-05B55B0C5E15}" destId="{7AA2E025-5D58-4DFE-88F8-3CDD4514CEAD}" srcOrd="4" destOrd="0" presId="urn:microsoft.com/office/officeart/2005/8/layout/vList2"/>
    <dgm:cxn modelId="{0B2C6F3C-5FD2-4FDF-9302-9EC0527CBCFC}" type="presParOf" srcId="{E1FC0DC7-8FE8-41A3-8199-05B55B0C5E15}" destId="{F1D91160-DE2A-4183-BE36-F9EF56629FA9}" srcOrd="5" destOrd="0" presId="urn:microsoft.com/office/officeart/2005/8/layout/vList2"/>
    <dgm:cxn modelId="{1D5AAA34-737B-4827-85B9-79089DA197EB}" type="presParOf" srcId="{E1FC0DC7-8FE8-41A3-8199-05B55B0C5E15}" destId="{FE19A1CD-5929-46BF-A68C-9C68F9A8555A}" srcOrd="6" destOrd="0" presId="urn:microsoft.com/office/officeart/2005/8/layout/vList2"/>
    <dgm:cxn modelId="{67E2DDD7-EFAD-4048-902D-6B3B8A98EF2D}" type="presParOf" srcId="{E1FC0DC7-8FE8-41A3-8199-05B55B0C5E15}" destId="{E409AA28-A2C5-423A-895D-CF596D362A5E}" srcOrd="7" destOrd="0" presId="urn:microsoft.com/office/officeart/2005/8/layout/vList2"/>
    <dgm:cxn modelId="{20B19438-519E-4F46-88DA-50C077FEA367}" type="presParOf" srcId="{E1FC0DC7-8FE8-41A3-8199-05B55B0C5E15}" destId="{E04CFAE6-165A-4A6E-84D0-E9A9FAA20881}" srcOrd="8" destOrd="0" presId="urn:microsoft.com/office/officeart/2005/8/layout/vList2"/>
    <dgm:cxn modelId="{85207060-CA17-402B-B5F9-9D91E0CDEB7D}" type="presParOf" srcId="{E1FC0DC7-8FE8-41A3-8199-05B55B0C5E15}" destId="{C88ECFA3-6199-40D3-BA37-977B764C0D8E}" srcOrd="9" destOrd="0" presId="urn:microsoft.com/office/officeart/2005/8/layout/vList2"/>
    <dgm:cxn modelId="{BDAC94B6-0243-4F93-B256-019FFBCD122C}" type="presParOf" srcId="{E1FC0DC7-8FE8-41A3-8199-05B55B0C5E15}" destId="{585B4286-7763-454E-AEBD-C8532DE1409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EB1DC8-8851-4301-85EF-4F73CF736849}" type="doc">
      <dgm:prSet loTypeId="urn:microsoft.com/office/officeart/2005/8/layout/process4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55C1930-B289-41DA-AD0D-8560CBB7B2D8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dirty="0"/>
            <a:t>Special Gram-Sabha organized to declare village as HGJ village.</a:t>
          </a:r>
        </a:p>
      </dgm:t>
    </dgm:pt>
    <dgm:pt modelId="{FD4C93DF-A8E7-4E01-AC99-0FD941F70626}" type="parTrans" cxnId="{5237D0CB-1F6F-4D84-837B-0132F9B5C89C}">
      <dgm:prSet/>
      <dgm:spPr/>
      <dgm:t>
        <a:bodyPr/>
        <a:lstStyle/>
        <a:p>
          <a:endParaRPr lang="en-US" sz="2000"/>
        </a:p>
      </dgm:t>
    </dgm:pt>
    <dgm:pt modelId="{C4E4BD50-9E58-4C13-B0F6-FFA8A22F6A2A}" type="sibTrans" cxnId="{5237D0CB-1F6F-4D84-837B-0132F9B5C89C}">
      <dgm:prSet/>
      <dgm:spPr/>
      <dgm:t>
        <a:bodyPr/>
        <a:lstStyle/>
        <a:p>
          <a:endParaRPr lang="en-US" sz="2000"/>
        </a:p>
      </dgm:t>
    </dgm:pt>
    <dgm:pt modelId="{59B053EE-56BC-487B-9B32-18951CC43C13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dirty="0"/>
            <a:t>Gram-Sabha video &amp; HGJ Certificates to be uploaded in JJM-IMIS portal.</a:t>
          </a:r>
        </a:p>
      </dgm:t>
    </dgm:pt>
    <dgm:pt modelId="{E7FB8196-2B56-43F7-B70F-0797C0787BA2}" type="parTrans" cxnId="{B0DC65CA-E545-4B8D-9934-3614CBBBD1CB}">
      <dgm:prSet/>
      <dgm:spPr/>
      <dgm:t>
        <a:bodyPr/>
        <a:lstStyle/>
        <a:p>
          <a:endParaRPr lang="en-US" sz="2800"/>
        </a:p>
      </dgm:t>
    </dgm:pt>
    <dgm:pt modelId="{178C026A-A5DB-44D4-B275-4448EEE302CF}" type="sibTrans" cxnId="{B0DC65CA-E545-4B8D-9934-3614CBBBD1CB}">
      <dgm:prSet/>
      <dgm:spPr/>
      <dgm:t>
        <a:bodyPr/>
        <a:lstStyle/>
        <a:p>
          <a:endParaRPr lang="en-US" sz="2800"/>
        </a:p>
      </dgm:t>
    </dgm:pt>
    <dgm:pt modelId="{FBFA1D0F-4509-4FB7-89D5-B4CE85BA75DE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dirty="0"/>
            <a:t>All HHs, school, AWC, </a:t>
          </a:r>
          <a:r>
            <a:rPr lang="en-US" sz="2000" dirty="0" err="1"/>
            <a:t>etc</a:t>
          </a:r>
          <a:r>
            <a:rPr lang="en-US" sz="2000" dirty="0"/>
            <a:t>  of the village are covered </a:t>
          </a:r>
        </a:p>
      </dgm:t>
    </dgm:pt>
    <dgm:pt modelId="{0420EF9A-85CD-43C2-9169-ABD7D441B148}" type="parTrans" cxnId="{B503613D-E361-4E66-B56D-5763F973F4CF}">
      <dgm:prSet/>
      <dgm:spPr/>
      <dgm:t>
        <a:bodyPr/>
        <a:lstStyle/>
        <a:p>
          <a:endParaRPr lang="en-US" sz="2800"/>
        </a:p>
      </dgm:t>
    </dgm:pt>
    <dgm:pt modelId="{C7154782-C1F5-4A34-8A47-41B78553C2DA}" type="sibTrans" cxnId="{B503613D-E361-4E66-B56D-5763F973F4CF}">
      <dgm:prSet/>
      <dgm:spPr/>
      <dgm:t>
        <a:bodyPr/>
        <a:lstStyle/>
        <a:p>
          <a:endParaRPr lang="en-US" sz="2800"/>
        </a:p>
      </dgm:t>
    </dgm:pt>
    <dgm:pt modelId="{2C5265DF-7AE8-4EAF-847D-5F33BDB4DC08}" type="pres">
      <dgm:prSet presAssocID="{1DEB1DC8-8851-4301-85EF-4F73CF736849}" presName="Name0" presStyleCnt="0">
        <dgm:presLayoutVars>
          <dgm:dir/>
          <dgm:animLvl val="lvl"/>
          <dgm:resizeHandles val="exact"/>
        </dgm:presLayoutVars>
      </dgm:prSet>
      <dgm:spPr/>
    </dgm:pt>
    <dgm:pt modelId="{65E3B8A0-1FFD-4496-A765-873B559DEB05}" type="pres">
      <dgm:prSet presAssocID="{59B053EE-56BC-487B-9B32-18951CC43C13}" presName="boxAndChildren" presStyleCnt="0"/>
      <dgm:spPr/>
    </dgm:pt>
    <dgm:pt modelId="{F4A59090-BCD2-4009-AE71-2560C377ACB6}" type="pres">
      <dgm:prSet presAssocID="{59B053EE-56BC-487B-9B32-18951CC43C13}" presName="parentTextBox" presStyleLbl="node1" presStyleIdx="0" presStyleCnt="3"/>
      <dgm:spPr/>
    </dgm:pt>
    <dgm:pt modelId="{361871DE-6257-4B34-B5D4-BC9045C58F24}" type="pres">
      <dgm:prSet presAssocID="{C4E4BD50-9E58-4C13-B0F6-FFA8A22F6A2A}" presName="sp" presStyleCnt="0"/>
      <dgm:spPr/>
    </dgm:pt>
    <dgm:pt modelId="{F9FC69C2-E229-4876-8E62-6CB893CC6BC2}" type="pres">
      <dgm:prSet presAssocID="{155C1930-B289-41DA-AD0D-8560CBB7B2D8}" presName="arrowAndChildren" presStyleCnt="0"/>
      <dgm:spPr/>
    </dgm:pt>
    <dgm:pt modelId="{3A01142E-7E7A-4B7F-A92F-A84D3AF8E554}" type="pres">
      <dgm:prSet presAssocID="{155C1930-B289-41DA-AD0D-8560CBB7B2D8}" presName="parentTextArrow" presStyleLbl="node1" presStyleIdx="1" presStyleCnt="3" custLinFactNeighborX="69" custLinFactNeighborY="-385"/>
      <dgm:spPr/>
    </dgm:pt>
    <dgm:pt modelId="{DBD64875-2FD7-4ED9-AC88-B922EFDA8C7A}" type="pres">
      <dgm:prSet presAssocID="{C7154782-C1F5-4A34-8A47-41B78553C2DA}" presName="sp" presStyleCnt="0"/>
      <dgm:spPr/>
    </dgm:pt>
    <dgm:pt modelId="{3ABBE380-5F7D-4FAE-8AFB-BFF7BE97EC31}" type="pres">
      <dgm:prSet presAssocID="{FBFA1D0F-4509-4FB7-89D5-B4CE85BA75DE}" presName="arrowAndChildren" presStyleCnt="0"/>
      <dgm:spPr/>
    </dgm:pt>
    <dgm:pt modelId="{ED5E2A82-066E-4311-B84D-F3A4A194076A}" type="pres">
      <dgm:prSet presAssocID="{FBFA1D0F-4509-4FB7-89D5-B4CE85BA75DE}" presName="parentTextArrow" presStyleLbl="node1" presStyleIdx="2" presStyleCnt="3" custLinFactNeighborX="1613" custLinFactNeighborY="-46"/>
      <dgm:spPr/>
    </dgm:pt>
  </dgm:ptLst>
  <dgm:cxnLst>
    <dgm:cxn modelId="{B503613D-E361-4E66-B56D-5763F973F4CF}" srcId="{1DEB1DC8-8851-4301-85EF-4F73CF736849}" destId="{FBFA1D0F-4509-4FB7-89D5-B4CE85BA75DE}" srcOrd="0" destOrd="0" parTransId="{0420EF9A-85CD-43C2-9169-ABD7D441B148}" sibTransId="{C7154782-C1F5-4A34-8A47-41B78553C2DA}"/>
    <dgm:cxn modelId="{BB20593D-2BC3-4956-8267-B680AB63BC5E}" type="presOf" srcId="{59B053EE-56BC-487B-9B32-18951CC43C13}" destId="{F4A59090-BCD2-4009-AE71-2560C377ACB6}" srcOrd="0" destOrd="0" presId="urn:microsoft.com/office/officeart/2005/8/layout/process4"/>
    <dgm:cxn modelId="{FCBD8B9C-6CEC-4247-A918-4C4D60090E4C}" type="presOf" srcId="{FBFA1D0F-4509-4FB7-89D5-B4CE85BA75DE}" destId="{ED5E2A82-066E-4311-B84D-F3A4A194076A}" srcOrd="0" destOrd="0" presId="urn:microsoft.com/office/officeart/2005/8/layout/process4"/>
    <dgm:cxn modelId="{A9B144A8-F9C5-4DB5-9E76-FFFFC643FBCB}" type="presOf" srcId="{1DEB1DC8-8851-4301-85EF-4F73CF736849}" destId="{2C5265DF-7AE8-4EAF-847D-5F33BDB4DC08}" srcOrd="0" destOrd="0" presId="urn:microsoft.com/office/officeart/2005/8/layout/process4"/>
    <dgm:cxn modelId="{B0DC65CA-E545-4B8D-9934-3614CBBBD1CB}" srcId="{1DEB1DC8-8851-4301-85EF-4F73CF736849}" destId="{59B053EE-56BC-487B-9B32-18951CC43C13}" srcOrd="2" destOrd="0" parTransId="{E7FB8196-2B56-43F7-B70F-0797C0787BA2}" sibTransId="{178C026A-A5DB-44D4-B275-4448EEE302CF}"/>
    <dgm:cxn modelId="{5237D0CB-1F6F-4D84-837B-0132F9B5C89C}" srcId="{1DEB1DC8-8851-4301-85EF-4F73CF736849}" destId="{155C1930-B289-41DA-AD0D-8560CBB7B2D8}" srcOrd="1" destOrd="0" parTransId="{FD4C93DF-A8E7-4E01-AC99-0FD941F70626}" sibTransId="{C4E4BD50-9E58-4C13-B0F6-FFA8A22F6A2A}"/>
    <dgm:cxn modelId="{4D1833D8-37F6-460A-9E71-E7846F3E3291}" type="presOf" srcId="{155C1930-B289-41DA-AD0D-8560CBB7B2D8}" destId="{3A01142E-7E7A-4B7F-A92F-A84D3AF8E554}" srcOrd="0" destOrd="0" presId="urn:microsoft.com/office/officeart/2005/8/layout/process4"/>
    <dgm:cxn modelId="{32BCFD24-0B2F-4534-873F-B099C077E8B6}" type="presParOf" srcId="{2C5265DF-7AE8-4EAF-847D-5F33BDB4DC08}" destId="{65E3B8A0-1FFD-4496-A765-873B559DEB05}" srcOrd="0" destOrd="0" presId="urn:microsoft.com/office/officeart/2005/8/layout/process4"/>
    <dgm:cxn modelId="{8A7C830F-DAB4-4461-9072-19FFE64BA5DF}" type="presParOf" srcId="{65E3B8A0-1FFD-4496-A765-873B559DEB05}" destId="{F4A59090-BCD2-4009-AE71-2560C377ACB6}" srcOrd="0" destOrd="0" presId="urn:microsoft.com/office/officeart/2005/8/layout/process4"/>
    <dgm:cxn modelId="{95A0FB7A-5A54-4795-8BBC-80DD3580A630}" type="presParOf" srcId="{2C5265DF-7AE8-4EAF-847D-5F33BDB4DC08}" destId="{361871DE-6257-4B34-B5D4-BC9045C58F24}" srcOrd="1" destOrd="0" presId="urn:microsoft.com/office/officeart/2005/8/layout/process4"/>
    <dgm:cxn modelId="{DC1329DA-8F61-4D69-A2EC-4613565C4AD0}" type="presParOf" srcId="{2C5265DF-7AE8-4EAF-847D-5F33BDB4DC08}" destId="{F9FC69C2-E229-4876-8E62-6CB893CC6BC2}" srcOrd="2" destOrd="0" presId="urn:microsoft.com/office/officeart/2005/8/layout/process4"/>
    <dgm:cxn modelId="{E769AAAA-F063-4E66-B3E2-25FDA13F2587}" type="presParOf" srcId="{F9FC69C2-E229-4876-8E62-6CB893CC6BC2}" destId="{3A01142E-7E7A-4B7F-A92F-A84D3AF8E554}" srcOrd="0" destOrd="0" presId="urn:microsoft.com/office/officeart/2005/8/layout/process4"/>
    <dgm:cxn modelId="{506F95D3-2731-420F-8B96-5CCF253A96B7}" type="presParOf" srcId="{2C5265DF-7AE8-4EAF-847D-5F33BDB4DC08}" destId="{DBD64875-2FD7-4ED9-AC88-B922EFDA8C7A}" srcOrd="3" destOrd="0" presId="urn:microsoft.com/office/officeart/2005/8/layout/process4"/>
    <dgm:cxn modelId="{9FABC952-52AF-460F-BC04-E8DAE84C9843}" type="presParOf" srcId="{2C5265DF-7AE8-4EAF-847D-5F33BDB4DC08}" destId="{3ABBE380-5F7D-4FAE-8AFB-BFF7BE97EC31}" srcOrd="4" destOrd="0" presId="urn:microsoft.com/office/officeart/2005/8/layout/process4"/>
    <dgm:cxn modelId="{9573D91F-F6D2-4197-BBFC-6DC558AF030B}" type="presParOf" srcId="{3ABBE380-5F7D-4FAE-8AFB-BFF7BE97EC31}" destId="{ED5E2A82-066E-4311-B84D-F3A4A194076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2D8CF-3388-4C53-A160-16BA64F36AA8}">
      <dsp:nvSpPr>
        <dsp:cNvPr id="0" name=""/>
        <dsp:cNvSpPr/>
      </dsp:nvSpPr>
      <dsp:spPr>
        <a:xfrm>
          <a:off x="0" y="0"/>
          <a:ext cx="2988500" cy="5391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Total villages: 2741</a:t>
          </a:r>
        </a:p>
      </dsp:txBody>
      <dsp:txXfrm>
        <a:off x="26321" y="26321"/>
        <a:ext cx="2935858" cy="486545"/>
      </dsp:txXfrm>
    </dsp:sp>
    <dsp:sp modelId="{E7A38DEE-6FB1-4B3A-BF59-264BCB46C55F}">
      <dsp:nvSpPr>
        <dsp:cNvPr id="0" name=""/>
        <dsp:cNvSpPr/>
      </dsp:nvSpPr>
      <dsp:spPr>
        <a:xfrm>
          <a:off x="0" y="545443"/>
          <a:ext cx="2988500" cy="436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No of House holds: 7,20,435</a:t>
          </a:r>
        </a:p>
      </dsp:txBody>
      <dsp:txXfrm>
        <a:off x="21292" y="566735"/>
        <a:ext cx="2945916" cy="393586"/>
      </dsp:txXfrm>
    </dsp:sp>
    <dsp:sp modelId="{7AA2E025-5D58-4DFE-88F8-3CDD4514CEAD}">
      <dsp:nvSpPr>
        <dsp:cNvPr id="0" name=""/>
        <dsp:cNvSpPr/>
      </dsp:nvSpPr>
      <dsp:spPr>
        <a:xfrm>
          <a:off x="0" y="996347"/>
          <a:ext cx="2988500" cy="5391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House holds covered as on date: 5,24,824</a:t>
          </a:r>
        </a:p>
      </dsp:txBody>
      <dsp:txXfrm>
        <a:off x="26321" y="1022668"/>
        <a:ext cx="2935858" cy="486545"/>
      </dsp:txXfrm>
    </dsp:sp>
    <dsp:sp modelId="{FE19A1CD-5929-46BF-A68C-9C68F9A8555A}">
      <dsp:nvSpPr>
        <dsp:cNvPr id="0" name=""/>
        <dsp:cNvSpPr/>
      </dsp:nvSpPr>
      <dsp:spPr>
        <a:xfrm>
          <a:off x="0" y="1548839"/>
          <a:ext cx="2988500" cy="5391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Percentage of Coverage: 72.77%</a:t>
          </a:r>
        </a:p>
      </dsp:txBody>
      <dsp:txXfrm>
        <a:off x="26321" y="1575160"/>
        <a:ext cx="2935858" cy="486545"/>
      </dsp:txXfrm>
    </dsp:sp>
    <dsp:sp modelId="{E04CFAE6-165A-4A6E-84D0-E9A9FAA20881}">
      <dsp:nvSpPr>
        <dsp:cNvPr id="0" name=""/>
        <dsp:cNvSpPr/>
      </dsp:nvSpPr>
      <dsp:spPr>
        <a:xfrm>
          <a:off x="0" y="2099417"/>
          <a:ext cx="2988500" cy="5391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No of GPs certified as HGJ: 58</a:t>
          </a:r>
        </a:p>
      </dsp:txBody>
      <dsp:txXfrm>
        <a:off x="26321" y="2125738"/>
        <a:ext cx="2935858" cy="486545"/>
      </dsp:txXfrm>
    </dsp:sp>
    <dsp:sp modelId="{585B4286-7763-454E-AEBD-C8532DE1409B}">
      <dsp:nvSpPr>
        <dsp:cNvPr id="0" name=""/>
        <dsp:cNvSpPr/>
      </dsp:nvSpPr>
      <dsp:spPr>
        <a:xfrm>
          <a:off x="0" y="2649996"/>
          <a:ext cx="2988500" cy="5391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No. of villages certified as HGJ: 838</a:t>
          </a:r>
        </a:p>
      </dsp:txBody>
      <dsp:txXfrm>
        <a:off x="26321" y="2676317"/>
        <a:ext cx="2935858" cy="486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59090-BCD2-4009-AE71-2560C377ACB6}">
      <dsp:nvSpPr>
        <dsp:cNvPr id="0" name=""/>
        <dsp:cNvSpPr/>
      </dsp:nvSpPr>
      <dsp:spPr>
        <a:xfrm>
          <a:off x="0" y="3004051"/>
          <a:ext cx="3702965" cy="985996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Gram-Sabha video &amp; HGJ Certificates to be uploaded in JJM-IMIS portal.</a:t>
          </a:r>
        </a:p>
      </dsp:txBody>
      <dsp:txXfrm>
        <a:off x="0" y="3004051"/>
        <a:ext cx="3702965" cy="985996"/>
      </dsp:txXfrm>
    </dsp:sp>
    <dsp:sp modelId="{3A01142E-7E7A-4B7F-A92F-A84D3AF8E554}">
      <dsp:nvSpPr>
        <dsp:cNvPr id="0" name=""/>
        <dsp:cNvSpPr/>
      </dsp:nvSpPr>
      <dsp:spPr>
        <a:xfrm rot="10800000">
          <a:off x="0" y="1496539"/>
          <a:ext cx="3702965" cy="1516462"/>
        </a:xfrm>
        <a:prstGeom prst="upArrowCallou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Special Gram-Sabha organized to declare village as HGJ village.</a:t>
          </a:r>
        </a:p>
      </dsp:txBody>
      <dsp:txXfrm rot="10800000">
        <a:off x="0" y="1496539"/>
        <a:ext cx="3702965" cy="985352"/>
      </dsp:txXfrm>
    </dsp:sp>
    <dsp:sp modelId="{ED5E2A82-066E-4311-B84D-F3A4A194076A}">
      <dsp:nvSpPr>
        <dsp:cNvPr id="0" name=""/>
        <dsp:cNvSpPr/>
      </dsp:nvSpPr>
      <dsp:spPr>
        <a:xfrm rot="10800000">
          <a:off x="0" y="7"/>
          <a:ext cx="3702965" cy="1516462"/>
        </a:xfrm>
        <a:prstGeom prst="upArrowCallou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All HHs, school, AWC, </a:t>
          </a:r>
          <a:r>
            <a:rPr lang="en-US" sz="2000" kern="1200" dirty="0" err="1"/>
            <a:t>etc</a:t>
          </a:r>
          <a:r>
            <a:rPr lang="en-US" sz="2000" kern="1200" dirty="0"/>
            <a:t>  of the village are covered </a:t>
          </a:r>
        </a:p>
      </dsp:txBody>
      <dsp:txXfrm rot="10800000">
        <a:off x="0" y="7"/>
        <a:ext cx="3702965" cy="985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6F958-B413-485B-8CCC-5FF73D7FAAEF}" type="datetimeFigureOut">
              <a:rPr lang="en-IN" smtClean="0"/>
              <a:t>05-10-2025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AD9C2-0782-4289-8FB5-B59AD1227B3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3745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AD9C2-0782-4289-8FB5-B59AD1227B34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8501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AD9C2-0782-4289-8FB5-B59AD1227B34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3494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8084116-b937-41bb-9e08-336733820b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1280160"/>
            <a:ext cx="5943600" cy="27432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640080" y="1463040"/>
            <a:ext cx="5577840" cy="2011680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r>
              <a:rPr sz="3200" b="1" dirty="0">
                <a:solidFill>
                  <a:srgbClr val="0C6FC1"/>
                </a:solidFill>
              </a:rPr>
              <a:t>Implementation of JJM Schemes
in Rural Areas of Ganjam District</a:t>
            </a:r>
          </a:p>
          <a:p>
            <a:r>
              <a:rPr sz="2000" i="1" dirty="0">
                <a:solidFill>
                  <a:srgbClr val="1197C7"/>
                </a:solidFill>
              </a:rPr>
              <a:t>(</a:t>
            </a:r>
            <a:r>
              <a:rPr sz="2000" i="1" dirty="0" err="1">
                <a:solidFill>
                  <a:srgbClr val="1197C7"/>
                </a:solidFill>
              </a:rPr>
              <a:t>Peyjal</a:t>
            </a:r>
            <a:r>
              <a:rPr sz="2000" i="1" dirty="0">
                <a:solidFill>
                  <a:srgbClr val="1197C7"/>
                </a:solidFill>
              </a:rPr>
              <a:t> </a:t>
            </a:r>
            <a:r>
              <a:rPr sz="2000" i="1" dirty="0" err="1">
                <a:solidFill>
                  <a:srgbClr val="1197C7"/>
                </a:solidFill>
              </a:rPr>
              <a:t>Samvad</a:t>
            </a:r>
            <a:r>
              <a:rPr sz="2000" i="1" dirty="0">
                <a:solidFill>
                  <a:srgbClr val="1197C7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389120"/>
            <a:ext cx="822960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200">
                <a:solidFill>
                  <a:srgbClr val="4F5D75"/>
                </a:solidFill>
              </a:rPr>
              <a:t>District Administration, Ganjam</a:t>
            </a:r>
          </a:p>
          <a:p>
            <a:r>
              <a:rPr sz="1000">
                <a:solidFill>
                  <a:srgbClr val="4F5D75"/>
                </a:solidFill>
              </a:rPr>
              <a:t>Presented by: Mr. Keerthi Vasan V, I.A.S.
Collector‑cum‑District Magistrate, Ganjam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1" y="855821"/>
            <a:ext cx="359663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dirty="0">
                <a:solidFill>
                  <a:srgbClr val="476990"/>
                </a:solidFill>
              </a:rPr>
              <a:t>Key Project Details
</a:t>
            </a:r>
            <a:r>
              <a:rPr sz="1400" dirty="0"/>
              <a:t>Block: </a:t>
            </a:r>
            <a:r>
              <a:rPr sz="1400" dirty="0" err="1"/>
              <a:t>Patrapur</a:t>
            </a:r>
            <a:endParaRPr sz="1400" dirty="0"/>
          </a:p>
          <a:p>
            <a:pPr>
              <a:defRPr sz="1200">
                <a:solidFill>
                  <a:srgbClr val="000000"/>
                </a:solidFill>
              </a:defRPr>
            </a:pPr>
            <a:r>
              <a:rPr sz="1400" dirty="0"/>
              <a:t>GP: </a:t>
            </a:r>
            <a:r>
              <a:rPr sz="1400" dirty="0" err="1"/>
              <a:t>Ankuli</a:t>
            </a:r>
            <a:r>
              <a:rPr sz="1400" dirty="0"/>
              <a:t> (PVTG Area)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r>
              <a:rPr sz="1400" dirty="0"/>
              <a:t>Households: 21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r>
              <a:rPr sz="1400" dirty="0"/>
              <a:t>Population: 99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r>
              <a:rPr sz="1400" dirty="0"/>
              <a:t>Solar PWS: 1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r>
              <a:rPr sz="1400" dirty="0"/>
              <a:t>OHT Capacity: 5 </a:t>
            </a:r>
            <a:r>
              <a:rPr sz="1400" dirty="0" err="1"/>
              <a:t>kL</a:t>
            </a:r>
            <a:endParaRPr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83821" y="2574131"/>
            <a:ext cx="528827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dirty="0">
                <a:solidFill>
                  <a:srgbClr val="476990"/>
                </a:solidFill>
              </a:rPr>
              <a:t>Best Practices &amp; Impact
</a:t>
            </a:r>
            <a:endParaRPr lang="en-US" b="1" dirty="0">
              <a:solidFill>
                <a:srgbClr val="47699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sz="1400" dirty="0"/>
              <a:t>Solar-powered OHT ensures </a:t>
            </a:r>
            <a:r>
              <a:rPr sz="1400" b="1" dirty="0"/>
              <a:t>sustainable water supply </a:t>
            </a:r>
            <a:r>
              <a:rPr sz="1400" dirty="0"/>
              <a:t>in </a:t>
            </a:r>
            <a:r>
              <a:rPr sz="1400" b="1" dirty="0"/>
              <a:t>remote PVTG area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200">
                <a:solidFill>
                  <a:srgbClr val="000000"/>
                </a:solidFill>
              </a:defRPr>
            </a:pPr>
            <a:r>
              <a:rPr sz="1400" b="1" dirty="0"/>
              <a:t>Compact system </a:t>
            </a:r>
            <a:r>
              <a:rPr sz="1400" dirty="0"/>
              <a:t>serves 21 households (population 99)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200">
                <a:solidFill>
                  <a:srgbClr val="000000"/>
                </a:solidFill>
              </a:defRPr>
            </a:pPr>
            <a:r>
              <a:rPr sz="1400" dirty="0"/>
              <a:t>Quick leak detection and repair within 24 hours; documented for transparency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200">
                <a:solidFill>
                  <a:srgbClr val="000000"/>
                </a:solidFill>
              </a:defRPr>
            </a:pPr>
            <a:r>
              <a:rPr sz="1400" dirty="0"/>
              <a:t>Supports community by providing reliable drinking water with </a:t>
            </a:r>
            <a:r>
              <a:rPr sz="1400" b="1" dirty="0"/>
              <a:t>minimal infrastructure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200">
                <a:solidFill>
                  <a:srgbClr val="000000"/>
                </a:solidFill>
              </a:defRPr>
            </a:pPr>
            <a:r>
              <a:rPr sz="1400" b="1" dirty="0"/>
              <a:t>Low-cost, low-maintenance design </a:t>
            </a:r>
            <a:r>
              <a:rPr sz="1400" dirty="0"/>
              <a:t>scalable to other small villages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73FA66-E704-92E8-8E07-396A612EDE2F}"/>
              </a:ext>
            </a:extLst>
          </p:cNvPr>
          <p:cNvSpPr/>
          <p:nvPr/>
        </p:nvSpPr>
        <p:spPr>
          <a:xfrm>
            <a:off x="0" y="12978"/>
            <a:ext cx="9181515" cy="756642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3200" b="1" dirty="0"/>
          </a:p>
          <a:p>
            <a:r>
              <a:rPr lang="en-IN" sz="3200" b="1" dirty="0"/>
              <a:t>Case Study: Solar PWS (</a:t>
            </a:r>
            <a:r>
              <a:rPr lang="en-IN" sz="3200" b="1" dirty="0" err="1"/>
              <a:t>Masanibada</a:t>
            </a:r>
            <a:r>
              <a:rPr lang="en-IN" sz="3200" b="1" dirty="0"/>
              <a:t>, Ankuli GP)</a:t>
            </a:r>
          </a:p>
          <a:p>
            <a:pPr algn="ctr"/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375A3-3C2D-3F38-DF5A-2C2F8801E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42" y="855821"/>
            <a:ext cx="3197676" cy="193309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1E54C-84E7-C738-E3EE-AC38881D3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42" y="2953761"/>
            <a:ext cx="3197676" cy="199025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AFF72F-69B1-A5C2-5903-936485414489}"/>
              </a:ext>
            </a:extLst>
          </p:cNvPr>
          <p:cNvSpPr/>
          <p:nvPr/>
        </p:nvSpPr>
        <p:spPr>
          <a:xfrm>
            <a:off x="35379" y="0"/>
            <a:ext cx="9181515" cy="769620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3200" b="1" dirty="0"/>
          </a:p>
          <a:p>
            <a:r>
              <a:rPr lang="en-IN" sz="3200" b="1" dirty="0"/>
              <a:t>Case Study: Solar PWS (</a:t>
            </a:r>
            <a:r>
              <a:rPr lang="en-IN" sz="3200" b="1" dirty="0" err="1"/>
              <a:t>Masanibada</a:t>
            </a:r>
            <a:r>
              <a:rPr lang="en-IN" sz="3200" b="1" dirty="0"/>
              <a:t>, Ankuli GP)</a:t>
            </a:r>
          </a:p>
          <a:p>
            <a:pPr algn="ctr"/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1111D0-321D-DFE0-CC37-6147F68B7E21}"/>
              </a:ext>
            </a:extLst>
          </p:cNvPr>
          <p:cNvSpPr/>
          <p:nvPr/>
        </p:nvSpPr>
        <p:spPr>
          <a:xfrm>
            <a:off x="0" y="-1"/>
            <a:ext cx="9144000" cy="699655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93256-819A-387C-1A02-00063582D21D}"/>
              </a:ext>
            </a:extLst>
          </p:cNvPr>
          <p:cNvSpPr txBox="1"/>
          <p:nvPr/>
        </p:nvSpPr>
        <p:spPr>
          <a:xfrm>
            <a:off x="249381" y="59323"/>
            <a:ext cx="399179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 dirty="0">
                <a:solidFill>
                  <a:schemeClr val="bg1"/>
                </a:solidFill>
              </a:rPr>
              <a:t>🔧  Handover &amp; O&amp;M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59B76-54F4-8816-844C-1F7CA953CB58}"/>
              </a:ext>
            </a:extLst>
          </p:cNvPr>
          <p:cNvSpPr txBox="1"/>
          <p:nvPr/>
        </p:nvSpPr>
        <p:spPr>
          <a:xfrm>
            <a:off x="502920" y="1280160"/>
            <a:ext cx="4613122" cy="4025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dirty="0">
                <a:solidFill>
                  <a:srgbClr val="4F5D75"/>
                </a:solidFill>
              </a:rPr>
              <a:t>5‑year O&amp;M including 1‑year defect liability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7100B-6FD3-3F7A-3B7A-0F023D18767A}"/>
              </a:ext>
            </a:extLst>
          </p:cNvPr>
          <p:cNvSpPr txBox="1"/>
          <p:nvPr/>
        </p:nvSpPr>
        <p:spPr>
          <a:xfrm>
            <a:off x="502921" y="1812324"/>
            <a:ext cx="5105400" cy="734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dirty="0">
                <a:solidFill>
                  <a:srgbClr val="4F5D75"/>
                </a:solidFill>
              </a:rPr>
              <a:t>Assets handed to VWSC</a:t>
            </a:r>
            <a:r>
              <a:rPr lang="en-US" dirty="0">
                <a:solidFill>
                  <a:srgbClr val="4F5D75"/>
                </a:solidFill>
              </a:rPr>
              <a:t>- Village Water and Sanitation Committee</a:t>
            </a:r>
            <a:r>
              <a:rPr dirty="0">
                <a:solidFill>
                  <a:srgbClr val="4F5D75"/>
                </a:solidFill>
              </a:rPr>
              <a:t>/GP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048D9D-4832-E5A9-BDF6-F2FB732FEDFA}"/>
              </a:ext>
            </a:extLst>
          </p:cNvPr>
          <p:cNvSpPr txBox="1"/>
          <p:nvPr/>
        </p:nvSpPr>
        <p:spPr>
          <a:xfrm>
            <a:off x="502920" y="2689496"/>
            <a:ext cx="5086842" cy="4025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dirty="0">
                <a:solidFill>
                  <a:srgbClr val="4F5D75"/>
                </a:solidFill>
              </a:rPr>
              <a:t>Minor repairs by VWSC; major repairs by RWS&amp;S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D3A96-B461-6376-8914-FC268633D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255" y="756372"/>
            <a:ext cx="3124200" cy="41656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138819-4BCF-EC24-5FE3-78CA851C47C3}"/>
              </a:ext>
            </a:extLst>
          </p:cNvPr>
          <p:cNvSpPr txBox="1"/>
          <p:nvPr/>
        </p:nvSpPr>
        <p:spPr>
          <a:xfrm>
            <a:off x="6195508" y="4893388"/>
            <a:ext cx="2495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1"/>
                </a:solidFill>
              </a:rPr>
              <a:t>Handing Over Copy</a:t>
            </a:r>
            <a:endParaRPr lang="en-IN" sz="12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3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2E907-9EC7-4716-BB20-39AA6E469241}"/>
              </a:ext>
            </a:extLst>
          </p:cNvPr>
          <p:cNvSpPr/>
          <p:nvPr/>
        </p:nvSpPr>
        <p:spPr>
          <a:xfrm>
            <a:off x="0" y="-1"/>
            <a:ext cx="9144000" cy="699655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68D81E-C433-7AD6-11AA-FA4510753A11}"/>
              </a:ext>
            </a:extLst>
          </p:cNvPr>
          <p:cNvSpPr txBox="1"/>
          <p:nvPr/>
        </p:nvSpPr>
        <p:spPr>
          <a:xfrm>
            <a:off x="48491" y="110723"/>
            <a:ext cx="673376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 dirty="0">
                <a:solidFill>
                  <a:schemeClr val="bg1"/>
                </a:solidFill>
              </a:rPr>
              <a:t>👥  Capacity Building</a:t>
            </a:r>
            <a:r>
              <a:rPr lang="en-US" sz="3200" b="1" dirty="0">
                <a:solidFill>
                  <a:schemeClr val="bg1"/>
                </a:solidFill>
              </a:rPr>
              <a:t> at the local level</a:t>
            </a: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02BAD-E8D3-BD70-8364-B8D6A7A03AA7}"/>
              </a:ext>
            </a:extLst>
          </p:cNvPr>
          <p:cNvSpPr txBox="1"/>
          <p:nvPr/>
        </p:nvSpPr>
        <p:spPr>
          <a:xfrm>
            <a:off x="495777" y="723169"/>
            <a:ext cx="8488203" cy="734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dirty="0">
                <a:solidFill>
                  <a:srgbClr val="4F5D75"/>
                </a:solidFill>
              </a:rPr>
              <a:t>Formation of Village Water &amp; Sanitation Committee (VWSC)</a:t>
            </a:r>
            <a:r>
              <a:rPr lang="en-US" dirty="0">
                <a:solidFill>
                  <a:srgbClr val="4F5D75"/>
                </a:solidFill>
              </a:rPr>
              <a:t>- increased involvement of women SHGs</a:t>
            </a:r>
            <a:endParaRPr dirty="0">
              <a:solidFill>
                <a:srgbClr val="4F5D7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F9530-370C-E70C-D149-275F346B252C}"/>
              </a:ext>
            </a:extLst>
          </p:cNvPr>
          <p:cNvSpPr txBox="1"/>
          <p:nvPr/>
        </p:nvSpPr>
        <p:spPr>
          <a:xfrm>
            <a:off x="495777" y="1342504"/>
            <a:ext cx="7245505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dirty="0">
                <a:solidFill>
                  <a:srgbClr val="4F5D75"/>
                </a:solidFill>
              </a:rPr>
              <a:t>Training programs at district/block/GP levels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C12FA-2905-F49A-05E8-010A7E20EB61}"/>
              </a:ext>
            </a:extLst>
          </p:cNvPr>
          <p:cNvSpPr txBox="1"/>
          <p:nvPr/>
        </p:nvSpPr>
        <p:spPr>
          <a:xfrm>
            <a:off x="495777" y="1659612"/>
            <a:ext cx="5604163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dirty="0">
                <a:solidFill>
                  <a:srgbClr val="4F5D75"/>
                </a:solidFill>
              </a:rPr>
              <a:t>Empowerment for sustainable management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DF1C4A-E1EA-60B8-7502-A63CEDB3B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161" y="2769355"/>
            <a:ext cx="2832778" cy="1743248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4A427E-35E7-F85D-95B2-8DC37E9CF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98" y="2094349"/>
            <a:ext cx="2756580" cy="1789176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8EC647-3D6B-95A0-055C-9CC718B4365B}"/>
              </a:ext>
            </a:extLst>
          </p:cNvPr>
          <p:cNvSpPr txBox="1"/>
          <p:nvPr/>
        </p:nvSpPr>
        <p:spPr>
          <a:xfrm>
            <a:off x="414937" y="3883525"/>
            <a:ext cx="2495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1"/>
                </a:solidFill>
              </a:rPr>
              <a:t>District Level Training of VWSCs</a:t>
            </a:r>
            <a:endParaRPr lang="en-IN" sz="1200" b="1" i="1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BD897D-1AB4-0625-87C2-8889B8C36C7D}"/>
              </a:ext>
            </a:extLst>
          </p:cNvPr>
          <p:cNvSpPr txBox="1"/>
          <p:nvPr/>
        </p:nvSpPr>
        <p:spPr>
          <a:xfrm>
            <a:off x="6493433" y="3963429"/>
            <a:ext cx="249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1"/>
                </a:solidFill>
              </a:rPr>
              <a:t>GP level Training of VWSC at </a:t>
            </a:r>
            <a:r>
              <a:rPr lang="en-US" sz="1200" b="1" i="1" dirty="0" err="1">
                <a:solidFill>
                  <a:schemeClr val="accent1"/>
                </a:solidFill>
              </a:rPr>
              <a:t>Turubudi</a:t>
            </a:r>
            <a:r>
              <a:rPr lang="en-US" sz="1200" b="1" i="1" dirty="0">
                <a:solidFill>
                  <a:schemeClr val="accent1"/>
                </a:solidFill>
              </a:rPr>
              <a:t>, </a:t>
            </a:r>
            <a:r>
              <a:rPr lang="en-US" sz="1200" b="1" i="1" dirty="0" err="1">
                <a:solidFill>
                  <a:schemeClr val="accent1"/>
                </a:solidFill>
              </a:rPr>
              <a:t>Patrapur</a:t>
            </a:r>
            <a:endParaRPr lang="en-IN" sz="1200" b="1" i="1" dirty="0">
              <a:solidFill>
                <a:schemeClr val="accent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B3B682-2395-E6E9-506C-502CBCB42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22" y="2094349"/>
            <a:ext cx="2756579" cy="1899031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423DBD-ECEC-25D3-08CE-167B4BA45A7A}"/>
              </a:ext>
            </a:extLst>
          </p:cNvPr>
          <p:cNvSpPr txBox="1"/>
          <p:nvPr/>
        </p:nvSpPr>
        <p:spPr>
          <a:xfrm>
            <a:off x="3435703" y="4522859"/>
            <a:ext cx="249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1"/>
                </a:solidFill>
              </a:rPr>
              <a:t>Block Level VWSC Training at Ganjam</a:t>
            </a:r>
            <a:endParaRPr lang="en-IN" sz="12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37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8810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65760" y="91440"/>
            <a:ext cx="441980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FFFF"/>
                </a:solidFill>
              </a:rPr>
              <a:t>IEC Plans &amp; Effectiveness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540" y="756381"/>
            <a:ext cx="4894289" cy="4214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b="1" dirty="0">
                <a:solidFill>
                  <a:srgbClr val="F9A825"/>
                </a:solidFill>
              </a:rPr>
              <a:t>📢 </a:t>
            </a:r>
            <a:r>
              <a:rPr dirty="0">
                <a:solidFill>
                  <a:srgbClr val="4F5D75"/>
                </a:solidFill>
              </a:rPr>
              <a:t>Community awareness on water tax collection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330" y="1214455"/>
            <a:ext cx="4291688" cy="4214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b="1" dirty="0">
                <a:solidFill>
                  <a:srgbClr val="F9A825"/>
                </a:solidFill>
              </a:rPr>
              <a:t>💧 </a:t>
            </a:r>
            <a:r>
              <a:rPr dirty="0">
                <a:solidFill>
                  <a:srgbClr val="4F5D75"/>
                </a:solidFill>
              </a:rPr>
              <a:t>Education to minimize wastage of water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330" y="1704336"/>
            <a:ext cx="5081840" cy="4214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b="1" dirty="0">
                <a:solidFill>
                  <a:srgbClr val="F9A825"/>
                </a:solidFill>
              </a:rPr>
              <a:t>🤝 </a:t>
            </a:r>
            <a:r>
              <a:rPr dirty="0">
                <a:solidFill>
                  <a:srgbClr val="4F5D75"/>
                </a:solidFill>
              </a:rPr>
              <a:t>Engagement of stakeholders through campaigns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528" y="2139835"/>
            <a:ext cx="4927952" cy="4214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b="1" dirty="0">
                <a:solidFill>
                  <a:srgbClr val="F9A825"/>
                </a:solidFill>
              </a:rPr>
              <a:t>🌱 </a:t>
            </a:r>
            <a:r>
              <a:rPr dirty="0">
                <a:solidFill>
                  <a:srgbClr val="4F5D75"/>
                </a:solidFill>
              </a:rPr>
              <a:t>Promotion of Jan‑</a:t>
            </a:r>
            <a:r>
              <a:rPr dirty="0" err="1">
                <a:solidFill>
                  <a:srgbClr val="4F5D75"/>
                </a:solidFill>
              </a:rPr>
              <a:t>bhagidari</a:t>
            </a:r>
            <a:r>
              <a:rPr dirty="0">
                <a:solidFill>
                  <a:srgbClr val="4F5D75"/>
                </a:solidFill>
              </a:rPr>
              <a:t> for sustainable use</a:t>
            </a:r>
          </a:p>
        </p:txBody>
      </p:sp>
      <p:pic>
        <p:nvPicPr>
          <p:cNvPr id="9" name="Picture 4" descr="C:\Users\ADMIN\Downloads\WhatsApp Image 2025-09-25 at 12.52.51 PM.jpeg">
            <a:extLst>
              <a:ext uri="{FF2B5EF4-FFF2-40B4-BE49-F238E27FC236}">
                <a16:creationId xmlns:a16="http://schemas.microsoft.com/office/drawing/2014/main" id="{A5B81602-7C64-9D0F-761A-63635255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7853" y="2788920"/>
            <a:ext cx="3396967" cy="2194026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235232-C8D0-628C-9612-F653A9A45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93" y="2788920"/>
            <a:ext cx="3507334" cy="219929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67286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65760" y="91440"/>
            <a:ext cx="831740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FFFF"/>
                </a:solidFill>
              </a:rPr>
              <a:t>Best Practices in Water Tax Collection</a:t>
            </a:r>
            <a:r>
              <a:rPr lang="en-US" sz="3200" b="1" dirty="0">
                <a:solidFill>
                  <a:srgbClr val="FFFFFF"/>
                </a:solidFill>
              </a:rPr>
              <a:t> by VWSCs</a:t>
            </a:r>
            <a:endParaRPr sz="3200" b="1" dirty="0">
              <a:solidFill>
                <a:srgbClr val="FFFFFF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7200" y="1005840"/>
            <a:ext cx="4114800" cy="3108960"/>
          </a:xfrm>
          <a:prstGeom prst="roundRect">
            <a:avLst/>
          </a:prstGeom>
          <a:solidFill>
            <a:srgbClr val="1197C7"/>
          </a:solidFill>
          <a:ln>
            <a:solidFill>
              <a:srgbClr val="1197C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530352" y="1078992"/>
            <a:ext cx="3968496" cy="29626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21792" y="1124712"/>
            <a:ext cx="139493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 dirty="0">
                <a:solidFill>
                  <a:srgbClr val="1197C7"/>
                </a:solidFill>
              </a:rPr>
              <a:t>Case Study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792" y="1536192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Block: </a:t>
            </a:r>
            <a:r>
              <a:rPr sz="1000">
                <a:solidFill>
                  <a:srgbClr val="4F5D75"/>
                </a:solidFill>
              </a:rPr>
              <a:t>Hinjilicut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792" y="1792224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 dirty="0">
                <a:solidFill>
                  <a:srgbClr val="4F5D75"/>
                </a:solidFill>
              </a:rPr>
              <a:t>GP: </a:t>
            </a:r>
            <a:r>
              <a:rPr sz="1000" dirty="0" err="1">
                <a:solidFill>
                  <a:srgbClr val="4F5D75"/>
                </a:solidFill>
              </a:rPr>
              <a:t>Putiapadar</a:t>
            </a:r>
            <a:endParaRPr sz="1000" dirty="0">
              <a:solidFill>
                <a:srgbClr val="4F5D7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792" y="2048256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Village: </a:t>
            </a:r>
            <a:r>
              <a:rPr sz="1000">
                <a:solidFill>
                  <a:srgbClr val="4F5D75"/>
                </a:solidFill>
              </a:rPr>
              <a:t>Balakrushnapur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792" y="2304288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Households: </a:t>
            </a:r>
            <a:r>
              <a:rPr sz="1000">
                <a:solidFill>
                  <a:srgbClr val="4F5D75"/>
                </a:solidFill>
              </a:rPr>
              <a:t>620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792" y="2560320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Tax/HH: </a:t>
            </a:r>
            <a:r>
              <a:rPr sz="1000">
                <a:solidFill>
                  <a:srgbClr val="4F5D75"/>
                </a:solidFill>
              </a:rPr>
              <a:t>Rs.60/-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792" y="2816352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Est. Collection: </a:t>
            </a:r>
            <a:r>
              <a:rPr sz="1000">
                <a:solidFill>
                  <a:srgbClr val="4F5D75"/>
                </a:solidFill>
              </a:rPr>
              <a:t>Rs.37,200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1792" y="3072384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Avg. Collection: </a:t>
            </a:r>
            <a:r>
              <a:rPr sz="1000">
                <a:solidFill>
                  <a:srgbClr val="4F5D75"/>
                </a:solidFill>
              </a:rPr>
              <a:t>Rs.33,000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1792" y="3328416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Collection Rate: </a:t>
            </a:r>
            <a:r>
              <a:rPr sz="1000">
                <a:solidFill>
                  <a:srgbClr val="4F5D75"/>
                </a:solidFill>
              </a:rPr>
              <a:t>88.7%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1792" y="3584448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 dirty="0" err="1">
                <a:solidFill>
                  <a:srgbClr val="4F5D75"/>
                </a:solidFill>
              </a:rPr>
              <a:t>Utilisation</a:t>
            </a:r>
            <a:r>
              <a:rPr sz="1000" b="1" dirty="0">
                <a:solidFill>
                  <a:srgbClr val="4F5D75"/>
                </a:solidFill>
              </a:rPr>
              <a:t>: </a:t>
            </a:r>
            <a:r>
              <a:rPr sz="1000" dirty="0">
                <a:solidFill>
                  <a:srgbClr val="4F5D75"/>
                </a:solidFill>
              </a:rPr>
              <a:t>Energy dues, sanitation &amp; salaries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46320" y="1005840"/>
            <a:ext cx="4114800" cy="3108960"/>
          </a:xfrm>
          <a:prstGeom prst="roundRect">
            <a:avLst/>
          </a:prstGeom>
          <a:solidFill>
            <a:srgbClr val="F9A825"/>
          </a:solidFill>
          <a:ln>
            <a:solidFill>
              <a:srgbClr val="F9A8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Rectangle 16"/>
          <p:cNvSpPr/>
          <p:nvPr/>
        </p:nvSpPr>
        <p:spPr>
          <a:xfrm>
            <a:off x="4919472" y="1078992"/>
            <a:ext cx="3968496" cy="29626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5010912" y="1124712"/>
            <a:ext cx="139493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 dirty="0">
                <a:solidFill>
                  <a:srgbClr val="F9A825"/>
                </a:solidFill>
              </a:rPr>
              <a:t>Case Study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10912" y="1536192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Block: </a:t>
            </a:r>
            <a:r>
              <a:rPr sz="1000">
                <a:solidFill>
                  <a:srgbClr val="4F5D75"/>
                </a:solidFill>
              </a:rPr>
              <a:t>Rangeilunda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10912" y="1792224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GP: </a:t>
            </a:r>
            <a:r>
              <a:rPr sz="1000">
                <a:solidFill>
                  <a:srgbClr val="4F5D75"/>
                </a:solidFill>
              </a:rPr>
              <a:t>Bhabinipur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10912" y="2048256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Village: </a:t>
            </a:r>
            <a:r>
              <a:rPr sz="1000">
                <a:solidFill>
                  <a:srgbClr val="4F5D75"/>
                </a:solidFill>
              </a:rPr>
              <a:t>Bhabinipur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10912" y="2304288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Households: </a:t>
            </a:r>
            <a:r>
              <a:rPr sz="1000">
                <a:solidFill>
                  <a:srgbClr val="4F5D75"/>
                </a:solidFill>
              </a:rPr>
              <a:t>920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10912" y="2560320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Tax/HH: </a:t>
            </a:r>
            <a:r>
              <a:rPr sz="1000">
                <a:solidFill>
                  <a:srgbClr val="4F5D75"/>
                </a:solidFill>
              </a:rPr>
              <a:t>Rs.80/-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10912" y="2816352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Est. Collection: </a:t>
            </a:r>
            <a:r>
              <a:rPr sz="1000">
                <a:solidFill>
                  <a:srgbClr val="4F5D75"/>
                </a:solidFill>
              </a:rPr>
              <a:t>Rs.73,600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10912" y="3072384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Avg. Collection: </a:t>
            </a:r>
            <a:r>
              <a:rPr sz="1000">
                <a:solidFill>
                  <a:srgbClr val="4F5D75"/>
                </a:solidFill>
              </a:rPr>
              <a:t>Rs.50,000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10912" y="3328416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Collection Rate: </a:t>
            </a:r>
            <a:r>
              <a:rPr sz="1000">
                <a:solidFill>
                  <a:srgbClr val="4F5D75"/>
                </a:solidFill>
              </a:rPr>
              <a:t>67.9%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10912" y="3584448"/>
            <a:ext cx="3785616" cy="2560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b="1">
                <a:solidFill>
                  <a:srgbClr val="4F5D75"/>
                </a:solidFill>
              </a:rPr>
              <a:t>Utilisation: </a:t>
            </a:r>
            <a:r>
              <a:rPr sz="1000">
                <a:solidFill>
                  <a:srgbClr val="4F5D75"/>
                </a:solidFill>
              </a:rPr>
              <a:t>Energy dues &amp; salaries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1791" y="4297680"/>
            <a:ext cx="8339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1" i="1" u="sng" dirty="0">
                <a:solidFill>
                  <a:schemeClr val="accent1"/>
                </a:solidFill>
              </a:rPr>
              <a:t>Door‑to‑door collection</a:t>
            </a:r>
            <a:r>
              <a:rPr sz="1600" b="1" i="1" dirty="0">
                <a:solidFill>
                  <a:schemeClr val="accent1"/>
                </a:solidFill>
              </a:rPr>
              <a:t>, </a:t>
            </a:r>
            <a:r>
              <a:rPr sz="1600" b="1" i="1" u="sng" dirty="0">
                <a:solidFill>
                  <a:schemeClr val="accent1"/>
                </a:solidFill>
              </a:rPr>
              <a:t>proper receipts </a:t>
            </a:r>
            <a:r>
              <a:rPr sz="1600" b="1" i="1" dirty="0">
                <a:solidFill>
                  <a:schemeClr val="accent1"/>
                </a:solidFill>
              </a:rPr>
              <a:t>and </a:t>
            </a:r>
            <a:r>
              <a:rPr lang="en-US" sz="1600" b="1" i="1" u="sng" dirty="0">
                <a:solidFill>
                  <a:schemeClr val="accent1"/>
                </a:solidFill>
              </a:rPr>
              <a:t>complete transparency in </a:t>
            </a:r>
            <a:r>
              <a:rPr sz="1600" b="1" i="1" u="sng" dirty="0">
                <a:solidFill>
                  <a:schemeClr val="accent1"/>
                </a:solidFill>
              </a:rPr>
              <a:t>utilization</a:t>
            </a:r>
            <a:r>
              <a:rPr lang="en-US" sz="1600" b="1" i="1" u="sng" dirty="0">
                <a:solidFill>
                  <a:schemeClr val="accent1"/>
                </a:solidFill>
              </a:rPr>
              <a:t> and regular follow ups </a:t>
            </a:r>
            <a:r>
              <a:rPr sz="1600" b="1" i="1" dirty="0">
                <a:solidFill>
                  <a:schemeClr val="accent1"/>
                </a:solidFill>
              </a:rPr>
              <a:t>ensure community trust and high compliance.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24A89EF-ADFE-3515-3212-C8BC1AF64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47118" y="1171945"/>
            <a:ext cx="2040912" cy="1571255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9F6A7A-B770-F29C-0739-6B3723F74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96" y="1185255"/>
            <a:ext cx="2155464" cy="1557946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26332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65760" y="91440"/>
            <a:ext cx="664957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FFFF"/>
                </a:solidFill>
              </a:rPr>
              <a:t>Source Sustainability of PWS Schemes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914400"/>
            <a:ext cx="2743200" cy="365760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502920" y="960120"/>
            <a:ext cx="160172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600" b="1" dirty="0">
                <a:solidFill>
                  <a:srgbClr val="FFFFFF"/>
                </a:solidFill>
              </a:rPr>
              <a:t>🏗️ Construction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280160"/>
            <a:ext cx="2618024" cy="10266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sz="1600" dirty="0">
                <a:solidFill>
                  <a:srgbClr val="4F5D75"/>
                </a:solidFill>
              </a:rPr>
              <a:t>Construction of ISS/Barrages </a:t>
            </a:r>
            <a:endParaRPr lang="en-US" sz="1600" dirty="0">
              <a:solidFill>
                <a:srgbClr val="4F5D75"/>
              </a:solidFill>
            </a:endParaRPr>
          </a:p>
          <a:p>
            <a:pPr>
              <a:lnSpc>
                <a:spcPct val="130000"/>
              </a:lnSpc>
            </a:pPr>
            <a:r>
              <a:rPr sz="1600" dirty="0">
                <a:solidFill>
                  <a:srgbClr val="4F5D75"/>
                </a:solidFill>
              </a:rPr>
              <a:t>near intake</a:t>
            </a:r>
            <a:r>
              <a:rPr lang="en-US" sz="1600" dirty="0">
                <a:solidFill>
                  <a:srgbClr val="4F5D75"/>
                </a:solidFill>
              </a:rPr>
              <a:t> </a:t>
            </a:r>
            <a:r>
              <a:rPr sz="1600" dirty="0">
                <a:solidFill>
                  <a:srgbClr val="4F5D75"/>
                </a:solidFill>
              </a:rPr>
              <a:t>wells</a:t>
            </a:r>
            <a:endParaRPr lang="en-US" sz="1600" dirty="0">
              <a:solidFill>
                <a:srgbClr val="4F5D75"/>
              </a:solidFill>
            </a:endParaRPr>
          </a:p>
          <a:p>
            <a:pPr>
              <a:lnSpc>
                <a:spcPct val="130000"/>
              </a:lnSpc>
            </a:pPr>
            <a:endParaRPr sz="1600" dirty="0">
              <a:solidFill>
                <a:srgbClr val="4F5D7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91840" y="914400"/>
            <a:ext cx="2743200" cy="365760"/>
          </a:xfrm>
          <a:prstGeom prst="rect">
            <a:avLst/>
          </a:prstGeom>
          <a:solidFill>
            <a:srgbClr val="1197C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3337560" y="960120"/>
            <a:ext cx="143340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</a:rPr>
              <a:t>💧 Recharge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91840" y="1280160"/>
            <a:ext cx="2520242" cy="7066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sz="1600" dirty="0">
                <a:solidFill>
                  <a:srgbClr val="4F5D75"/>
                </a:solidFill>
              </a:rPr>
              <a:t>Recharge ponds &amp; Serovars </a:t>
            </a:r>
            <a:endParaRPr lang="en-US" sz="1600" dirty="0">
              <a:solidFill>
                <a:srgbClr val="4F5D75"/>
              </a:solidFill>
            </a:endParaRPr>
          </a:p>
          <a:p>
            <a:pPr>
              <a:lnSpc>
                <a:spcPct val="130000"/>
              </a:lnSpc>
            </a:pPr>
            <a:r>
              <a:rPr lang="en-IN" sz="1600" dirty="0">
                <a:solidFill>
                  <a:srgbClr val="4F5D75"/>
                </a:solidFill>
              </a:rPr>
              <a:t>u</a:t>
            </a:r>
            <a:r>
              <a:rPr sz="1600" dirty="0" err="1">
                <a:solidFill>
                  <a:srgbClr val="4F5D75"/>
                </a:solidFill>
              </a:rPr>
              <a:t>nder</a:t>
            </a:r>
            <a:r>
              <a:rPr lang="en-US" sz="1600" dirty="0">
                <a:solidFill>
                  <a:srgbClr val="4F5D75"/>
                </a:solidFill>
              </a:rPr>
              <a:t> </a:t>
            </a:r>
            <a:r>
              <a:rPr sz="1600" dirty="0">
                <a:solidFill>
                  <a:srgbClr val="4F5D75"/>
                </a:solidFill>
              </a:rPr>
              <a:t>Amrit Sarovar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26480" y="914400"/>
            <a:ext cx="2743200" cy="365760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6172200" y="960120"/>
            <a:ext cx="11160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 dirty="0">
                <a:solidFill>
                  <a:srgbClr val="FFFFFF"/>
                </a:solidFill>
              </a:rPr>
              <a:t>🌊 Check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6480" y="1280160"/>
            <a:ext cx="2393604" cy="7066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sz="1600" dirty="0">
                <a:solidFill>
                  <a:srgbClr val="4F5D75"/>
                </a:solidFill>
              </a:rPr>
              <a:t>Check dams and weirs</a:t>
            </a:r>
            <a:endParaRPr lang="en-US" sz="1600" dirty="0">
              <a:solidFill>
                <a:srgbClr val="4F5D75"/>
              </a:solidFill>
            </a:endParaRPr>
          </a:p>
          <a:p>
            <a:pPr>
              <a:lnSpc>
                <a:spcPct val="130000"/>
              </a:lnSpc>
            </a:pPr>
            <a:r>
              <a:rPr sz="1600" dirty="0">
                <a:solidFill>
                  <a:srgbClr val="4F5D75"/>
                </a:solidFill>
              </a:rPr>
              <a:t> for groundwater</a:t>
            </a:r>
            <a:r>
              <a:rPr lang="en-US" sz="1600" dirty="0">
                <a:solidFill>
                  <a:srgbClr val="4F5D75"/>
                </a:solidFill>
              </a:rPr>
              <a:t> </a:t>
            </a:r>
            <a:r>
              <a:rPr sz="1600" dirty="0">
                <a:solidFill>
                  <a:srgbClr val="4F5D75"/>
                </a:solidFill>
              </a:rPr>
              <a:t>recharge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4CE409-E85B-F041-8B7D-527C4B5B5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88" y="2433707"/>
            <a:ext cx="2903512" cy="1988224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B0AFC5-D5A0-8F96-71E8-F05F1803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2433707"/>
            <a:ext cx="2743200" cy="1988224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0FBCA4-C28D-54CB-1B72-ABC00C856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0" y="2433707"/>
            <a:ext cx="2944596" cy="1988224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FE0FE3-427A-E5E1-67FF-13F51788C334}"/>
              </a:ext>
            </a:extLst>
          </p:cNvPr>
          <p:cNvSpPr txBox="1"/>
          <p:nvPr/>
        </p:nvSpPr>
        <p:spPr>
          <a:xfrm>
            <a:off x="414937" y="4421931"/>
            <a:ext cx="249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1"/>
                </a:solidFill>
              </a:rPr>
              <a:t>Under construction Dam near </a:t>
            </a:r>
            <a:r>
              <a:rPr lang="en-US" sz="1200" b="1" i="1" dirty="0" err="1">
                <a:solidFill>
                  <a:schemeClr val="accent1"/>
                </a:solidFill>
              </a:rPr>
              <a:t>Kansari</a:t>
            </a:r>
            <a:r>
              <a:rPr lang="en-US" sz="1200" b="1" i="1" dirty="0">
                <a:solidFill>
                  <a:schemeClr val="accent1"/>
                </a:solidFill>
              </a:rPr>
              <a:t> Ganda</a:t>
            </a:r>
            <a:endParaRPr lang="en-IN" sz="1200" b="1" i="1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6C0E26-C477-15B5-8E86-40FCB393C161}"/>
              </a:ext>
            </a:extLst>
          </p:cNvPr>
          <p:cNvSpPr txBox="1"/>
          <p:nvPr/>
        </p:nvSpPr>
        <p:spPr>
          <a:xfrm>
            <a:off x="3461313" y="4421931"/>
            <a:ext cx="2495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1"/>
                </a:solidFill>
              </a:rPr>
              <a:t>Amrit Sarovar in </a:t>
            </a:r>
            <a:r>
              <a:rPr lang="en-US" sz="1200" b="1" i="1" dirty="0" err="1">
                <a:solidFill>
                  <a:schemeClr val="accent1"/>
                </a:solidFill>
              </a:rPr>
              <a:t>Makarjhola</a:t>
            </a:r>
            <a:endParaRPr lang="en-IN" sz="1200" b="1" i="1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9DB556-A16B-B5CA-4E3B-873695C6F7F0}"/>
              </a:ext>
            </a:extLst>
          </p:cNvPr>
          <p:cNvSpPr txBox="1"/>
          <p:nvPr/>
        </p:nvSpPr>
        <p:spPr>
          <a:xfrm>
            <a:off x="6373986" y="4421931"/>
            <a:ext cx="249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err="1">
                <a:solidFill>
                  <a:schemeClr val="accent1"/>
                </a:solidFill>
              </a:rPr>
              <a:t>Batradanala</a:t>
            </a:r>
            <a:r>
              <a:rPr lang="en-US" sz="1200" b="1" i="1" dirty="0">
                <a:solidFill>
                  <a:schemeClr val="accent1"/>
                </a:solidFill>
              </a:rPr>
              <a:t> Check Dam, </a:t>
            </a:r>
            <a:r>
              <a:rPr lang="en-US" sz="1200" b="1" i="1" dirty="0" err="1">
                <a:solidFill>
                  <a:schemeClr val="accent1"/>
                </a:solidFill>
              </a:rPr>
              <a:t>Digapahandi</a:t>
            </a:r>
            <a:endParaRPr lang="en-IN" sz="12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76300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65760" y="91440"/>
            <a:ext cx="636263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FFFF"/>
                </a:solidFill>
              </a:rPr>
              <a:t>SHG Engagements for Water Quality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1097280"/>
            <a:ext cx="3611886" cy="8602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sz="2000" b="1" dirty="0">
                <a:solidFill>
                  <a:srgbClr val="F9A825"/>
                </a:solidFill>
              </a:rPr>
              <a:t>👥 </a:t>
            </a:r>
            <a:r>
              <a:rPr sz="2000" dirty="0">
                <a:solidFill>
                  <a:srgbClr val="4F5D75"/>
                </a:solidFill>
              </a:rPr>
              <a:t>Identify SHG/MBK groups for</a:t>
            </a:r>
            <a:endParaRPr lang="en-US" sz="2000" dirty="0">
              <a:solidFill>
                <a:srgbClr val="4F5D75"/>
              </a:solidFill>
            </a:endParaRPr>
          </a:p>
          <a:p>
            <a:pPr>
              <a:lnSpc>
                <a:spcPct val="130000"/>
              </a:lnSpc>
            </a:pPr>
            <a:r>
              <a:rPr sz="2000" dirty="0">
                <a:solidFill>
                  <a:srgbClr val="4F5D75"/>
                </a:solidFill>
              </a:rPr>
              <a:t> </a:t>
            </a:r>
            <a:r>
              <a:rPr lang="en-US" sz="2000" dirty="0">
                <a:solidFill>
                  <a:srgbClr val="4F5D75"/>
                </a:solidFill>
              </a:rPr>
              <a:t>      </a:t>
            </a:r>
            <a:r>
              <a:rPr sz="2000" dirty="0">
                <a:solidFill>
                  <a:srgbClr val="4F5D75"/>
                </a:solidFill>
              </a:rPr>
              <a:t>water sample collection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" y="1949458"/>
            <a:ext cx="3796232" cy="8602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sz="2000" b="1" dirty="0">
                <a:solidFill>
                  <a:srgbClr val="F9A825"/>
                </a:solidFill>
              </a:rPr>
              <a:t>🎓 </a:t>
            </a:r>
            <a:r>
              <a:rPr sz="2000" dirty="0">
                <a:solidFill>
                  <a:srgbClr val="4F5D75"/>
                </a:solidFill>
              </a:rPr>
              <a:t>Train MBK/SHGs at block level </a:t>
            </a:r>
            <a:endParaRPr lang="en-US" sz="2000" dirty="0">
              <a:solidFill>
                <a:srgbClr val="4F5D75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4F5D75"/>
                </a:solidFill>
              </a:rPr>
              <a:t>       </a:t>
            </a:r>
            <a:r>
              <a:rPr sz="2000" dirty="0">
                <a:solidFill>
                  <a:srgbClr val="4F5D75"/>
                </a:solidFill>
              </a:rPr>
              <a:t>with lab assistants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182" y="2886839"/>
            <a:ext cx="4062331" cy="8602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sz="2000" b="1" dirty="0">
                <a:solidFill>
                  <a:srgbClr val="F9A825"/>
                </a:solidFill>
              </a:rPr>
              <a:t>🧪 </a:t>
            </a:r>
            <a:r>
              <a:rPr sz="2000" dirty="0">
                <a:solidFill>
                  <a:srgbClr val="4F5D75"/>
                </a:solidFill>
              </a:rPr>
              <a:t>FTK testing and upload results to </a:t>
            </a:r>
            <a:endParaRPr lang="en-US" sz="2000" dirty="0">
              <a:solidFill>
                <a:srgbClr val="4F5D75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4F5D75"/>
                </a:solidFill>
              </a:rPr>
              <a:t>       </a:t>
            </a:r>
            <a:r>
              <a:rPr sz="2000" dirty="0">
                <a:solidFill>
                  <a:srgbClr val="4F5D75"/>
                </a:solidFill>
              </a:rPr>
              <a:t>WQMIS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CF2BC4-80A2-FC24-13D8-F812C7303402}"/>
              </a:ext>
            </a:extLst>
          </p:cNvPr>
          <p:cNvGrpSpPr/>
          <p:nvPr/>
        </p:nvGrpSpPr>
        <p:grpSpPr>
          <a:xfrm>
            <a:off x="5347380" y="958594"/>
            <a:ext cx="3062416" cy="3856489"/>
            <a:chOff x="1465120" y="1172437"/>
            <a:chExt cx="6752304" cy="5675399"/>
          </a:xfrm>
        </p:grpSpPr>
        <p:pic>
          <p:nvPicPr>
            <p:cNvPr id="9" name="Picture 2" descr="C:\Users\mypc\Desktop\images\977db321-d489-4af8-893c-83d748b606d8.jpg">
              <a:extLst>
                <a:ext uri="{FF2B5EF4-FFF2-40B4-BE49-F238E27FC236}">
                  <a16:creationId xmlns:a16="http://schemas.microsoft.com/office/drawing/2014/main" id="{49677D42-E95B-DBEA-C49C-290609C33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120" y="1172437"/>
              <a:ext cx="6752296" cy="25918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mypc\Desktop\Har ghar Jal\images\f1c838c8-a8ee-4733-bab0-31630902629a.jpg">
              <a:extLst>
                <a:ext uri="{FF2B5EF4-FFF2-40B4-BE49-F238E27FC236}">
                  <a16:creationId xmlns:a16="http://schemas.microsoft.com/office/drawing/2014/main" id="{010655AC-29A1-134A-5259-9CEAFFC6B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122" y="4255951"/>
              <a:ext cx="6752302" cy="25918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CF218E5-1E2B-6E8A-C383-C124C5C8046A}"/>
              </a:ext>
            </a:extLst>
          </p:cNvPr>
          <p:cNvSpPr txBox="1"/>
          <p:nvPr/>
        </p:nvSpPr>
        <p:spPr>
          <a:xfrm>
            <a:off x="5625215" y="4850182"/>
            <a:ext cx="2495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1"/>
                </a:solidFill>
              </a:rPr>
              <a:t>FTK testing by MBK/SHGs</a:t>
            </a:r>
            <a:endParaRPr lang="en-IN" sz="1200" b="1" i="1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0F08B-DF8B-56BD-5891-DD7523EE7993}"/>
              </a:ext>
            </a:extLst>
          </p:cNvPr>
          <p:cNvSpPr txBox="1"/>
          <p:nvPr/>
        </p:nvSpPr>
        <p:spPr>
          <a:xfrm>
            <a:off x="5625215" y="2748339"/>
            <a:ext cx="2495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1"/>
                </a:solidFill>
              </a:rPr>
              <a:t>Block Level training of MBK/SHGs</a:t>
            </a:r>
            <a:endParaRPr lang="en-IN" sz="12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02888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65760" y="91440"/>
            <a:ext cx="47452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FFFF"/>
                </a:solidFill>
              </a:rPr>
              <a:t>Water Quality Surveillance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" y="1097280"/>
            <a:ext cx="3286477" cy="7834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b="1" dirty="0">
                <a:solidFill>
                  <a:srgbClr val="F9A825"/>
                </a:solidFill>
              </a:rPr>
              <a:t>🏭 </a:t>
            </a:r>
            <a:r>
              <a:rPr dirty="0">
                <a:solidFill>
                  <a:srgbClr val="4F5D75"/>
                </a:solidFill>
              </a:rPr>
              <a:t>Testing in two divisional labs </a:t>
            </a:r>
            <a:endParaRPr lang="en-US" dirty="0">
              <a:solidFill>
                <a:srgbClr val="4F5D75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4F5D75"/>
                </a:solidFill>
              </a:rPr>
              <a:t>       </a:t>
            </a:r>
            <a:r>
              <a:rPr dirty="0">
                <a:solidFill>
                  <a:srgbClr val="4F5D75"/>
                </a:solidFill>
              </a:rPr>
              <a:t>(1 NABL accredited)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" y="1897761"/>
            <a:ext cx="3408305" cy="7834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b="1" dirty="0">
                <a:solidFill>
                  <a:srgbClr val="F9A825"/>
                </a:solidFill>
              </a:rPr>
              <a:t>🔬 </a:t>
            </a:r>
            <a:r>
              <a:rPr dirty="0">
                <a:solidFill>
                  <a:srgbClr val="4F5D75"/>
                </a:solidFill>
              </a:rPr>
              <a:t>Testing in three sub‑divisional </a:t>
            </a:r>
            <a:endParaRPr lang="en-US" dirty="0">
              <a:solidFill>
                <a:srgbClr val="4F5D75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4F5D75"/>
                </a:solidFill>
              </a:rPr>
              <a:t>       </a:t>
            </a:r>
            <a:r>
              <a:rPr dirty="0">
                <a:solidFill>
                  <a:srgbClr val="4F5D75"/>
                </a:solidFill>
              </a:rPr>
              <a:t>laboratories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579" y="2662981"/>
            <a:ext cx="2925994" cy="4214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b="1" dirty="0">
                <a:solidFill>
                  <a:srgbClr val="F9A825"/>
                </a:solidFill>
              </a:rPr>
              <a:t>🧪 </a:t>
            </a:r>
            <a:r>
              <a:rPr dirty="0">
                <a:solidFill>
                  <a:srgbClr val="4F5D75"/>
                </a:solidFill>
              </a:rPr>
              <a:t>FTK testing by MBK/SHGs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3579" y="3182022"/>
            <a:ext cx="3794116" cy="7834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b="1" dirty="0">
                <a:solidFill>
                  <a:srgbClr val="F9A825"/>
                </a:solidFill>
              </a:rPr>
              <a:t>✅ </a:t>
            </a:r>
            <a:r>
              <a:rPr dirty="0">
                <a:solidFill>
                  <a:srgbClr val="4F5D75"/>
                </a:solidFill>
              </a:rPr>
              <a:t>Cross‑checking 2.5% of samples in </a:t>
            </a:r>
            <a:endParaRPr lang="en-US" dirty="0">
              <a:solidFill>
                <a:srgbClr val="4F5D75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4F5D75"/>
                </a:solidFill>
              </a:rPr>
              <a:t>        </a:t>
            </a:r>
            <a:r>
              <a:rPr dirty="0">
                <a:solidFill>
                  <a:srgbClr val="4F5D75"/>
                </a:solidFill>
              </a:rPr>
              <a:t>state lab</a:t>
            </a:r>
          </a:p>
        </p:txBody>
      </p:sp>
      <p:pic>
        <p:nvPicPr>
          <p:cNvPr id="9" name="Picture 8" descr="C:\Users\mypc\Desktop\images\16961da6-7c77-4219-9d88-7c9cb162af1c.jpg">
            <a:extLst>
              <a:ext uri="{FF2B5EF4-FFF2-40B4-BE49-F238E27FC236}">
                <a16:creationId xmlns:a16="http://schemas.microsoft.com/office/drawing/2014/main" id="{9182411A-30AF-9685-ADB5-711BA66CA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70" y="937504"/>
            <a:ext cx="3113049" cy="1961194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\Downloads\WhatsApp Image 2025-10-01 at 4.49.20 PM.jpeg">
            <a:extLst>
              <a:ext uri="{FF2B5EF4-FFF2-40B4-BE49-F238E27FC236}">
                <a16:creationId xmlns:a16="http://schemas.microsoft.com/office/drawing/2014/main" id="{3B7DEC0E-6AC4-8A8E-27DF-72C58EEF2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0969" y="2976277"/>
            <a:ext cx="3113049" cy="2080355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773151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65760" y="91440"/>
            <a:ext cx="443602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FFFF"/>
                </a:solidFill>
              </a:rPr>
              <a:t>Har Ghar Jal Certification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8ECCE59-C23B-9656-8194-27F762C489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7431515"/>
              </p:ext>
            </p:extLst>
          </p:nvPr>
        </p:nvGraphicFramePr>
        <p:xfrm>
          <a:off x="365760" y="921488"/>
          <a:ext cx="3702965" cy="3990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 descr="C:\Users\mypc\Desktop\images\Untitled2.jpg">
            <a:extLst>
              <a:ext uri="{FF2B5EF4-FFF2-40B4-BE49-F238E27FC236}">
                <a16:creationId xmlns:a16="http://schemas.microsoft.com/office/drawing/2014/main" id="{91F6F488-1269-CDEF-C6FF-13D867795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618" y="864590"/>
            <a:ext cx="3733800" cy="1900912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A85813-6226-6630-092E-0799DE7721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1784" y="2916864"/>
            <a:ext cx="3764634" cy="2114245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840059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65760" y="91440"/>
            <a:ext cx="362631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FFFF"/>
                </a:solidFill>
              </a:rPr>
              <a:t>Grievance Redressal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1" y="977431"/>
            <a:ext cx="5546711" cy="4580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sz="2000" dirty="0">
                <a:solidFill>
                  <a:srgbClr val="F9A825"/>
                </a:solidFill>
              </a:rPr>
              <a:t>☎️ </a:t>
            </a:r>
            <a:r>
              <a:rPr sz="2000" dirty="0">
                <a:solidFill>
                  <a:srgbClr val="4F5D75"/>
                </a:solidFill>
              </a:rPr>
              <a:t>24×7 helpline </a:t>
            </a:r>
            <a:r>
              <a:rPr lang="en-US" sz="2000" dirty="0">
                <a:solidFill>
                  <a:srgbClr val="4F5D75"/>
                </a:solidFill>
              </a:rPr>
              <a:t>BASUDHA </a:t>
            </a:r>
            <a:r>
              <a:rPr sz="2000" dirty="0">
                <a:solidFill>
                  <a:srgbClr val="4F5D75"/>
                </a:solidFill>
              </a:rPr>
              <a:t>for water supply issues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628" y="2503662"/>
            <a:ext cx="3735318" cy="3849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600" b="1" dirty="0">
                <a:solidFill>
                  <a:srgbClr val="F9A825"/>
                </a:solidFill>
              </a:rPr>
              <a:t>⚡ </a:t>
            </a:r>
            <a:r>
              <a:rPr lang="en-IN" sz="1600" dirty="0">
                <a:solidFill>
                  <a:srgbClr val="4F5D75"/>
                </a:solidFill>
              </a:rPr>
              <a:t>Major repairs to be done within 7 days</a:t>
            </a:r>
            <a:endParaRPr sz="1600" dirty="0">
              <a:solidFill>
                <a:srgbClr val="4F5D7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" y="1615996"/>
            <a:ext cx="3772186" cy="3849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sz="1600" b="1" dirty="0">
                <a:solidFill>
                  <a:srgbClr val="F9A825"/>
                </a:solidFill>
              </a:rPr>
              <a:t>⚡ </a:t>
            </a:r>
            <a:r>
              <a:rPr lang="en-US" sz="1600" dirty="0">
                <a:solidFill>
                  <a:srgbClr val="4F5D75"/>
                </a:solidFill>
              </a:rPr>
              <a:t>TWs are to be repaired within 48 hours</a:t>
            </a:r>
            <a:endParaRPr sz="1600" dirty="0">
              <a:solidFill>
                <a:srgbClr val="4F5D7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16" y="2067230"/>
            <a:ext cx="3741730" cy="3849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600" b="1" dirty="0">
                <a:solidFill>
                  <a:srgbClr val="F9A825"/>
                </a:solidFill>
              </a:rPr>
              <a:t>⚡</a:t>
            </a:r>
            <a:r>
              <a:rPr sz="1600" b="1" dirty="0">
                <a:solidFill>
                  <a:srgbClr val="F9A825"/>
                </a:solidFill>
              </a:rPr>
              <a:t> </a:t>
            </a:r>
            <a:r>
              <a:rPr lang="en-US" sz="1600" dirty="0">
                <a:solidFill>
                  <a:srgbClr val="4F5D75"/>
                </a:solidFill>
              </a:rPr>
              <a:t>Minor repairs to be done within 3 days</a:t>
            </a:r>
            <a:endParaRPr sz="1600" dirty="0">
              <a:solidFill>
                <a:srgbClr val="4F5D75"/>
              </a:solidFill>
            </a:endParaRPr>
          </a:p>
        </p:txBody>
      </p:sp>
      <p:pic>
        <p:nvPicPr>
          <p:cNvPr id="9" name="Picture 4" descr="C:\Users\mypc\Desktop\Har ghar Jal\33e29593-9739-4c51-a454-365a3e9c691f1.jpg">
            <a:extLst>
              <a:ext uri="{FF2B5EF4-FFF2-40B4-BE49-F238E27FC236}">
                <a16:creationId xmlns:a16="http://schemas.microsoft.com/office/drawing/2014/main" id="{1D2FAF1B-F5E7-F49F-BACD-474004199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330" y="895551"/>
            <a:ext cx="2951454" cy="1993025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mypc\Desktop\Har ghar Jal\45c717d0-0724-44e4-99c7-ebda936a38381.jpg">
            <a:extLst>
              <a:ext uri="{FF2B5EF4-FFF2-40B4-BE49-F238E27FC236}">
                <a16:creationId xmlns:a16="http://schemas.microsoft.com/office/drawing/2014/main" id="{D32146FB-5DDB-6CAE-B431-CC7DCED44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12" y="3004811"/>
            <a:ext cx="2972472" cy="2051821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535F29-DA1E-901B-7F2F-F6FE91154700}"/>
              </a:ext>
            </a:extLst>
          </p:cNvPr>
          <p:cNvSpPr txBox="1"/>
          <p:nvPr/>
        </p:nvSpPr>
        <p:spPr>
          <a:xfrm>
            <a:off x="1083450" y="1543079"/>
            <a:ext cx="2950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Projects in the District </a:t>
            </a:r>
          </a:p>
          <a:p>
            <a:endParaRPr lang="en-IN" sz="36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34421-0676-3628-A118-F0129F8C6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884" y="845175"/>
            <a:ext cx="3542339" cy="4241814"/>
          </a:xfrm>
          <a:prstGeom prst="rect">
            <a:avLst/>
          </a:prstGeom>
          <a:effectLst>
            <a:glow rad="127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  <a:bevelB prst="angle"/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D3104D-4DB8-3865-FF20-25D7C42F50BE}"/>
              </a:ext>
            </a:extLst>
          </p:cNvPr>
          <p:cNvSpPr/>
          <p:nvPr/>
        </p:nvSpPr>
        <p:spPr>
          <a:xfrm>
            <a:off x="11683" y="0"/>
            <a:ext cx="9144000" cy="768404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b="1" dirty="0">
                <a:solidFill>
                  <a:schemeClr val="bg1"/>
                </a:solidFill>
              </a:rPr>
              <a:t>🛠️ 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145749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8084116-b937-41bb-9e08-336733820b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14400" y="1371600"/>
            <a:ext cx="7315200" cy="22860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097280" y="1645920"/>
            <a:ext cx="6949440" cy="1280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3600" b="1">
                <a:solidFill>
                  <a:srgbClr val="0C6FC1"/>
                </a:solidFill>
              </a:rPr>
              <a:t>Thank You</a:t>
            </a:r>
          </a:p>
          <a:p>
            <a:pPr algn="ctr"/>
            <a:r>
              <a:rPr sz="1800">
                <a:solidFill>
                  <a:srgbClr val="1197C7"/>
                </a:solidFill>
              </a:rPr>
              <a:t>Together towards a sustainable water future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0" y="3108960"/>
            <a:ext cx="694944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000">
                <a:solidFill>
                  <a:srgbClr val="4F5D75"/>
                </a:solidFill>
              </a:rPr>
              <a:t>District Administration, Ganjam | Jal Jeevan Mission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FBC0D2-77D9-F275-3103-F965CC90D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99" y="932366"/>
            <a:ext cx="3990460" cy="385458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79077" y="628115"/>
            <a:ext cx="3587058" cy="1892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733" lvl="1" indent="-214513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ü"/>
            </a:pPr>
            <a:endParaRPr lang="en-US" sz="1351" dirty="0"/>
          </a:p>
          <a:p>
            <a:pPr marL="557733" lvl="1" indent="-214513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Wingdings" pitchFamily="2" charset="2"/>
              <a:buChar char="ü"/>
            </a:pPr>
            <a:endParaRPr lang="en-US" sz="1351" dirty="0"/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endParaRPr lang="en-US" sz="1351" dirty="0"/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n-US" sz="1351" dirty="0"/>
          </a:p>
          <a:p>
            <a:endParaRPr lang="en-US" sz="1351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922268008"/>
              </p:ext>
            </p:extLst>
          </p:nvPr>
        </p:nvGraphicFramePr>
        <p:xfrm>
          <a:off x="701578" y="1153571"/>
          <a:ext cx="2988500" cy="3189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96125C0-2B8F-FE76-FC3B-036DA3BDD691}"/>
              </a:ext>
            </a:extLst>
          </p:cNvPr>
          <p:cNvSpPr/>
          <p:nvPr/>
        </p:nvSpPr>
        <p:spPr>
          <a:xfrm>
            <a:off x="11683" y="0"/>
            <a:ext cx="9144000" cy="768404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</a:rPr>
              <a:t> Har Ghar Jal Status- Ganjam District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48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" y="276702"/>
            <a:ext cx="55311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>
                <a:solidFill>
                  <a:srgbClr val="002F5F"/>
                </a:solidFill>
                <a:latin typeface="Calibri"/>
              </a:defRPr>
            </a:pPr>
            <a:r>
              <a:rPr sz="2400" b="1">
                <a:solidFill>
                  <a:srgbClr val="002F5F"/>
                </a:solidFill>
                <a:latin typeface="Calibri"/>
              </a:rPr>
              <a:t>Mega PWS Projects under Ganjam District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320" y="916781"/>
            <a:ext cx="210416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>
                <a:solidFill>
                  <a:srgbClr val="002F5F"/>
                </a:solidFill>
                <a:latin typeface="Calibri"/>
              </a:defRPr>
            </a:pPr>
            <a:r>
              <a:rPr sz="1600">
                <a:solidFill>
                  <a:srgbClr val="002F5F"/>
                </a:solidFill>
                <a:latin typeface="Calibri"/>
              </a:rPr>
              <a:t>Key Metrics &amp; Progress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321" y="1465421"/>
            <a:ext cx="2586029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>
                <a:solidFill>
                  <a:prstClr val="black"/>
                </a:solidFill>
                <a:latin typeface="Calibri"/>
              </a:rPr>
              <a:t>Projects: 6</a:t>
            </a:r>
          </a:p>
          <a:p>
            <a:r>
              <a:rPr>
                <a:solidFill>
                  <a:prstClr val="black"/>
                </a:solidFill>
                <a:latin typeface="Calibri"/>
              </a:rPr>
              <a:t>Villages: 1,618</a:t>
            </a:r>
          </a:p>
          <a:p>
            <a:r>
              <a:rPr>
                <a:solidFill>
                  <a:prstClr val="black"/>
                </a:solidFill>
                <a:latin typeface="Calibri"/>
              </a:rPr>
              <a:t>Population: ≈2M</a:t>
            </a:r>
          </a:p>
          <a:p>
            <a:r>
              <a:rPr>
                <a:solidFill>
                  <a:prstClr val="black"/>
                </a:solidFill>
                <a:latin typeface="Calibri"/>
              </a:rPr>
              <a:t>FHTC Connections: ≈251K</a:t>
            </a:r>
          </a:p>
          <a:p>
            <a:r>
              <a:rPr>
                <a:solidFill>
                  <a:prstClr val="black"/>
                </a:solidFill>
                <a:latin typeface="Calibri"/>
              </a:rPr>
              <a:t>OHT: ≈219</a:t>
            </a:r>
          </a:p>
        </p:txBody>
      </p:sp>
      <p:pic>
        <p:nvPicPr>
          <p:cNvPr id="5" name="Picture 4" descr="chart_progre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73981"/>
            <a:ext cx="41148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1" y="276702"/>
            <a:ext cx="51924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>
                <a:solidFill>
                  <a:srgbClr val="002F5F"/>
                </a:solidFill>
                <a:latin typeface="Calibri"/>
              </a:defRPr>
            </a:pPr>
            <a:r>
              <a:rPr sz="2400"/>
              <a:t>Village &amp; Solar PWS Schemes Overview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321" y="916781"/>
            <a:ext cx="3187091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b="1">
                <a:solidFill>
                  <a:srgbClr val="002F5F"/>
                </a:solidFill>
              </a:defRPr>
            </a:pPr>
            <a:r>
              <a:rPr sz="1600"/>
              <a:t>Multi / Single Village PWS Schemes</a:t>
            </a:r>
          </a:p>
          <a:p>
            <a:pPr>
              <a:defRPr sz="1200">
                <a:solidFill>
                  <a:srgbClr val="333333"/>
                </a:solidFill>
              </a:defRPr>
            </a:pPr>
            <a:r>
              <a:rPr sz="1200"/>
              <a:t>Berhampur: 466 completed, 5 in progress</a:t>
            </a:r>
          </a:p>
          <a:p>
            <a:pPr>
              <a:defRPr sz="1200">
                <a:solidFill>
                  <a:srgbClr val="333333"/>
                </a:solidFill>
              </a:defRPr>
            </a:pPr>
            <a:r>
              <a:rPr sz="1200"/>
              <a:t>Bhanjanagar: 464 completed, 0 in progress</a:t>
            </a:r>
          </a:p>
          <a:p>
            <a:pPr>
              <a:defRPr sz="1200">
                <a:solidFill>
                  <a:srgbClr val="333333"/>
                </a:solidFill>
              </a:defRPr>
            </a:pPr>
            <a:r>
              <a:rPr sz="1200"/>
              <a:t>Total: 930 completed, 5 in progress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321" y="2654141"/>
            <a:ext cx="3903633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b="1">
                <a:solidFill>
                  <a:srgbClr val="002F5F"/>
                </a:solidFill>
              </a:defRPr>
            </a:pPr>
            <a:r>
              <a:rPr sz="1600"/>
              <a:t>Solar PWS with 100% FHTC</a:t>
            </a:r>
          </a:p>
          <a:p>
            <a:pPr>
              <a:defRPr sz="1200">
                <a:solidFill>
                  <a:srgbClr val="333333"/>
                </a:solidFill>
              </a:defRPr>
            </a:pPr>
            <a:r>
              <a:rPr sz="1200"/>
              <a:t>Berhampur: 282 completed, 58 in progress, 131 not started</a:t>
            </a:r>
          </a:p>
          <a:p>
            <a:pPr>
              <a:defRPr sz="1200">
                <a:solidFill>
                  <a:srgbClr val="333333"/>
                </a:solidFill>
              </a:defRPr>
            </a:pPr>
            <a:r>
              <a:rPr sz="1200"/>
              <a:t>Bhanjanagar: 654 completed, 58 in progress, 43 not started</a:t>
            </a:r>
          </a:p>
          <a:p>
            <a:pPr>
              <a:defRPr sz="1200">
                <a:solidFill>
                  <a:srgbClr val="333333"/>
                </a:solidFill>
              </a:defRPr>
            </a:pPr>
            <a:r>
              <a:rPr sz="1200"/>
              <a:t>Total: 936 completed, 116 in progress, 174 not started</a:t>
            </a:r>
          </a:p>
        </p:txBody>
      </p:sp>
      <p:pic>
        <p:nvPicPr>
          <p:cNvPr id="5" name="Picture 4" descr="chart_sol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91101"/>
            <a:ext cx="41148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E1254C-5D33-19F4-4D09-E39FAB654437}"/>
              </a:ext>
            </a:extLst>
          </p:cNvPr>
          <p:cNvSpPr txBox="1"/>
          <p:nvPr/>
        </p:nvSpPr>
        <p:spPr>
          <a:xfrm>
            <a:off x="291993" y="118646"/>
            <a:ext cx="44244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600" b="1" dirty="0">
                <a:solidFill>
                  <a:schemeClr val="bg1"/>
                </a:solidFill>
              </a:rPr>
              <a:t>🔍  Monitoring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D2DDE0-11F7-2085-93DF-1516C875C11B}"/>
              </a:ext>
            </a:extLst>
          </p:cNvPr>
          <p:cNvSpPr/>
          <p:nvPr/>
        </p:nvSpPr>
        <p:spPr>
          <a:xfrm>
            <a:off x="0" y="0"/>
            <a:ext cx="9144000" cy="768404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746649-4348-3A24-E009-8E4D26D9B382}"/>
              </a:ext>
            </a:extLst>
          </p:cNvPr>
          <p:cNvSpPr txBox="1"/>
          <p:nvPr/>
        </p:nvSpPr>
        <p:spPr>
          <a:xfrm>
            <a:off x="180574" y="59323"/>
            <a:ext cx="284885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 dirty="0">
                <a:solidFill>
                  <a:schemeClr val="bg1"/>
                </a:solidFill>
              </a:rPr>
              <a:t>🔍  Monitoring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B05F1-8C9B-85DA-11DA-6779721B14C7}"/>
              </a:ext>
            </a:extLst>
          </p:cNvPr>
          <p:cNvSpPr txBox="1"/>
          <p:nvPr/>
        </p:nvSpPr>
        <p:spPr>
          <a:xfrm>
            <a:off x="291992" y="801165"/>
            <a:ext cx="874443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N" sz="2000" b="1" i="0" u="sng" strike="noStrike" kern="1200" cap="none" spc="0" normalizeH="0" baseline="0" noProof="0" dirty="0">
                <a:ln>
                  <a:noFill/>
                </a:ln>
                <a:solidFill>
                  <a:srgbClr val="002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Regular Supervision </a:t>
            </a: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rgbClr val="002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SDOs , JE/AEs  and Third Party inspection Agencies (M/s WAPCOS &amp; M/s Arki techno)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Regular site visit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SE / EEs.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Fort- night review meeting 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SE / EEs with agencies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Monthly review meeting 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Collector with all RWS&amp;S officials and agencies.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A8832-F881-6B91-88F9-86A17860B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83" y="2274425"/>
            <a:ext cx="3437998" cy="26253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43EE4A-4335-D029-4562-EC9E4482C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720" y="2265144"/>
            <a:ext cx="3535679" cy="2627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2203143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8FA96C-9F1E-C846-F5A8-AF956FFAA3DB}"/>
              </a:ext>
            </a:extLst>
          </p:cNvPr>
          <p:cNvSpPr/>
          <p:nvPr/>
        </p:nvSpPr>
        <p:spPr>
          <a:xfrm>
            <a:off x="0" y="0"/>
            <a:ext cx="9144000" cy="768404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D9DFA-6A4D-3EF2-2A6D-619987358D2C}"/>
              </a:ext>
            </a:extLst>
          </p:cNvPr>
          <p:cNvSpPr txBox="1"/>
          <p:nvPr/>
        </p:nvSpPr>
        <p:spPr>
          <a:xfrm>
            <a:off x="0" y="91814"/>
            <a:ext cx="399981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 b="1" dirty="0">
                <a:solidFill>
                  <a:schemeClr val="bg1"/>
                </a:solidFill>
              </a:rPr>
              <a:t>✅  Quality Assurance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BAEF6-40C3-F4D1-10CC-03A238A14D14}"/>
              </a:ext>
            </a:extLst>
          </p:cNvPr>
          <p:cNvSpPr txBox="1"/>
          <p:nvPr/>
        </p:nvSpPr>
        <p:spPr>
          <a:xfrm>
            <a:off x="115261" y="799700"/>
            <a:ext cx="86906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N" sz="2200" b="1" i="0" u="sng" strike="noStrike" kern="1200" cap="none" spc="0" normalizeH="0" baseline="0" noProof="0" dirty="0">
                <a:ln>
                  <a:noFill/>
                </a:ln>
                <a:solidFill>
                  <a:srgbClr val="002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Regular Quality Checking </a:t>
            </a:r>
            <a:r>
              <a:rPr kumimoji="0" lang="en-IN" sz="2200" b="1" i="0" u="none" strike="noStrike" kern="1200" cap="none" spc="0" normalizeH="0" baseline="0" noProof="0" dirty="0">
                <a:ln>
                  <a:noFill/>
                </a:ln>
                <a:solidFill>
                  <a:srgbClr val="002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through inspection prior to / during execution of works on daily basis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Dedicated Quality Control  Labs 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sites of Mega PWS Projects.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Testing of Cement , Reinforcements ,aggregate concrete, etc in Govt. approved Quality Control labs.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F94225-9DC7-4C17-E1C5-894E926EC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45" y="2031325"/>
            <a:ext cx="2933044" cy="284035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C98662-B0A1-13E0-696F-0D0DEF037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3992" y="2000029"/>
            <a:ext cx="3004457" cy="2857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31306A-4379-89C2-CE96-DC3DEF35DFD0}"/>
              </a:ext>
            </a:extLst>
          </p:cNvPr>
          <p:cNvSpPr txBox="1"/>
          <p:nvPr/>
        </p:nvSpPr>
        <p:spPr>
          <a:xfrm>
            <a:off x="1189120" y="4857360"/>
            <a:ext cx="2495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1"/>
                </a:solidFill>
              </a:rPr>
              <a:t>Request for Inspection</a:t>
            </a:r>
            <a:endParaRPr lang="en-IN" sz="1200" b="1" i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A5BE2A-5610-6DA2-8D99-F10B03237196}"/>
              </a:ext>
            </a:extLst>
          </p:cNvPr>
          <p:cNvSpPr txBox="1"/>
          <p:nvPr/>
        </p:nvSpPr>
        <p:spPr>
          <a:xfrm>
            <a:off x="5118373" y="4851683"/>
            <a:ext cx="2495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1"/>
                </a:solidFill>
              </a:rPr>
              <a:t>UTM Machine at site</a:t>
            </a:r>
            <a:endParaRPr lang="en-IN" sz="12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94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13466-77C6-3336-CD65-C81809711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F5528A-AEB7-25CC-FDF3-B8C0667EE9F8}"/>
              </a:ext>
            </a:extLst>
          </p:cNvPr>
          <p:cNvSpPr txBox="1"/>
          <p:nvPr/>
        </p:nvSpPr>
        <p:spPr>
          <a:xfrm>
            <a:off x="693421" y="990599"/>
            <a:ext cx="254507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rgbClr val="476990"/>
                </a:solidFill>
              </a:rPr>
              <a:t>Key Project Details</a:t>
            </a:r>
            <a:r>
              <a:rPr b="1" dirty="0">
                <a:solidFill>
                  <a:srgbClr val="476990"/>
                </a:solidFill>
              </a:rPr>
              <a:t>
</a:t>
            </a:r>
            <a:endParaRPr lang="en-US" b="1" dirty="0">
              <a:solidFill>
                <a:srgbClr val="476990"/>
              </a:solidFill>
            </a:endParaRPr>
          </a:p>
          <a:p>
            <a:r>
              <a:rPr sz="1600" dirty="0"/>
              <a:t>Villages: 55 (7 GPs)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r>
              <a:rPr sz="1600" dirty="0"/>
              <a:t>Population: 81,024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r>
              <a:rPr sz="1600" dirty="0"/>
              <a:t>Source: Rushikulya River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r>
              <a:rPr sz="1600" dirty="0"/>
              <a:t>Cost: ₹146.97 Cr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r>
              <a:rPr sz="1600" dirty="0"/>
              <a:t>Completion: 20 Jun 2024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r>
              <a:rPr sz="1600" dirty="0"/>
              <a:t>W</a:t>
            </a:r>
            <a:r>
              <a:rPr lang="en-US" sz="1600" dirty="0"/>
              <a:t>ater Treatment Plant</a:t>
            </a:r>
            <a:r>
              <a:rPr sz="1600" dirty="0"/>
              <a:t> Capacity: 15 MLD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r>
              <a:rPr sz="1600" dirty="0"/>
              <a:t>Pipeline: 3.27 km (450mm)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r>
              <a:rPr sz="1600" dirty="0"/>
              <a:t>OHTs: 12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r>
              <a:rPr sz="1600" dirty="0"/>
              <a:t>FHTC: 14,871</a:t>
            </a:r>
          </a:p>
        </p:txBody>
      </p:sp>
      <p:pic>
        <p:nvPicPr>
          <p:cNvPr id="7" name="Picture 3" descr="C:\Users\mypc\Desktop\Har ghar Jal\DSC06003.jpg">
            <a:extLst>
              <a:ext uri="{FF2B5EF4-FFF2-40B4-BE49-F238E27FC236}">
                <a16:creationId xmlns:a16="http://schemas.microsoft.com/office/drawing/2014/main" id="{33D694CD-3786-9B95-98F3-EA103CFE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79" y="842495"/>
            <a:ext cx="3401501" cy="173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mypc\Desktop\Har ghar Jal\DSC05980.jpg">
            <a:extLst>
              <a:ext uri="{FF2B5EF4-FFF2-40B4-BE49-F238E27FC236}">
                <a16:creationId xmlns:a16="http://schemas.microsoft.com/office/drawing/2014/main" id="{D6AF5726-F667-FD73-6919-A1229153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79" y="2934807"/>
            <a:ext cx="3401501" cy="189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69819E-6EB5-DF46-E14B-65E1238B0ACE}"/>
              </a:ext>
            </a:extLst>
          </p:cNvPr>
          <p:cNvSpPr txBox="1"/>
          <p:nvPr/>
        </p:nvSpPr>
        <p:spPr>
          <a:xfrm>
            <a:off x="5486800" y="2574131"/>
            <a:ext cx="2495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1"/>
                </a:solidFill>
              </a:rPr>
              <a:t>Intake Well at Barad, Ganjam</a:t>
            </a:r>
            <a:endParaRPr lang="en-IN" sz="1200" b="1" i="1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E1617-89A6-315B-A46A-CF3476E894DB}"/>
              </a:ext>
            </a:extLst>
          </p:cNvPr>
          <p:cNvSpPr txBox="1"/>
          <p:nvPr/>
        </p:nvSpPr>
        <p:spPr>
          <a:xfrm>
            <a:off x="5588782" y="4881589"/>
            <a:ext cx="2495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1"/>
                </a:solidFill>
              </a:rPr>
              <a:t>Water Treatment Plant at </a:t>
            </a:r>
            <a:r>
              <a:rPr lang="en-US" sz="1200" b="1" i="1" dirty="0" err="1">
                <a:solidFill>
                  <a:schemeClr val="accent1"/>
                </a:solidFill>
              </a:rPr>
              <a:t>Mallad</a:t>
            </a:r>
            <a:endParaRPr lang="en-IN" sz="1200" b="1" i="1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36A6BD-4C84-EECE-4FA2-57937F39398A}"/>
              </a:ext>
            </a:extLst>
          </p:cNvPr>
          <p:cNvSpPr/>
          <p:nvPr/>
        </p:nvSpPr>
        <p:spPr>
          <a:xfrm>
            <a:off x="0" y="1207"/>
            <a:ext cx="9144000" cy="699655"/>
          </a:xfrm>
          <a:prstGeom prst="rect">
            <a:avLst/>
          </a:prstGeom>
          <a:solidFill>
            <a:srgbClr val="0C6FC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</a:rPr>
              <a:t>Case Study: Mega PWS to 55 Villages (Ganjam Block)</a:t>
            </a:r>
          </a:p>
        </p:txBody>
      </p:sp>
    </p:spTree>
    <p:extLst>
      <p:ext uri="{BB962C8B-B14F-4D97-AF65-F5344CB8AC3E}">
        <p14:creationId xmlns:p14="http://schemas.microsoft.com/office/powerpoint/2010/main" val="3278882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22B9E-2AFF-CBB7-6D23-8991DB890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C6B226-F52C-6EBA-8901-76F3B94B8F71}"/>
              </a:ext>
            </a:extLst>
          </p:cNvPr>
          <p:cNvSpPr txBox="1"/>
          <p:nvPr/>
        </p:nvSpPr>
        <p:spPr>
          <a:xfrm>
            <a:off x="935656" y="727471"/>
            <a:ext cx="374302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400" b="1" dirty="0">
                <a:solidFill>
                  <a:srgbClr val="476990"/>
                </a:solidFill>
              </a:rPr>
              <a:t>
</a:t>
            </a:r>
            <a:r>
              <a:rPr lang="en-US" sz="1600" b="1" dirty="0">
                <a:solidFill>
                  <a:schemeClr val="accent1"/>
                </a:solidFill>
              </a:rPr>
              <a:t>During Execution: </a:t>
            </a:r>
          </a:p>
          <a:p>
            <a:endParaRPr sz="2400" b="1" dirty="0">
              <a:solidFill>
                <a:srgbClr val="47699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</a:defRPr>
            </a:pPr>
            <a:r>
              <a:rPr sz="1400" b="1" dirty="0"/>
              <a:t>Efficient land &amp; site acquisition through inter-dept coordination</a:t>
            </a:r>
            <a:endParaRPr lang="en-US" sz="1400" b="1" dirty="0"/>
          </a:p>
          <a:p>
            <a:pPr marL="285750" indent="-285750">
              <a:buFont typeface="Wingdings" panose="05000000000000000000" pitchFamily="2" charset="2"/>
              <a:buChar char="ü"/>
              <a:defRPr sz="1200">
                <a:solidFill>
                  <a:srgbClr val="000000"/>
                </a:solidFill>
              </a:defRPr>
            </a:pPr>
            <a:r>
              <a:rPr lang="en-US" sz="1400" i="1" dirty="0"/>
              <a:t>2 Acres of land(Gramin Jungle) handed over   by forest dept within 3 months of application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endParaRPr lang="en-US" sz="1400" i="1" dirty="0"/>
          </a:p>
          <a:p>
            <a:pPr marL="285750" indent="-285750"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</a:defRPr>
            </a:pPr>
            <a:r>
              <a:rPr sz="1400" b="1" dirty="0"/>
              <a:t>Rapid ROW clearance &amp; dispute resolution</a:t>
            </a:r>
            <a:endParaRPr lang="en-US" sz="1400" b="1" dirty="0"/>
          </a:p>
          <a:p>
            <a:pPr marL="285750" indent="-285750">
              <a:buFont typeface="Wingdings" panose="05000000000000000000" pitchFamily="2" charset="2"/>
              <a:buChar char="ü"/>
              <a:defRPr sz="1200">
                <a:solidFill>
                  <a:srgbClr val="000000"/>
                </a:solidFill>
              </a:defRPr>
            </a:pPr>
            <a:r>
              <a:rPr lang="en-US" sz="1400" i="1" dirty="0"/>
              <a:t>ROW permission for NHAI Road and railway crossings cleared within 3 months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200">
                <a:solidFill>
                  <a:srgbClr val="000000"/>
                </a:solidFill>
              </a:defRPr>
            </a:pPr>
            <a:r>
              <a:rPr lang="en-US" sz="1400" i="1" dirty="0"/>
              <a:t>All disputes cleared in time with complete coordination of district administration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200">
                <a:solidFill>
                  <a:srgbClr val="000000"/>
                </a:solidFill>
              </a:defRPr>
            </a:pPr>
            <a:endParaRPr lang="en-IN" sz="1400" i="1" dirty="0"/>
          </a:p>
          <a:p>
            <a:pPr marL="285750" indent="-285750"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</a:defRPr>
            </a:pP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1A5B2-506D-65F4-4290-0037202D9390}"/>
              </a:ext>
            </a:extLst>
          </p:cNvPr>
          <p:cNvSpPr txBox="1"/>
          <p:nvPr/>
        </p:nvSpPr>
        <p:spPr>
          <a:xfrm>
            <a:off x="5196840" y="1013460"/>
            <a:ext cx="38023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2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chemeClr val="accent1"/>
                </a:solidFill>
              </a:rPr>
              <a:t>During Operations and Maintenance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endParaRPr lang="en-US" b="1" dirty="0">
              <a:solidFill>
                <a:schemeClr val="accent1"/>
              </a:solidFill>
            </a:endParaRPr>
          </a:p>
          <a:p>
            <a:pPr>
              <a:defRPr sz="1200">
                <a:solidFill>
                  <a:srgbClr val="000000"/>
                </a:solidFill>
              </a:defRPr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</a:defRPr>
            </a:pPr>
            <a:r>
              <a:rPr lang="en-US" sz="1400" b="1" dirty="0"/>
              <a:t>Automation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200">
                <a:solidFill>
                  <a:srgbClr val="000000"/>
                </a:solidFill>
              </a:defRPr>
            </a:pPr>
            <a:r>
              <a:rPr lang="en-US" sz="1400" dirty="0"/>
              <a:t> </a:t>
            </a:r>
            <a:r>
              <a:rPr lang="en-US" sz="1400" i="1" dirty="0"/>
              <a:t>Monitoring of potable water supply through automation</a:t>
            </a:r>
          </a:p>
          <a:p>
            <a:pPr>
              <a:defRPr sz="1200">
                <a:solidFill>
                  <a:srgbClr val="000000"/>
                </a:solidFill>
              </a:defRPr>
            </a:pPr>
            <a:endParaRPr lang="en-US" sz="1400" i="1" dirty="0"/>
          </a:p>
          <a:p>
            <a:pPr marL="285750" indent="-285750"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</a:defRPr>
            </a:pPr>
            <a:r>
              <a:rPr lang="en-US" sz="1400" b="1" dirty="0"/>
              <a:t>Regular monitoring and service in fixed timeframe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200">
                <a:solidFill>
                  <a:srgbClr val="000000"/>
                </a:solidFill>
              </a:defRPr>
            </a:pPr>
            <a:r>
              <a:rPr lang="en-US" sz="1400" i="1" dirty="0"/>
              <a:t>Leak detection &amp; repair within 24 hours with documentation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200">
                <a:solidFill>
                  <a:srgbClr val="000000"/>
                </a:solidFill>
              </a:defRPr>
            </a:pPr>
            <a:r>
              <a:rPr lang="en-US" sz="1400" i="1" dirty="0"/>
              <a:t>Routine disinfection &amp; cleaning of mains and WTP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200">
                <a:solidFill>
                  <a:srgbClr val="000000"/>
                </a:solidFill>
              </a:defRPr>
            </a:pPr>
            <a:r>
              <a:rPr lang="en-US" sz="1400" dirty="0"/>
              <a:t>Disconnection of unauthorized connections</a:t>
            </a:r>
            <a:endParaRPr lang="en-IN" sz="1400" dirty="0"/>
          </a:p>
          <a:p>
            <a:pPr marL="285750" indent="-285750">
              <a:buFont typeface="Wingdings" panose="05000000000000000000" pitchFamily="2" charset="2"/>
              <a:buChar char="ü"/>
              <a:defRPr sz="1200">
                <a:solidFill>
                  <a:srgbClr val="000000"/>
                </a:solidFill>
              </a:defRPr>
            </a:pPr>
            <a:r>
              <a:rPr lang="en-US" sz="1400" i="1" dirty="0"/>
              <a:t>Regular water quality &amp; residual chlorine testing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C56A1-9AF3-4E6F-723A-1F099DFDEFE1}"/>
              </a:ext>
            </a:extLst>
          </p:cNvPr>
          <p:cNvSpPr txBox="1"/>
          <p:nvPr/>
        </p:nvSpPr>
        <p:spPr>
          <a:xfrm>
            <a:off x="335281" y="177642"/>
            <a:ext cx="7590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776"/>
                </a:solidFill>
              </a:rPr>
              <a:t>Best practices adopted in the project</a:t>
            </a:r>
            <a:endParaRPr sz="3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35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1114</Words>
  <Application>Microsoft Office PowerPoint</Application>
  <PresentationFormat>Custom</PresentationFormat>
  <Paragraphs>177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Mrinalika Rathore</dc:creator>
  <cp:keywords/>
  <dc:description>generated using python-pptx</dc:description>
  <cp:lastModifiedBy>Mrinalika Rathore</cp:lastModifiedBy>
  <cp:revision>6</cp:revision>
  <dcterms:created xsi:type="dcterms:W3CDTF">2013-01-27T09:14:16Z</dcterms:created>
  <dcterms:modified xsi:type="dcterms:W3CDTF">2025-10-05T14:44:01Z</dcterms:modified>
  <cp:category/>
</cp:coreProperties>
</file>