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4026" r:id="rId1"/>
  </p:sldMasterIdLst>
  <p:notesMasterIdLst>
    <p:notesMasterId r:id="rId20"/>
  </p:notesMasterIdLst>
  <p:handoutMasterIdLst>
    <p:handoutMasterId r:id="rId21"/>
  </p:handoutMasterIdLst>
  <p:sldIdLst>
    <p:sldId id="2170" r:id="rId2"/>
    <p:sldId id="2146" r:id="rId3"/>
    <p:sldId id="2147" r:id="rId4"/>
    <p:sldId id="2148" r:id="rId5"/>
    <p:sldId id="2149" r:id="rId6"/>
    <p:sldId id="2150" r:id="rId7"/>
    <p:sldId id="2166" r:id="rId8"/>
    <p:sldId id="2152" r:id="rId9"/>
    <p:sldId id="2153" r:id="rId10"/>
    <p:sldId id="2154" r:id="rId11"/>
    <p:sldId id="2155" r:id="rId12"/>
    <p:sldId id="2156" r:id="rId13"/>
    <p:sldId id="2157" r:id="rId14"/>
    <p:sldId id="2158" r:id="rId15"/>
    <p:sldId id="2161" r:id="rId16"/>
    <p:sldId id="2167" r:id="rId17"/>
    <p:sldId id="2160" r:id="rId18"/>
    <p:sldId id="2165"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66"/>
    <a:srgbClr val="CC9900"/>
    <a:srgbClr val="CCCC00"/>
    <a:srgbClr val="CCCCFF"/>
    <a:srgbClr val="FF7C80"/>
    <a:srgbClr val="FF9900"/>
    <a:srgbClr val="A50021"/>
    <a:srgbClr val="99CC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95819" autoAdjust="0"/>
  </p:normalViewPr>
  <p:slideViewPr>
    <p:cSldViewPr>
      <p:cViewPr varScale="1">
        <p:scale>
          <a:sx n="88" d="100"/>
          <a:sy n="88" d="100"/>
        </p:scale>
        <p:origin x="485" y="6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367" cy="466088"/>
          </a:xfrm>
          <a:prstGeom prst="rect">
            <a:avLst/>
          </a:prstGeom>
        </p:spPr>
        <p:txBody>
          <a:bodyPr vert="horz" lIns="91119" tIns="45560" rIns="91119" bIns="45560" rtlCol="0"/>
          <a:lstStyle>
            <a:lvl1pPr algn="l">
              <a:defRPr sz="1200"/>
            </a:lvl1pPr>
          </a:lstStyle>
          <a:p>
            <a:endParaRPr lang="en-IN"/>
          </a:p>
        </p:txBody>
      </p:sp>
      <p:sp>
        <p:nvSpPr>
          <p:cNvPr id="3" name="Date Placeholder 2"/>
          <p:cNvSpPr>
            <a:spLocks noGrp="1"/>
          </p:cNvSpPr>
          <p:nvPr>
            <p:ph type="dt" sz="quarter" idx="1"/>
          </p:nvPr>
        </p:nvSpPr>
        <p:spPr>
          <a:xfrm>
            <a:off x="3971458" y="2"/>
            <a:ext cx="3037365" cy="466088"/>
          </a:xfrm>
          <a:prstGeom prst="rect">
            <a:avLst/>
          </a:prstGeom>
        </p:spPr>
        <p:txBody>
          <a:bodyPr vert="horz" lIns="91119" tIns="45560" rIns="91119" bIns="45560" rtlCol="0"/>
          <a:lstStyle>
            <a:lvl1pPr algn="r">
              <a:defRPr sz="1200"/>
            </a:lvl1pPr>
          </a:lstStyle>
          <a:p>
            <a:fld id="{782A86D0-BEDE-4C24-B36C-B90682F5FC97}" type="datetimeFigureOut">
              <a:rPr lang="en-IN" smtClean="0"/>
              <a:pPr/>
              <a:t>28-10-2025</a:t>
            </a:fld>
            <a:endParaRPr lang="en-IN"/>
          </a:p>
        </p:txBody>
      </p:sp>
      <p:sp>
        <p:nvSpPr>
          <p:cNvPr id="4" name="Footer Placeholder 3"/>
          <p:cNvSpPr>
            <a:spLocks noGrp="1"/>
          </p:cNvSpPr>
          <p:nvPr>
            <p:ph type="ftr" sz="quarter" idx="2"/>
          </p:nvPr>
        </p:nvSpPr>
        <p:spPr>
          <a:xfrm>
            <a:off x="0" y="8830313"/>
            <a:ext cx="3037367" cy="466088"/>
          </a:xfrm>
          <a:prstGeom prst="rect">
            <a:avLst/>
          </a:prstGeom>
        </p:spPr>
        <p:txBody>
          <a:bodyPr vert="horz" lIns="91119" tIns="45560" rIns="91119" bIns="45560" rtlCol="0" anchor="b"/>
          <a:lstStyle>
            <a:lvl1pPr algn="l">
              <a:defRPr sz="1200"/>
            </a:lvl1pPr>
          </a:lstStyle>
          <a:p>
            <a:endParaRPr lang="en-IN"/>
          </a:p>
        </p:txBody>
      </p:sp>
      <p:sp>
        <p:nvSpPr>
          <p:cNvPr id="5" name="Slide Number Placeholder 4"/>
          <p:cNvSpPr>
            <a:spLocks noGrp="1"/>
          </p:cNvSpPr>
          <p:nvPr>
            <p:ph type="sldNum" sz="quarter" idx="3"/>
          </p:nvPr>
        </p:nvSpPr>
        <p:spPr>
          <a:xfrm>
            <a:off x="3971458" y="8830313"/>
            <a:ext cx="3037365" cy="466088"/>
          </a:xfrm>
          <a:prstGeom prst="rect">
            <a:avLst/>
          </a:prstGeom>
        </p:spPr>
        <p:txBody>
          <a:bodyPr vert="horz" lIns="91119" tIns="45560" rIns="91119" bIns="45560" rtlCol="0" anchor="b"/>
          <a:lstStyle>
            <a:lvl1pPr algn="r">
              <a:defRPr sz="1200"/>
            </a:lvl1pPr>
          </a:lstStyle>
          <a:p>
            <a:fld id="{889836C3-8B7C-4449-9938-F47994D6379F}" type="slidenum">
              <a:rPr lang="en-IN" smtClean="0"/>
              <a:pPr/>
              <a:t>‹#›</a:t>
            </a:fld>
            <a:endParaRPr lang="en-IN"/>
          </a:p>
        </p:txBody>
      </p:sp>
    </p:spTree>
    <p:extLst>
      <p:ext uri="{BB962C8B-B14F-4D97-AF65-F5344CB8AC3E}">
        <p14:creationId xmlns:p14="http://schemas.microsoft.com/office/powerpoint/2010/main" val="818032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4820"/>
          </a:xfrm>
          <a:prstGeom prst="rect">
            <a:avLst/>
          </a:prstGeom>
        </p:spPr>
        <p:txBody>
          <a:bodyPr vert="horz" lIns="91119" tIns="45560" rIns="91119" bIns="45560" rtlCol="0"/>
          <a:lstStyle>
            <a:lvl1pPr algn="l">
              <a:defRPr sz="1200"/>
            </a:lvl1pPr>
          </a:lstStyle>
          <a:p>
            <a:endParaRPr lang="en-US"/>
          </a:p>
        </p:txBody>
      </p:sp>
      <p:sp>
        <p:nvSpPr>
          <p:cNvPr id="3" name="Date Placeholder 2"/>
          <p:cNvSpPr>
            <a:spLocks noGrp="1"/>
          </p:cNvSpPr>
          <p:nvPr>
            <p:ph type="dt" idx="1"/>
          </p:nvPr>
        </p:nvSpPr>
        <p:spPr>
          <a:xfrm>
            <a:off x="3970940" y="1"/>
            <a:ext cx="3037840" cy="464820"/>
          </a:xfrm>
          <a:prstGeom prst="rect">
            <a:avLst/>
          </a:prstGeom>
        </p:spPr>
        <p:txBody>
          <a:bodyPr vert="horz" lIns="91119" tIns="45560" rIns="91119" bIns="45560" rtlCol="0"/>
          <a:lstStyle>
            <a:lvl1pPr algn="r">
              <a:defRPr sz="1200"/>
            </a:lvl1pPr>
          </a:lstStyle>
          <a:p>
            <a:fld id="{FB8F17DC-85ED-49C0-A920-8FF6C487F8F4}" type="datetimeFigureOut">
              <a:rPr lang="en-US" smtClean="0"/>
              <a:pPr/>
              <a:t>10/28/2025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119" tIns="45560" rIns="91119" bIns="45560" rtlCol="0" anchor="ctr"/>
          <a:lstStyle/>
          <a:p>
            <a:endParaRPr lang="en-US"/>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1119" tIns="45560" rIns="91119" bIns="455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9"/>
            <a:ext cx="3037840" cy="464820"/>
          </a:xfrm>
          <a:prstGeom prst="rect">
            <a:avLst/>
          </a:prstGeom>
        </p:spPr>
        <p:txBody>
          <a:bodyPr vert="horz" lIns="91119" tIns="45560" rIns="91119" bIns="45560"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9"/>
            <a:ext cx="3037840" cy="464820"/>
          </a:xfrm>
          <a:prstGeom prst="rect">
            <a:avLst/>
          </a:prstGeom>
        </p:spPr>
        <p:txBody>
          <a:bodyPr vert="horz" lIns="91119" tIns="45560" rIns="91119" bIns="45560" rtlCol="0" anchor="b"/>
          <a:lstStyle>
            <a:lvl1pPr algn="r">
              <a:defRPr sz="1200"/>
            </a:lvl1pPr>
          </a:lstStyle>
          <a:p>
            <a:fld id="{C3918278-70C6-4B07-810C-3E3EEDDFA862}" type="slidenum">
              <a:rPr lang="en-US" smtClean="0"/>
              <a:pPr/>
              <a:t>‹#›</a:t>
            </a:fld>
            <a:endParaRPr lang="en-US"/>
          </a:p>
        </p:txBody>
      </p:sp>
    </p:spTree>
    <p:extLst>
      <p:ext uri="{BB962C8B-B14F-4D97-AF65-F5344CB8AC3E}">
        <p14:creationId xmlns:p14="http://schemas.microsoft.com/office/powerpoint/2010/main" val="494833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865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14410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7189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3884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02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a:t>
            </a:fld>
            <a:endParaRPr lang="en-US" dirty="0"/>
          </a:p>
        </p:txBody>
      </p:sp>
    </p:spTree>
    <p:extLst>
      <p:ext uri="{BB962C8B-B14F-4D97-AF65-F5344CB8AC3E}">
        <p14:creationId xmlns:p14="http://schemas.microsoft.com/office/powerpoint/2010/main" val="301232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789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6998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3389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70950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8174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10/28/2025</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595496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sv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1">
            <a:extLst>
              <a:ext uri="{FF2B5EF4-FFF2-40B4-BE49-F238E27FC236}">
                <a16:creationId xmlns:a16="http://schemas.microsoft.com/office/drawing/2014/main" id="{DFDD9FB1-F643-51DB-5A33-A367AF47E462}"/>
              </a:ext>
            </a:extLst>
          </p:cNvPr>
          <p:cNvSpPr/>
          <p:nvPr/>
        </p:nvSpPr>
        <p:spPr>
          <a:xfrm>
            <a:off x="633516" y="3429000"/>
            <a:ext cx="6073414" cy="877302"/>
          </a:xfrm>
          <a:prstGeom prst="rect">
            <a:avLst/>
          </a:prstGeom>
          <a:noFill/>
          <a:ln/>
        </p:spPr>
        <p:txBody>
          <a:bodyPr wrap="square" lIns="0" tIns="0" rIns="0" bIns="0" rtlCol="0" anchor="t"/>
          <a:lstStyle/>
          <a:p>
            <a:pPr marL="0" indent="0" algn="ctr">
              <a:buNone/>
            </a:pPr>
            <a:r>
              <a:rPr lang="en-US" sz="2000" b="1" i="1" dirty="0">
                <a:solidFill>
                  <a:srgbClr val="FF3300"/>
                </a:solidFill>
                <a:latin typeface="Book Antiqua" panose="02040602050305030304" pitchFamily="18" charset="0"/>
                <a:ea typeface="Fraunces Medium" pitchFamily="34" charset="-122"/>
                <a:cs typeface="Fraunces Medium" pitchFamily="34" charset="-120"/>
              </a:rPr>
              <a:t>Transforming Water Resources in District Baramulla</a:t>
            </a:r>
            <a:endParaRPr lang="en-US" sz="3600" dirty="0">
              <a:solidFill>
                <a:srgbClr val="FF3300"/>
              </a:solidFill>
            </a:endParaRPr>
          </a:p>
        </p:txBody>
      </p:sp>
      <p:pic>
        <p:nvPicPr>
          <p:cNvPr id="9" name="Image 0" descr="preencoded.png"/>
          <p:cNvPicPr>
            <a:picLocks noChangeAspect="1"/>
          </p:cNvPicPr>
          <p:nvPr/>
        </p:nvPicPr>
        <p:blipFill>
          <a:blip r:embed="rId2"/>
          <a:stretch>
            <a:fillRect/>
          </a:stretch>
        </p:blipFill>
        <p:spPr>
          <a:xfrm>
            <a:off x="7366267" y="228600"/>
            <a:ext cx="4602324" cy="6400800"/>
          </a:xfrm>
          <a:prstGeom prst="rect">
            <a:avLst/>
          </a:prstGeom>
        </p:spPr>
      </p:pic>
      <p:sp>
        <p:nvSpPr>
          <p:cNvPr id="10" name="Rectangle 9"/>
          <p:cNvSpPr/>
          <p:nvPr/>
        </p:nvSpPr>
        <p:spPr>
          <a:xfrm>
            <a:off x="235642" y="1122185"/>
            <a:ext cx="7163067" cy="230832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pc="0" dirty="0">
                <a:ln/>
                <a:solidFill>
                  <a:srgbClr val="0099FF"/>
                </a:solidFill>
                <a:effectLst/>
                <a:latin typeface="Gill Sans Ultra Bold Condensed" panose="020B0A06020104020203" pitchFamily="34" charset="0"/>
              </a:rPr>
              <a:t>PEYJAL SAMAVAD- 2025</a:t>
            </a:r>
          </a:p>
        </p:txBody>
      </p:sp>
      <p:sp>
        <p:nvSpPr>
          <p:cNvPr id="11" name="Google Shape;96;p1"/>
          <p:cNvSpPr txBox="1"/>
          <p:nvPr/>
        </p:nvSpPr>
        <p:spPr>
          <a:xfrm>
            <a:off x="3436022" y="5879416"/>
            <a:ext cx="4581912" cy="615553"/>
          </a:xfrm>
          <a:prstGeom prst="rect">
            <a:avLst/>
          </a:prstGeom>
          <a:noFill/>
          <a:ln>
            <a:noFill/>
          </a:ln>
        </p:spPr>
        <p:txBody>
          <a:bodyPr spcFirstLastPara="1" wrap="square" lIns="0" tIns="0" rIns="0" bIns="0" anchor="t" anchorCtr="0">
            <a:spAutoFit/>
          </a:bodyPr>
          <a:lstStyle/>
          <a:p>
            <a:pPr algn="ctr"/>
            <a:r>
              <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sym typeface="Montserrat"/>
              </a:rPr>
              <a:t>PRESENTED BY</a:t>
            </a:r>
            <a:endParaRPr lang="en-US" sz="11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sym typeface="Montserrat"/>
              </a:rPr>
              <a:t>SHRI MINGA SHERPA, IAS</a:t>
            </a:r>
            <a:endParaRPr sz="8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r>
              <a:rPr lang="en-US" sz="1100" dirty="0">
                <a:solidFill>
                  <a:srgbClr val="C00000"/>
                </a:solidFill>
                <a:latin typeface="Tahoma" panose="020B0604030504040204" pitchFamily="34" charset="0"/>
                <a:ea typeface="Tahoma" panose="020B0604030504040204" pitchFamily="34" charset="0"/>
                <a:cs typeface="Tahoma" panose="020B0604030504040204" pitchFamily="34" charset="0"/>
                <a:sym typeface="Montserrat"/>
              </a:rPr>
              <a:t>DEPUTY COMMISSIONER, BARAMULLA</a:t>
            </a:r>
            <a:endParaRPr sz="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9737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304800"/>
            <a:ext cx="5224833" cy="1029268"/>
          </a:xfrm>
        </p:spPr>
        <p:txBody>
          <a:bodyPr>
            <a:normAutofit/>
          </a:bodyPr>
          <a:lstStyle/>
          <a:p>
            <a:r>
              <a:rPr b="1" u="sng" dirty="0">
                <a:ln/>
                <a:solidFill>
                  <a:srgbClr val="FF3300"/>
                </a:solidFill>
                <a:latin typeface="Script MT Bold" panose="03040602040607080904" pitchFamily="66" charset="0"/>
                <a:ea typeface="+mn-ea"/>
                <a:cs typeface="+mn-cs"/>
              </a:rPr>
              <a:t>Source Sustainability</a:t>
            </a:r>
          </a:p>
        </p:txBody>
      </p:sp>
      <p:sp>
        <p:nvSpPr>
          <p:cNvPr id="5" name="Content Placeholder 2"/>
          <p:cNvSpPr>
            <a:spLocks noGrp="1"/>
          </p:cNvSpPr>
          <p:nvPr>
            <p:ph idx="4294967295"/>
          </p:nvPr>
        </p:nvSpPr>
        <p:spPr>
          <a:xfrm>
            <a:off x="942723" y="1438062"/>
            <a:ext cx="10131677" cy="4820848"/>
          </a:xfrm>
          <a:prstGeom prst="rect">
            <a:avLst/>
          </a:prstGeom>
        </p:spPr>
        <p:txBody>
          <a:bodyPr>
            <a:noAutofit/>
          </a:bodyPr>
          <a:lstStyle/>
          <a:p>
            <a:pPr algn="just"/>
            <a:r>
              <a:rPr lang="en-US" sz="2800" b="1" i="1" cap="none" dirty="0">
                <a:solidFill>
                  <a:schemeClr val="tx1"/>
                </a:solidFill>
              </a:rPr>
              <a:t>Massive plantation drives </a:t>
            </a:r>
            <a:r>
              <a:rPr lang="en-US" sz="2800" i="1" cap="none" dirty="0">
                <a:solidFill>
                  <a:schemeClr val="tx1"/>
                </a:solidFill>
              </a:rPr>
              <a:t>in upper reaches through forest department.</a:t>
            </a:r>
          </a:p>
          <a:p>
            <a:pPr algn="just"/>
            <a:r>
              <a:rPr lang="en-US" sz="2800" b="1" i="1" cap="none" dirty="0">
                <a:solidFill>
                  <a:schemeClr val="tx1"/>
                </a:solidFill>
              </a:rPr>
              <a:t>Source protection </a:t>
            </a:r>
            <a:r>
              <a:rPr lang="en-US" sz="2800" i="1" cap="none" dirty="0">
                <a:solidFill>
                  <a:schemeClr val="tx1"/>
                </a:solidFill>
              </a:rPr>
              <a:t>and catchment management through convergence.</a:t>
            </a:r>
          </a:p>
          <a:p>
            <a:pPr algn="just"/>
            <a:r>
              <a:rPr lang="en-US" sz="2800" i="1" cap="none" dirty="0">
                <a:solidFill>
                  <a:schemeClr val="tx1"/>
                </a:solidFill>
              </a:rPr>
              <a:t>Collaboration with REW and I&amp;FC for cleaning and </a:t>
            </a:r>
            <a:r>
              <a:rPr lang="en-US" sz="2800" b="1" i="1" cap="none" dirty="0">
                <a:solidFill>
                  <a:schemeClr val="tx1"/>
                </a:solidFill>
              </a:rPr>
              <a:t>rejuvenation of water bodies.</a:t>
            </a:r>
          </a:p>
          <a:p>
            <a:pPr algn="just"/>
            <a:r>
              <a:rPr lang="en-US" sz="2800" b="1" i="1" cap="none" dirty="0">
                <a:solidFill>
                  <a:schemeClr val="tx1"/>
                </a:solidFill>
              </a:rPr>
              <a:t>Ban</a:t>
            </a:r>
            <a:r>
              <a:rPr lang="en-US" sz="2800" i="1" cap="none" dirty="0">
                <a:solidFill>
                  <a:schemeClr val="tx1"/>
                </a:solidFill>
              </a:rPr>
              <a:t> on ruthless sand extraction from rivers.</a:t>
            </a:r>
          </a:p>
          <a:p>
            <a:pPr algn="just"/>
            <a:r>
              <a:rPr lang="en-US" sz="2800" b="1" i="1" cap="none" dirty="0">
                <a:solidFill>
                  <a:schemeClr val="tx1"/>
                </a:solidFill>
              </a:rPr>
              <a:t>Recharge pits </a:t>
            </a:r>
            <a:r>
              <a:rPr lang="en-US" sz="2800" i="1" cap="none" dirty="0">
                <a:solidFill>
                  <a:schemeClr val="tx1"/>
                </a:solidFill>
              </a:rPr>
              <a:t>and spring restoration projects implemented.</a:t>
            </a:r>
          </a:p>
          <a:p>
            <a:pPr algn="just"/>
            <a:r>
              <a:rPr lang="en-US" sz="2800" b="1" i="1" cap="none" dirty="0">
                <a:solidFill>
                  <a:schemeClr val="tx1"/>
                </a:solidFill>
              </a:rPr>
              <a:t>Geo tagging</a:t>
            </a:r>
            <a:r>
              <a:rPr lang="en-US" sz="2800" i="1" cap="none" dirty="0">
                <a:solidFill>
                  <a:schemeClr val="tx1"/>
                </a:solidFill>
              </a:rPr>
              <a:t> of all the sources within the forest as well as outside being  recorded.</a:t>
            </a:r>
            <a:endParaRPr i="1" dirty="0">
              <a:solidFill>
                <a:schemeClr val="tx1"/>
              </a:solidFill>
            </a:endParaRPr>
          </a:p>
        </p:txBody>
      </p:sp>
    </p:spTree>
    <p:extLst>
      <p:ext uri="{BB962C8B-B14F-4D97-AF65-F5344CB8AC3E}">
        <p14:creationId xmlns:p14="http://schemas.microsoft.com/office/powerpoint/2010/main" val="2889227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5361" y="571753"/>
            <a:ext cx="6605294" cy="1216594"/>
          </a:xfrm>
        </p:spPr>
        <p:txBody>
          <a:bodyPr>
            <a:normAutofit fontScale="90000"/>
          </a:bodyPr>
          <a:lstStyle/>
          <a:p>
            <a:r>
              <a:rPr b="1" u="sng" dirty="0">
                <a:solidFill>
                  <a:srgbClr val="FF0000"/>
                </a:solidFill>
              </a:rPr>
              <a:t>HGC &amp; FHTC Achievements</a:t>
            </a:r>
          </a:p>
        </p:txBody>
      </p:sp>
      <p:sp>
        <p:nvSpPr>
          <p:cNvPr id="5" name="Content Placeholder 2"/>
          <p:cNvSpPr>
            <a:spLocks noGrp="1"/>
          </p:cNvSpPr>
          <p:nvPr>
            <p:ph idx="4294967295"/>
          </p:nvPr>
        </p:nvSpPr>
        <p:spPr>
          <a:xfrm>
            <a:off x="162500" y="1703045"/>
            <a:ext cx="7177146" cy="4195481"/>
          </a:xfrm>
          <a:prstGeom prst="rect">
            <a:avLst/>
          </a:prstGeom>
        </p:spPr>
        <p:txBody>
          <a:bodyPr>
            <a:noAutofit/>
          </a:bodyPr>
          <a:lstStyle/>
          <a:p>
            <a:pPr marL="446088" indent="-400050" algn="just">
              <a:lnSpc>
                <a:spcPct val="100000"/>
              </a:lnSpc>
              <a:buClr>
                <a:srgbClr val="002060"/>
              </a:buClr>
              <a:buFont typeface="Wingdings" panose="05000000000000000000" pitchFamily="2" charset="2"/>
              <a:buChar char="q"/>
            </a:pPr>
            <a:r>
              <a:rPr sz="2400" b="1" i="1" cap="none" dirty="0">
                <a:solidFill>
                  <a:schemeClr val="tx1"/>
                </a:solidFill>
              </a:rPr>
              <a:t>Highest number of </a:t>
            </a:r>
            <a:r>
              <a:rPr lang="en-US" sz="2400" b="1" i="1" cap="none" dirty="0">
                <a:solidFill>
                  <a:schemeClr val="tx1"/>
                </a:solidFill>
              </a:rPr>
              <a:t>FHTCs </a:t>
            </a:r>
            <a:r>
              <a:rPr lang="en-US" sz="2400" i="1" cap="none" dirty="0">
                <a:solidFill>
                  <a:schemeClr val="tx1"/>
                </a:solidFill>
              </a:rPr>
              <a:t>in UT of J&amp;K </a:t>
            </a:r>
            <a:r>
              <a:rPr sz="2400" i="1" cap="none" dirty="0">
                <a:solidFill>
                  <a:schemeClr val="tx1"/>
                </a:solidFill>
              </a:rPr>
              <a:t> </a:t>
            </a:r>
            <a:r>
              <a:rPr lang="en-US" sz="2400" i="1" cap="none" dirty="0">
                <a:solidFill>
                  <a:schemeClr val="tx1"/>
                </a:solidFill>
              </a:rPr>
              <a:t>provided</a:t>
            </a:r>
            <a:r>
              <a:rPr sz="2400" i="1" cap="none" dirty="0">
                <a:solidFill>
                  <a:schemeClr val="tx1"/>
                </a:solidFill>
              </a:rPr>
              <a:t> in</a:t>
            </a:r>
            <a:r>
              <a:rPr lang="en-US" sz="2400" i="1" cap="none" dirty="0">
                <a:solidFill>
                  <a:schemeClr val="tx1"/>
                </a:solidFill>
              </a:rPr>
              <a:t> District Baramulla</a:t>
            </a:r>
            <a:r>
              <a:rPr sz="2400" i="1" cap="none" dirty="0">
                <a:solidFill>
                  <a:schemeClr val="tx1"/>
                </a:solidFill>
              </a:rPr>
              <a:t>.</a:t>
            </a:r>
          </a:p>
          <a:p>
            <a:pPr marL="446088" indent="-400050" algn="just">
              <a:lnSpc>
                <a:spcPct val="100000"/>
              </a:lnSpc>
              <a:buClr>
                <a:srgbClr val="002060"/>
              </a:buClr>
              <a:buFont typeface="Wingdings" panose="05000000000000000000" pitchFamily="2" charset="2"/>
              <a:buChar char="q"/>
            </a:pPr>
            <a:r>
              <a:rPr lang="en-US" sz="2400" b="1" i="1" cap="none" dirty="0">
                <a:solidFill>
                  <a:schemeClr val="tx1"/>
                </a:solidFill>
              </a:rPr>
              <a:t>Highest number of HGJ </a:t>
            </a:r>
            <a:r>
              <a:rPr lang="en-US" sz="2400" i="1" cap="none" dirty="0">
                <a:solidFill>
                  <a:schemeClr val="tx1"/>
                </a:solidFill>
              </a:rPr>
              <a:t>Villages certified by and achieved by District Baramulla in UT of J&amp;K .</a:t>
            </a:r>
          </a:p>
          <a:p>
            <a:pPr marL="446088" indent="-400050" algn="just">
              <a:lnSpc>
                <a:spcPct val="100000"/>
              </a:lnSpc>
              <a:buClr>
                <a:srgbClr val="002060"/>
              </a:buClr>
              <a:buFont typeface="Wingdings" panose="05000000000000000000" pitchFamily="2" charset="2"/>
              <a:buChar char="q"/>
            </a:pPr>
            <a:r>
              <a:rPr sz="2400" i="1" cap="none" dirty="0">
                <a:solidFill>
                  <a:schemeClr val="tx1"/>
                </a:solidFill>
              </a:rPr>
              <a:t>Partial</a:t>
            </a:r>
            <a:r>
              <a:rPr lang="en-US" sz="2400" i="1" dirty="0">
                <a:solidFill>
                  <a:schemeClr val="tx1"/>
                </a:solidFill>
              </a:rPr>
              <a:t>l</a:t>
            </a:r>
            <a:r>
              <a:rPr lang="en-US" sz="2400" i="1" cap="none" dirty="0">
                <a:solidFill>
                  <a:schemeClr val="tx1"/>
                </a:solidFill>
              </a:rPr>
              <a:t>y</a:t>
            </a:r>
            <a:r>
              <a:rPr sz="2400" i="1" cap="none" dirty="0">
                <a:solidFill>
                  <a:schemeClr val="tx1"/>
                </a:solidFill>
              </a:rPr>
              <a:t> treated water supply</a:t>
            </a:r>
            <a:r>
              <a:rPr lang="en-US" sz="2400" i="1" cap="none" dirty="0">
                <a:solidFill>
                  <a:schemeClr val="tx1"/>
                </a:solidFill>
              </a:rPr>
              <a:t> (after proper alum and chlorine dosage) </a:t>
            </a:r>
            <a:r>
              <a:rPr sz="2400" b="1" i="1" cap="none" dirty="0">
                <a:solidFill>
                  <a:schemeClr val="tx1"/>
                </a:solidFill>
              </a:rPr>
              <a:t>ensured to 9</a:t>
            </a:r>
            <a:r>
              <a:rPr lang="en-US" sz="2400" b="1" i="1" cap="none" dirty="0">
                <a:solidFill>
                  <a:schemeClr val="tx1"/>
                </a:solidFill>
              </a:rPr>
              <a:t>5</a:t>
            </a:r>
            <a:r>
              <a:rPr sz="2400" b="1" i="1" cap="none" dirty="0">
                <a:solidFill>
                  <a:schemeClr val="tx1"/>
                </a:solidFill>
              </a:rPr>
              <a:t>% </a:t>
            </a:r>
            <a:r>
              <a:rPr sz="2400" i="1" cap="none" dirty="0">
                <a:solidFill>
                  <a:schemeClr val="tx1"/>
                </a:solidFill>
              </a:rPr>
              <a:t>of rural population</a:t>
            </a:r>
            <a:r>
              <a:rPr lang="en-US" sz="2400" i="1" cap="none" dirty="0">
                <a:solidFill>
                  <a:schemeClr val="tx1"/>
                </a:solidFill>
              </a:rPr>
              <a:t>. </a:t>
            </a:r>
            <a:r>
              <a:rPr lang="en-US" sz="2400" i="1" dirty="0">
                <a:solidFill>
                  <a:schemeClr val="tx1"/>
                </a:solidFill>
              </a:rPr>
              <a:t>T</a:t>
            </a:r>
            <a:r>
              <a:rPr lang="en-US" sz="2400" i="1" cap="none" dirty="0">
                <a:solidFill>
                  <a:schemeClr val="tx1"/>
                </a:solidFill>
              </a:rPr>
              <a:t>he service levels as well as quality issues shall be redressed soon</a:t>
            </a:r>
            <a:r>
              <a:rPr sz="2400" i="1" cap="none" dirty="0">
                <a:solidFill>
                  <a:schemeClr val="tx1"/>
                </a:solidFill>
              </a:rPr>
              <a:t>.</a:t>
            </a:r>
          </a:p>
        </p:txBody>
      </p:sp>
      <p:pic>
        <p:nvPicPr>
          <p:cNvPr id="6" name="Picture 5">
            <a:extLst>
              <a:ext uri="{FF2B5EF4-FFF2-40B4-BE49-F238E27FC236}">
                <a16:creationId xmlns:a16="http://schemas.microsoft.com/office/drawing/2014/main" id="{11548833-923A-3E08-81E5-4F2AB9DE0130}"/>
              </a:ext>
            </a:extLst>
          </p:cNvPr>
          <p:cNvPicPr>
            <a:picLocks noChangeAspect="1"/>
          </p:cNvPicPr>
          <p:nvPr/>
        </p:nvPicPr>
        <p:blipFill>
          <a:blip r:embed="rId2"/>
          <a:stretch>
            <a:fillRect/>
          </a:stretch>
        </p:blipFill>
        <p:spPr>
          <a:xfrm>
            <a:off x="7339646" y="3180488"/>
            <a:ext cx="2708489" cy="3611319"/>
          </a:xfrm>
          <a:prstGeom prst="rect">
            <a:avLst/>
          </a:prstGeom>
          <a:effectLst>
            <a:softEdge rad="317500"/>
          </a:effectLst>
        </p:spPr>
      </p:pic>
      <p:pic>
        <p:nvPicPr>
          <p:cNvPr id="7" name="Picture 6">
            <a:extLst>
              <a:ext uri="{FF2B5EF4-FFF2-40B4-BE49-F238E27FC236}">
                <a16:creationId xmlns:a16="http://schemas.microsoft.com/office/drawing/2014/main" id="{F2CFD527-2FFD-98FC-169B-06D264175BEC}"/>
              </a:ext>
            </a:extLst>
          </p:cNvPr>
          <p:cNvPicPr>
            <a:picLocks noChangeAspect="1"/>
          </p:cNvPicPr>
          <p:nvPr/>
        </p:nvPicPr>
        <p:blipFill>
          <a:blip r:embed="rId3"/>
          <a:stretch>
            <a:fillRect/>
          </a:stretch>
        </p:blipFill>
        <p:spPr>
          <a:xfrm>
            <a:off x="7648423" y="275553"/>
            <a:ext cx="4543577" cy="2854984"/>
          </a:xfrm>
          <a:prstGeom prst="rect">
            <a:avLst/>
          </a:prstGeom>
          <a:effectLst>
            <a:softEdge rad="127000"/>
          </a:effectLst>
        </p:spPr>
      </p:pic>
      <p:pic>
        <p:nvPicPr>
          <p:cNvPr id="8" name="Picture 7">
            <a:extLst>
              <a:ext uri="{FF2B5EF4-FFF2-40B4-BE49-F238E27FC236}">
                <a16:creationId xmlns:a16="http://schemas.microsoft.com/office/drawing/2014/main" id="{9F68FCC4-0DE7-522A-652D-D595ACC56C4B}"/>
              </a:ext>
            </a:extLst>
          </p:cNvPr>
          <p:cNvPicPr>
            <a:picLocks noChangeAspect="1"/>
          </p:cNvPicPr>
          <p:nvPr/>
        </p:nvPicPr>
        <p:blipFill>
          <a:blip r:embed="rId4"/>
          <a:stretch>
            <a:fillRect/>
          </a:stretch>
        </p:blipFill>
        <p:spPr>
          <a:xfrm>
            <a:off x="9619108" y="3130537"/>
            <a:ext cx="2774911" cy="3699882"/>
          </a:xfrm>
          <a:prstGeom prst="rect">
            <a:avLst/>
          </a:prstGeom>
          <a:effectLst>
            <a:softEdge rad="317500"/>
          </a:effectLst>
        </p:spPr>
      </p:pic>
    </p:spTree>
    <p:extLst>
      <p:ext uri="{BB962C8B-B14F-4D97-AF65-F5344CB8AC3E}">
        <p14:creationId xmlns:p14="http://schemas.microsoft.com/office/powerpoint/2010/main" val="741457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533400"/>
            <a:ext cx="3830195" cy="748761"/>
          </a:xfrm>
        </p:spPr>
        <p:txBody>
          <a:bodyPr>
            <a:noAutofit/>
          </a:bodyPr>
          <a:lstStyle/>
          <a:p>
            <a:r>
              <a:rPr lang="en-IN" b="1" u="sng" dirty="0">
                <a:ln/>
                <a:solidFill>
                  <a:srgbClr val="FF3300"/>
                </a:solidFill>
                <a:latin typeface="Script MT Bold" panose="03040602040607080904" pitchFamily="66" charset="0"/>
                <a:ea typeface="+mn-ea"/>
                <a:cs typeface="+mn-cs"/>
              </a:rPr>
              <a:t>Way Forward </a:t>
            </a:r>
          </a:p>
        </p:txBody>
      </p:sp>
      <p:sp>
        <p:nvSpPr>
          <p:cNvPr id="5" name="Content Placeholder 2"/>
          <p:cNvSpPr>
            <a:spLocks noGrp="1"/>
          </p:cNvSpPr>
          <p:nvPr>
            <p:ph idx="4294967295"/>
          </p:nvPr>
        </p:nvSpPr>
        <p:spPr>
          <a:xfrm>
            <a:off x="685800" y="1447800"/>
            <a:ext cx="10790629" cy="4142232"/>
          </a:xfrm>
          <a:prstGeom prst="rect">
            <a:avLst/>
          </a:prstGeom>
        </p:spPr>
        <p:txBody>
          <a:bodyPr>
            <a:noAutofit/>
          </a:bodyPr>
          <a:lstStyle/>
          <a:p>
            <a:pPr marL="627063" indent="-627063" algn="just">
              <a:buNone/>
            </a:pPr>
            <a:r>
              <a:rPr sz="2800" i="1" cap="none" dirty="0">
                <a:solidFill>
                  <a:schemeClr val="tx1"/>
                </a:solidFill>
                <a:latin typeface="Tw Cen MT" panose="020B0602020104020603" pitchFamily="34" charset="0"/>
              </a:rPr>
              <a:t>1. </a:t>
            </a:r>
            <a:r>
              <a:rPr lang="en-US" sz="2800" b="1" i="1" cap="none" dirty="0">
                <a:solidFill>
                  <a:schemeClr val="tx1"/>
                </a:solidFill>
                <a:latin typeface="Tw Cen MT" panose="020B0602020104020603" pitchFamily="34" charset="0"/>
              </a:rPr>
              <a:t>Geotagging and mapping </a:t>
            </a:r>
            <a:r>
              <a:rPr lang="en-US" sz="2800" i="1" cap="none" dirty="0">
                <a:solidFill>
                  <a:schemeClr val="tx1"/>
                </a:solidFill>
                <a:latin typeface="Tw Cen MT" panose="020B0602020104020603" pitchFamily="34" charset="0"/>
              </a:rPr>
              <a:t>of all the </a:t>
            </a:r>
            <a:r>
              <a:rPr lang="en-US" sz="2800" b="1" i="1" cap="none" dirty="0">
                <a:solidFill>
                  <a:schemeClr val="tx1"/>
                </a:solidFill>
                <a:latin typeface="Tw Cen MT" panose="020B0602020104020603" pitchFamily="34" charset="0"/>
              </a:rPr>
              <a:t>water resources </a:t>
            </a:r>
            <a:r>
              <a:rPr lang="en-US" sz="2800" i="1" cap="none" dirty="0">
                <a:solidFill>
                  <a:schemeClr val="tx1"/>
                </a:solidFill>
                <a:latin typeface="Tw Cen MT" panose="020B0602020104020603" pitchFamily="34" charset="0"/>
              </a:rPr>
              <a:t>within the District.</a:t>
            </a:r>
          </a:p>
          <a:p>
            <a:pPr marL="446088" indent="-446088" algn="just">
              <a:buNone/>
            </a:pPr>
            <a:r>
              <a:rPr lang="en-US" sz="2800" i="1" cap="none" dirty="0">
                <a:solidFill>
                  <a:schemeClr val="tx1"/>
                </a:solidFill>
                <a:latin typeface="Tw Cen MT" panose="020B0602020104020603" pitchFamily="34" charset="0"/>
              </a:rPr>
              <a:t>2. </a:t>
            </a:r>
            <a:r>
              <a:rPr lang="en-US" sz="2800" b="1" i="1" cap="none" dirty="0">
                <a:solidFill>
                  <a:schemeClr val="tx1"/>
                </a:solidFill>
                <a:latin typeface="Tw Cen MT" panose="020B0602020104020603" pitchFamily="34" charset="0"/>
              </a:rPr>
              <a:t>Geotagging and mapping </a:t>
            </a:r>
            <a:r>
              <a:rPr lang="en-US" sz="2800" i="1" cap="none" dirty="0">
                <a:solidFill>
                  <a:schemeClr val="tx1"/>
                </a:solidFill>
                <a:latin typeface="Tw Cen MT" panose="020B0602020104020603" pitchFamily="34" charset="0"/>
              </a:rPr>
              <a:t>of all </a:t>
            </a:r>
            <a:r>
              <a:rPr lang="en-US" sz="2800" b="1" i="1" cap="none" dirty="0">
                <a:solidFill>
                  <a:schemeClr val="tx1"/>
                </a:solidFill>
                <a:latin typeface="Tw Cen MT" panose="020B0602020104020603" pitchFamily="34" charset="0"/>
              </a:rPr>
              <a:t>the assets </a:t>
            </a:r>
            <a:r>
              <a:rPr lang="en-US" sz="2800" i="1" cap="none" dirty="0">
                <a:solidFill>
                  <a:schemeClr val="tx1"/>
                </a:solidFill>
                <a:latin typeface="Tw Cen MT" panose="020B0602020104020603" pitchFamily="34" charset="0"/>
              </a:rPr>
              <a:t>(Filtration Plants, Service Reservoirs, OHTs, Tubewells, STPs </a:t>
            </a:r>
            <a:r>
              <a:rPr lang="en-US" sz="2800" i="1" cap="none" dirty="0" err="1">
                <a:solidFill>
                  <a:schemeClr val="tx1"/>
                </a:solidFill>
                <a:latin typeface="Tw Cen MT" panose="020B0602020104020603" pitchFamily="34" charset="0"/>
              </a:rPr>
              <a:t>etc</a:t>
            </a:r>
            <a:r>
              <a:rPr lang="en-US" sz="2800" i="1" cap="none" dirty="0">
                <a:solidFill>
                  <a:schemeClr val="tx1"/>
                </a:solidFill>
                <a:latin typeface="Tw Cen MT" panose="020B0602020104020603" pitchFamily="34" charset="0"/>
              </a:rPr>
              <a:t> for real-time monitoring.</a:t>
            </a:r>
          </a:p>
          <a:p>
            <a:pPr marL="627063" indent="-627063" algn="just">
              <a:buNone/>
            </a:pPr>
            <a:r>
              <a:rPr lang="en-US" sz="2800" i="1" cap="none" dirty="0">
                <a:solidFill>
                  <a:schemeClr val="tx1"/>
                </a:solidFill>
                <a:latin typeface="Tw Cen MT" panose="020B0602020104020603" pitchFamily="34" charset="0"/>
              </a:rPr>
              <a:t>3. </a:t>
            </a:r>
            <a:r>
              <a:rPr sz="2800" i="1" cap="none" dirty="0">
                <a:solidFill>
                  <a:schemeClr val="tx1"/>
                </a:solidFill>
                <a:latin typeface="Tw Cen MT" panose="020B0602020104020603" pitchFamily="34" charset="0"/>
              </a:rPr>
              <a:t>Achieve </a:t>
            </a:r>
            <a:r>
              <a:rPr sz="2800" b="1" i="1" cap="none" dirty="0">
                <a:solidFill>
                  <a:schemeClr val="tx1"/>
                </a:solidFill>
                <a:latin typeface="Tw Cen MT" panose="020B0602020104020603" pitchFamily="34" charset="0"/>
              </a:rPr>
              <a:t>100% HGJ </a:t>
            </a:r>
            <a:r>
              <a:rPr sz="2800" i="1" cap="none" dirty="0">
                <a:solidFill>
                  <a:schemeClr val="tx1"/>
                </a:solidFill>
                <a:latin typeface="Tw Cen MT" panose="020B0602020104020603" pitchFamily="34" charset="0"/>
              </a:rPr>
              <a:t>certification across all villages by 202</a:t>
            </a:r>
            <a:r>
              <a:rPr lang="en-US" sz="2800" i="1" cap="none" dirty="0">
                <a:solidFill>
                  <a:schemeClr val="tx1"/>
                </a:solidFill>
                <a:latin typeface="Tw Cen MT" panose="020B0602020104020603" pitchFamily="34" charset="0"/>
              </a:rPr>
              <a:t>6</a:t>
            </a:r>
            <a:r>
              <a:rPr sz="2800" i="1" cap="none" dirty="0">
                <a:solidFill>
                  <a:schemeClr val="tx1"/>
                </a:solidFill>
                <a:latin typeface="Tw Cen MT" panose="020B0602020104020603" pitchFamily="34" charset="0"/>
              </a:rPr>
              <a:t>.</a:t>
            </a:r>
          </a:p>
          <a:p>
            <a:pPr marL="627063" indent="-627063" algn="just">
              <a:buNone/>
            </a:pPr>
            <a:r>
              <a:rPr lang="en-US" sz="2800" i="1" cap="none" dirty="0">
                <a:solidFill>
                  <a:schemeClr val="tx1"/>
                </a:solidFill>
                <a:latin typeface="Tw Cen MT" panose="020B0602020104020603" pitchFamily="34" charset="0"/>
              </a:rPr>
              <a:t>4</a:t>
            </a:r>
            <a:r>
              <a:rPr sz="2800" i="1" cap="none" dirty="0">
                <a:solidFill>
                  <a:schemeClr val="tx1"/>
                </a:solidFill>
                <a:latin typeface="Tw Cen MT" panose="020B0602020104020603" pitchFamily="34" charset="0"/>
              </a:rPr>
              <a:t>. </a:t>
            </a:r>
            <a:r>
              <a:rPr sz="2800" b="1" i="1" cap="none" dirty="0">
                <a:solidFill>
                  <a:schemeClr val="tx1"/>
                </a:solidFill>
                <a:latin typeface="Tw Cen MT" panose="020B0602020104020603" pitchFamily="34" charset="0"/>
              </a:rPr>
              <a:t>Complete NABL accreditation </a:t>
            </a:r>
            <a:r>
              <a:rPr sz="2800" i="1" cap="none" dirty="0">
                <a:solidFill>
                  <a:schemeClr val="tx1"/>
                </a:solidFill>
                <a:latin typeface="Tw Cen MT" panose="020B0602020104020603" pitchFamily="34" charset="0"/>
              </a:rPr>
              <a:t>for all district and sub-divisional labs.</a:t>
            </a:r>
          </a:p>
          <a:p>
            <a:pPr marL="627063" indent="-627063" algn="just">
              <a:buNone/>
            </a:pPr>
            <a:r>
              <a:rPr lang="en-US" sz="2800" i="1" cap="none" dirty="0">
                <a:solidFill>
                  <a:schemeClr val="tx1"/>
                </a:solidFill>
                <a:latin typeface="Tw Cen MT" panose="020B0602020104020603" pitchFamily="34" charset="0"/>
              </a:rPr>
              <a:t>5</a:t>
            </a:r>
            <a:r>
              <a:rPr sz="2800" i="1" cap="none" dirty="0">
                <a:solidFill>
                  <a:schemeClr val="tx1"/>
                </a:solidFill>
                <a:latin typeface="Tw Cen MT" panose="020B0602020104020603" pitchFamily="34" charset="0"/>
              </a:rPr>
              <a:t>. Implement </a:t>
            </a:r>
            <a:r>
              <a:rPr sz="2800" b="1" i="1" cap="none" dirty="0">
                <a:solidFill>
                  <a:schemeClr val="tx1"/>
                </a:solidFill>
                <a:latin typeface="Tw Cen MT" panose="020B0602020104020603" pitchFamily="34" charset="0"/>
              </a:rPr>
              <a:t>IoT</a:t>
            </a:r>
            <a:r>
              <a:rPr lang="en-US" sz="2800" b="1" i="1" cap="none" dirty="0">
                <a:solidFill>
                  <a:schemeClr val="tx1"/>
                </a:solidFill>
                <a:latin typeface="Tw Cen MT" panose="020B0602020104020603" pitchFamily="34" charset="0"/>
              </a:rPr>
              <a:t>/</a:t>
            </a:r>
            <a:r>
              <a:rPr sz="2800" b="1" i="1" cap="none" dirty="0">
                <a:solidFill>
                  <a:schemeClr val="tx1"/>
                </a:solidFill>
                <a:latin typeface="Tw Cen MT" panose="020B0602020104020603" pitchFamily="34" charset="0"/>
              </a:rPr>
              <a:t>SCADA</a:t>
            </a:r>
            <a:r>
              <a:rPr lang="en-US" sz="2800" i="1" cap="none" dirty="0">
                <a:solidFill>
                  <a:schemeClr val="tx1"/>
                </a:solidFill>
                <a:latin typeface="Tw Cen MT" panose="020B0602020104020603" pitchFamily="34" charset="0"/>
              </a:rPr>
              <a:t>, </a:t>
            </a:r>
            <a:r>
              <a:rPr sz="2800" i="1" cap="none" dirty="0">
                <a:solidFill>
                  <a:schemeClr val="tx1"/>
                </a:solidFill>
                <a:latin typeface="Tw Cen MT" panose="020B0602020104020603" pitchFamily="34" charset="0"/>
              </a:rPr>
              <a:t>for real-time monitoring.</a:t>
            </a:r>
          </a:p>
          <a:p>
            <a:pPr marL="627063" indent="-627063" algn="just">
              <a:buNone/>
            </a:pPr>
            <a:r>
              <a:rPr lang="en-US" sz="2800" i="1" cap="none" dirty="0">
                <a:solidFill>
                  <a:schemeClr val="tx1"/>
                </a:solidFill>
                <a:latin typeface="Tw Cen MT" panose="020B0602020104020603" pitchFamily="34" charset="0"/>
              </a:rPr>
              <a:t>6</a:t>
            </a:r>
            <a:r>
              <a:rPr sz="2800" i="1" cap="none" dirty="0">
                <a:solidFill>
                  <a:schemeClr val="tx1"/>
                </a:solidFill>
                <a:latin typeface="Tw Cen MT" panose="020B0602020104020603" pitchFamily="34" charset="0"/>
              </a:rPr>
              <a:t>. Strengthen </a:t>
            </a:r>
            <a:r>
              <a:rPr sz="2800" cap="none" dirty="0">
                <a:solidFill>
                  <a:schemeClr val="tx1"/>
                </a:solidFill>
                <a:latin typeface="Tw Cen MT" panose="020B0602020104020603" pitchFamily="34" charset="0"/>
              </a:rPr>
              <a:t>source sustainability </a:t>
            </a:r>
            <a:r>
              <a:rPr sz="2800" i="1" cap="none" dirty="0">
                <a:solidFill>
                  <a:schemeClr val="tx1"/>
                </a:solidFill>
                <a:latin typeface="Tw Cen MT" panose="020B0602020104020603" pitchFamily="34" charset="0"/>
              </a:rPr>
              <a:t>(recharge pits, spring rejuvenation).</a:t>
            </a:r>
          </a:p>
          <a:p>
            <a:pPr marL="627063" indent="-627063" algn="just">
              <a:buNone/>
            </a:pPr>
            <a:r>
              <a:rPr lang="en-US" sz="2800" i="1" cap="none" dirty="0">
                <a:solidFill>
                  <a:schemeClr val="tx1"/>
                </a:solidFill>
                <a:latin typeface="Tw Cen MT" panose="020B0602020104020603" pitchFamily="34" charset="0"/>
              </a:rPr>
              <a:t>7</a:t>
            </a:r>
            <a:r>
              <a:rPr sz="2800" i="1" cap="none" dirty="0">
                <a:solidFill>
                  <a:schemeClr val="tx1"/>
                </a:solidFill>
                <a:latin typeface="Tw Cen MT" panose="020B0602020104020603" pitchFamily="34" charset="0"/>
              </a:rPr>
              <a:t>. </a:t>
            </a:r>
            <a:r>
              <a:rPr sz="2800" b="1" i="1" cap="none" dirty="0">
                <a:solidFill>
                  <a:schemeClr val="tx1"/>
                </a:solidFill>
                <a:latin typeface="Tw Cen MT" panose="020B0602020104020603" pitchFamily="34" charset="0"/>
              </a:rPr>
              <a:t>Expand digital water fee collection </a:t>
            </a:r>
            <a:r>
              <a:rPr sz="2800" i="1" cap="none" dirty="0">
                <a:solidFill>
                  <a:schemeClr val="tx1"/>
                </a:solidFill>
                <a:latin typeface="Tw Cen MT" panose="020B0602020104020603" pitchFamily="34" charset="0"/>
              </a:rPr>
              <a:t>&amp; </a:t>
            </a:r>
            <a:r>
              <a:rPr sz="2800" b="1" i="1" cap="none" dirty="0">
                <a:solidFill>
                  <a:schemeClr val="tx1"/>
                </a:solidFill>
                <a:latin typeface="Tw Cen MT" panose="020B0602020104020603" pitchFamily="34" charset="0"/>
              </a:rPr>
              <a:t>Pani Samiti </a:t>
            </a:r>
            <a:r>
              <a:rPr sz="2800" i="1" cap="none" dirty="0">
                <a:solidFill>
                  <a:schemeClr val="tx1"/>
                </a:solidFill>
                <a:latin typeface="Tw Cen MT" panose="020B0602020104020603" pitchFamily="34" charset="0"/>
              </a:rPr>
              <a:t>participation.</a:t>
            </a:r>
          </a:p>
          <a:p>
            <a:pPr marL="627063" indent="-627063" algn="just">
              <a:buNone/>
            </a:pPr>
            <a:r>
              <a:rPr lang="en-US" sz="2800" i="1" cap="none" dirty="0">
                <a:solidFill>
                  <a:schemeClr val="tx1"/>
                </a:solidFill>
                <a:latin typeface="Tw Cen MT" panose="020B0602020104020603" pitchFamily="34" charset="0"/>
              </a:rPr>
              <a:t>8</a:t>
            </a:r>
            <a:r>
              <a:rPr sz="2800" i="1" cap="none" dirty="0">
                <a:solidFill>
                  <a:schemeClr val="tx1"/>
                </a:solidFill>
                <a:latin typeface="Tw Cen MT" panose="020B0602020104020603" pitchFamily="34" charset="0"/>
              </a:rPr>
              <a:t>. </a:t>
            </a:r>
            <a:r>
              <a:rPr sz="2800" b="1" i="1" cap="none" dirty="0">
                <a:solidFill>
                  <a:schemeClr val="tx1"/>
                </a:solidFill>
                <a:latin typeface="Tw Cen MT" panose="020B0602020104020603" pitchFamily="34" charset="0"/>
              </a:rPr>
              <a:t>Capacity building for engineers, PRI members &amp; consultants</a:t>
            </a:r>
            <a:r>
              <a:rPr sz="2800" i="1" cap="none" dirty="0">
                <a:solidFill>
                  <a:schemeClr val="tx1"/>
                </a:solidFill>
                <a:latin typeface="Tw Cen MT" panose="020B0602020104020603" pitchFamily="34" charset="0"/>
              </a:rPr>
              <a:t>.</a:t>
            </a:r>
          </a:p>
        </p:txBody>
      </p:sp>
    </p:spTree>
    <p:extLst>
      <p:ext uri="{BB962C8B-B14F-4D97-AF65-F5344CB8AC3E}">
        <p14:creationId xmlns:p14="http://schemas.microsoft.com/office/powerpoint/2010/main" val="2006062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p:cNvSpPr/>
          <p:nvPr/>
        </p:nvSpPr>
        <p:spPr>
          <a:xfrm>
            <a:off x="457201" y="441772"/>
            <a:ext cx="5105400" cy="521196"/>
          </a:xfrm>
          <a:prstGeom prst="rect">
            <a:avLst/>
          </a:prstGeom>
          <a:noFill/>
          <a:ln/>
        </p:spPr>
        <p:txBody>
          <a:bodyPr wrap="none" lIns="0" tIns="0" rIns="0" bIns="0" rtlCol="0" anchor="t"/>
          <a:lstStyle/>
          <a:p>
            <a:pPr>
              <a:lnSpc>
                <a:spcPts val="4083"/>
              </a:lnSpc>
            </a:pPr>
            <a:r>
              <a:rPr lang="en-US" sz="4400" b="1" u="sng" dirty="0">
                <a:ln/>
                <a:solidFill>
                  <a:srgbClr val="FF3300"/>
                </a:solidFill>
                <a:latin typeface="Script MT Bold" panose="03040602040607080904" pitchFamily="66" charset="0"/>
              </a:rPr>
              <a:t>Community Participation &amp;</a:t>
            </a:r>
          </a:p>
          <a:p>
            <a:pPr>
              <a:lnSpc>
                <a:spcPts val="4083"/>
              </a:lnSpc>
            </a:pPr>
            <a:r>
              <a:rPr lang="en-US" sz="4400" b="1" u="sng" dirty="0">
                <a:ln/>
                <a:solidFill>
                  <a:srgbClr val="FF3300"/>
                </a:solidFill>
                <a:latin typeface="Script MT Bold" panose="03040602040607080904" pitchFamily="66" charset="0"/>
              </a:rPr>
              <a:t>Stakeholder Engagement</a:t>
            </a:r>
          </a:p>
        </p:txBody>
      </p:sp>
      <p:sp>
        <p:nvSpPr>
          <p:cNvPr id="5" name="Text 1"/>
          <p:cNvSpPr/>
          <p:nvPr/>
        </p:nvSpPr>
        <p:spPr>
          <a:xfrm>
            <a:off x="1334691" y="2017316"/>
            <a:ext cx="2581870" cy="260648"/>
          </a:xfrm>
          <a:prstGeom prst="rect">
            <a:avLst/>
          </a:prstGeom>
          <a:noFill/>
          <a:ln/>
        </p:spPr>
        <p:txBody>
          <a:bodyPr wrap="none" lIns="0" tIns="0" rIns="0" bIns="0" rtlCol="0" anchor="t"/>
          <a:lstStyle/>
          <a:p>
            <a:pPr algn="r">
              <a:lnSpc>
                <a:spcPts val="2042"/>
              </a:lnSpc>
            </a:pPr>
            <a:r>
              <a:rPr lang="en-US" sz="2400" b="1" u="sng" dirty="0">
                <a:solidFill>
                  <a:schemeClr val="accent6">
                    <a:lumMod val="75000"/>
                  </a:schemeClr>
                </a:solidFill>
                <a:latin typeface="+mj-lt"/>
                <a:ea typeface="Fraunces Medium" pitchFamily="34" charset="-122"/>
                <a:cs typeface="Fraunces Medium" pitchFamily="34" charset="-120"/>
              </a:rPr>
              <a:t>Village Water Committees</a:t>
            </a:r>
            <a:endParaRPr lang="en-US" sz="2400" b="1" u="sng" dirty="0">
              <a:solidFill>
                <a:schemeClr val="accent6">
                  <a:lumMod val="75000"/>
                </a:schemeClr>
              </a:solidFill>
              <a:latin typeface="+mj-lt"/>
            </a:endParaRPr>
          </a:p>
        </p:txBody>
      </p:sp>
      <p:sp>
        <p:nvSpPr>
          <p:cNvPr id="6" name="Text 2"/>
          <p:cNvSpPr/>
          <p:nvPr/>
        </p:nvSpPr>
        <p:spPr>
          <a:xfrm>
            <a:off x="583804" y="2377976"/>
            <a:ext cx="3332758" cy="1067197"/>
          </a:xfrm>
          <a:prstGeom prst="rect">
            <a:avLst/>
          </a:prstGeom>
          <a:noFill/>
          <a:ln/>
        </p:spPr>
        <p:txBody>
          <a:bodyPr wrap="square" lIns="0" tIns="0" rIns="0" bIns="0" rtlCol="0" anchor="t"/>
          <a:lstStyle/>
          <a:p>
            <a:pPr algn="ctr">
              <a:lnSpc>
                <a:spcPts val="2083"/>
              </a:lnSpc>
            </a:pPr>
            <a:r>
              <a:rPr lang="en-US" sz="1600" b="1" dirty="0">
                <a:solidFill>
                  <a:schemeClr val="accent5">
                    <a:lumMod val="50000"/>
                  </a:schemeClr>
                </a:solidFill>
                <a:latin typeface="+mj-lt"/>
                <a:ea typeface="Epilogue" pitchFamily="34" charset="-122"/>
                <a:cs typeface="Epilogue" pitchFamily="34" charset="-120"/>
              </a:rPr>
              <a:t>Formation of local committees with 50% women representation for planning, implementation, and management of water schemes.</a:t>
            </a:r>
            <a:endParaRPr lang="en-US" sz="1600" b="1" dirty="0">
              <a:solidFill>
                <a:schemeClr val="accent5">
                  <a:lumMod val="50000"/>
                </a:schemeClr>
              </a:solidFill>
              <a:latin typeface="+mj-lt"/>
            </a:endParaRPr>
          </a:p>
        </p:txBody>
      </p:sp>
      <p:pic>
        <p:nvPicPr>
          <p:cNvPr id="7" name="Image 0" descr="preencoded.png"/>
          <p:cNvPicPr>
            <a:picLocks noChangeAspect="1"/>
          </p:cNvPicPr>
          <p:nvPr/>
        </p:nvPicPr>
        <p:blipFill>
          <a:blip r:embed="rId2"/>
          <a:stretch>
            <a:fillRect/>
          </a:stretch>
        </p:blipFill>
        <p:spPr>
          <a:xfrm>
            <a:off x="4166692" y="1927027"/>
            <a:ext cx="3858518" cy="3858518"/>
          </a:xfrm>
          <a:prstGeom prst="rect">
            <a:avLst/>
          </a:prstGeom>
        </p:spPr>
      </p:pic>
      <p:pic>
        <p:nvPicPr>
          <p:cNvPr id="8"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8537" y="2937619"/>
            <a:ext cx="249535" cy="249535"/>
          </a:xfrm>
          <a:prstGeom prst="rect">
            <a:avLst/>
          </a:prstGeom>
        </p:spPr>
      </p:pic>
      <p:sp>
        <p:nvSpPr>
          <p:cNvPr id="9" name="Text 3"/>
          <p:cNvSpPr/>
          <p:nvPr/>
        </p:nvSpPr>
        <p:spPr>
          <a:xfrm>
            <a:off x="8275341" y="1597819"/>
            <a:ext cx="2220714" cy="260648"/>
          </a:xfrm>
          <a:prstGeom prst="rect">
            <a:avLst/>
          </a:prstGeom>
          <a:noFill/>
          <a:ln/>
        </p:spPr>
        <p:txBody>
          <a:bodyPr wrap="none" lIns="0" tIns="0" rIns="0" bIns="0" rtlCol="0" anchor="t"/>
          <a:lstStyle/>
          <a:p>
            <a:pPr>
              <a:lnSpc>
                <a:spcPts val="2042"/>
              </a:lnSpc>
            </a:pPr>
            <a:r>
              <a:rPr lang="en-US" sz="2400" b="1" u="sng" dirty="0">
                <a:solidFill>
                  <a:schemeClr val="accent6">
                    <a:lumMod val="75000"/>
                  </a:schemeClr>
                </a:solidFill>
                <a:latin typeface="+mj-lt"/>
                <a:ea typeface="Fraunces Medium" pitchFamily="34" charset="-122"/>
                <a:cs typeface="Fraunces Medium" pitchFamily="34" charset="-120"/>
              </a:rPr>
              <a:t>Panchayat Integration</a:t>
            </a:r>
            <a:endParaRPr lang="en-US" sz="2400" b="1" u="sng" dirty="0">
              <a:solidFill>
                <a:schemeClr val="accent6">
                  <a:lumMod val="75000"/>
                </a:schemeClr>
              </a:solidFill>
              <a:latin typeface="+mj-lt"/>
            </a:endParaRPr>
          </a:p>
        </p:txBody>
      </p:sp>
      <p:sp>
        <p:nvSpPr>
          <p:cNvPr id="10" name="Text 4"/>
          <p:cNvSpPr/>
          <p:nvPr/>
        </p:nvSpPr>
        <p:spPr>
          <a:xfrm>
            <a:off x="8275340" y="1958479"/>
            <a:ext cx="3332857" cy="1067197"/>
          </a:xfrm>
          <a:prstGeom prst="rect">
            <a:avLst/>
          </a:prstGeom>
          <a:noFill/>
          <a:ln/>
        </p:spPr>
        <p:txBody>
          <a:bodyPr wrap="square" lIns="0" tIns="0" rIns="0" bIns="0" rtlCol="0" anchor="t"/>
          <a:lstStyle/>
          <a:p>
            <a:pPr algn="ctr">
              <a:lnSpc>
                <a:spcPts val="2083"/>
              </a:lnSpc>
            </a:pPr>
            <a:r>
              <a:rPr lang="en-US" sz="1600" b="1" dirty="0">
                <a:solidFill>
                  <a:schemeClr val="accent5">
                    <a:lumMod val="50000"/>
                  </a:schemeClr>
                </a:solidFill>
                <a:latin typeface="+mj-lt"/>
                <a:ea typeface="Epilogue" pitchFamily="34" charset="-122"/>
                <a:cs typeface="Epilogue" pitchFamily="34" charset="-120"/>
              </a:rPr>
              <a:t>Collaborative partnership with Panchayati Raj Institutions for decentralised decision-making and local governance.</a:t>
            </a:r>
            <a:endParaRPr lang="en-US" sz="1600" b="1" dirty="0">
              <a:solidFill>
                <a:schemeClr val="accent5">
                  <a:lumMod val="50000"/>
                </a:schemeClr>
              </a:solidFill>
              <a:latin typeface="+mj-lt"/>
            </a:endParaRPr>
          </a:p>
        </p:txBody>
      </p:sp>
      <p:pic>
        <p:nvPicPr>
          <p:cNvPr id="11" name="Image 2" descr="preencoded.png"/>
          <p:cNvPicPr>
            <a:picLocks noChangeAspect="1"/>
          </p:cNvPicPr>
          <p:nvPr/>
        </p:nvPicPr>
        <p:blipFill>
          <a:blip r:embed="rId5"/>
          <a:stretch>
            <a:fillRect/>
          </a:stretch>
        </p:blipFill>
        <p:spPr>
          <a:xfrm>
            <a:off x="4166692" y="1927027"/>
            <a:ext cx="3858518" cy="3858518"/>
          </a:xfrm>
          <a:prstGeom prst="rect">
            <a:avLst/>
          </a:prstGeom>
        </p:spPr>
      </p:pic>
      <p:pic>
        <p:nvPicPr>
          <p:cNvPr id="12"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88448" y="2446983"/>
            <a:ext cx="249535" cy="249535"/>
          </a:xfrm>
          <a:prstGeom prst="rect">
            <a:avLst/>
          </a:prstGeom>
        </p:spPr>
      </p:pic>
      <p:sp>
        <p:nvSpPr>
          <p:cNvPr id="13" name="Text 5"/>
          <p:cNvSpPr/>
          <p:nvPr/>
        </p:nvSpPr>
        <p:spPr>
          <a:xfrm>
            <a:off x="8358783" y="3275807"/>
            <a:ext cx="2236193" cy="260648"/>
          </a:xfrm>
          <a:prstGeom prst="rect">
            <a:avLst/>
          </a:prstGeom>
          <a:noFill/>
          <a:ln/>
        </p:spPr>
        <p:txBody>
          <a:bodyPr wrap="none" lIns="0" tIns="0" rIns="0" bIns="0" rtlCol="0" anchor="t"/>
          <a:lstStyle/>
          <a:p>
            <a:pPr>
              <a:lnSpc>
                <a:spcPts val="2042"/>
              </a:lnSpc>
            </a:pPr>
            <a:r>
              <a:rPr lang="en-US" sz="2400" b="1" u="sng" dirty="0">
                <a:solidFill>
                  <a:schemeClr val="accent6">
                    <a:lumMod val="75000"/>
                  </a:schemeClr>
                </a:solidFill>
                <a:latin typeface="+mj-lt"/>
                <a:ea typeface="Fraunces Medium" pitchFamily="34" charset="-122"/>
                <a:cs typeface="Fraunces Medium" pitchFamily="34" charset="-120"/>
              </a:rPr>
              <a:t>Awareness</a:t>
            </a:r>
            <a:r>
              <a:rPr lang="en-US" sz="2400" b="1" u="sng" dirty="0">
                <a:solidFill>
                  <a:schemeClr val="accent5">
                    <a:lumMod val="50000"/>
                  </a:schemeClr>
                </a:solidFill>
                <a:latin typeface="+mj-lt"/>
                <a:ea typeface="Fraunces Medium" pitchFamily="34" charset="-122"/>
                <a:cs typeface="Fraunces Medium" pitchFamily="34" charset="-120"/>
              </a:rPr>
              <a:t> </a:t>
            </a:r>
            <a:r>
              <a:rPr lang="en-US" sz="2400" b="1" u="sng" dirty="0">
                <a:solidFill>
                  <a:schemeClr val="accent6">
                    <a:lumMod val="75000"/>
                  </a:schemeClr>
                </a:solidFill>
                <a:latin typeface="+mj-lt"/>
                <a:ea typeface="Fraunces Medium" pitchFamily="34" charset="-122"/>
                <a:cs typeface="Fraunces Medium" pitchFamily="34" charset="-120"/>
              </a:rPr>
              <a:t>Campaigns</a:t>
            </a:r>
            <a:endParaRPr lang="en-US" sz="2400" b="1" u="sng" dirty="0">
              <a:solidFill>
                <a:schemeClr val="accent6">
                  <a:lumMod val="75000"/>
                </a:schemeClr>
              </a:solidFill>
              <a:latin typeface="+mj-lt"/>
            </a:endParaRPr>
          </a:p>
        </p:txBody>
      </p:sp>
      <p:sp>
        <p:nvSpPr>
          <p:cNvPr id="14" name="Text 6"/>
          <p:cNvSpPr/>
          <p:nvPr/>
        </p:nvSpPr>
        <p:spPr>
          <a:xfrm>
            <a:off x="8358783" y="3636467"/>
            <a:ext cx="3249414" cy="1067197"/>
          </a:xfrm>
          <a:prstGeom prst="rect">
            <a:avLst/>
          </a:prstGeom>
          <a:noFill/>
          <a:ln/>
        </p:spPr>
        <p:txBody>
          <a:bodyPr wrap="square" lIns="0" tIns="0" rIns="0" bIns="0" rtlCol="0" anchor="t"/>
          <a:lstStyle/>
          <a:p>
            <a:pPr algn="ctr">
              <a:lnSpc>
                <a:spcPts val="2083"/>
              </a:lnSpc>
            </a:pPr>
            <a:r>
              <a:rPr lang="en-US" sz="1600" b="1" dirty="0">
                <a:solidFill>
                  <a:schemeClr val="accent5">
                    <a:lumMod val="50000"/>
                  </a:schemeClr>
                </a:solidFill>
                <a:latin typeface="+mj-lt"/>
                <a:ea typeface="Epilogue" pitchFamily="34" charset="-122"/>
                <a:cs typeface="Epilogue" pitchFamily="34" charset="-120"/>
              </a:rPr>
              <a:t>Regular workshops, school programmes, and media campaigns to promote water conservation and hygiene practices.</a:t>
            </a:r>
            <a:endParaRPr lang="en-US" sz="1600" b="1" dirty="0">
              <a:solidFill>
                <a:schemeClr val="accent5">
                  <a:lumMod val="50000"/>
                </a:schemeClr>
              </a:solidFill>
              <a:latin typeface="+mj-lt"/>
            </a:endParaRPr>
          </a:p>
        </p:txBody>
      </p:sp>
      <p:pic>
        <p:nvPicPr>
          <p:cNvPr id="15" name="Image 4" descr="preencoded.png"/>
          <p:cNvPicPr>
            <a:picLocks noChangeAspect="1"/>
          </p:cNvPicPr>
          <p:nvPr/>
        </p:nvPicPr>
        <p:blipFill>
          <a:blip r:embed="rId8"/>
          <a:stretch>
            <a:fillRect/>
          </a:stretch>
        </p:blipFill>
        <p:spPr>
          <a:xfrm>
            <a:off x="4166692" y="1927027"/>
            <a:ext cx="3858518" cy="3858518"/>
          </a:xfrm>
          <a:prstGeom prst="rect">
            <a:avLst/>
          </a:prstGeom>
        </p:spPr>
      </p:pic>
      <p:pic>
        <p:nvPicPr>
          <p:cNvPr id="16" name="Image 5"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21600" y="3731369"/>
            <a:ext cx="249535" cy="249535"/>
          </a:xfrm>
          <a:prstGeom prst="rect">
            <a:avLst/>
          </a:prstGeom>
        </p:spPr>
      </p:pic>
      <p:sp>
        <p:nvSpPr>
          <p:cNvPr id="17" name="Text 7"/>
          <p:cNvSpPr/>
          <p:nvPr/>
        </p:nvSpPr>
        <p:spPr>
          <a:xfrm>
            <a:off x="8275340" y="4953794"/>
            <a:ext cx="2085182" cy="260648"/>
          </a:xfrm>
          <a:prstGeom prst="rect">
            <a:avLst/>
          </a:prstGeom>
          <a:noFill/>
          <a:ln/>
        </p:spPr>
        <p:txBody>
          <a:bodyPr wrap="none" lIns="0" tIns="0" rIns="0" bIns="0" rtlCol="0" anchor="t"/>
          <a:lstStyle/>
          <a:p>
            <a:pPr>
              <a:lnSpc>
                <a:spcPts val="2042"/>
              </a:lnSpc>
            </a:pPr>
            <a:r>
              <a:rPr lang="en-US" sz="2400" b="1" u="sng" dirty="0">
                <a:solidFill>
                  <a:schemeClr val="accent6">
                    <a:lumMod val="75000"/>
                  </a:schemeClr>
                </a:solidFill>
                <a:latin typeface="+mj-lt"/>
                <a:ea typeface="Fraunces Medium" pitchFamily="34" charset="-122"/>
                <a:cs typeface="Fraunces Medium" pitchFamily="34" charset="-120"/>
              </a:rPr>
              <a:t>Grievance Redressal</a:t>
            </a:r>
            <a:endParaRPr lang="en-US" sz="2400" b="1" u="sng" dirty="0">
              <a:solidFill>
                <a:schemeClr val="accent6">
                  <a:lumMod val="75000"/>
                </a:schemeClr>
              </a:solidFill>
              <a:latin typeface="+mj-lt"/>
            </a:endParaRPr>
          </a:p>
        </p:txBody>
      </p:sp>
      <p:sp>
        <p:nvSpPr>
          <p:cNvPr id="18" name="Text 8"/>
          <p:cNvSpPr/>
          <p:nvPr/>
        </p:nvSpPr>
        <p:spPr>
          <a:xfrm>
            <a:off x="8385698" y="5345985"/>
            <a:ext cx="3332857" cy="800398"/>
          </a:xfrm>
          <a:prstGeom prst="rect">
            <a:avLst/>
          </a:prstGeom>
          <a:noFill/>
          <a:ln/>
        </p:spPr>
        <p:txBody>
          <a:bodyPr wrap="square" lIns="0" tIns="0" rIns="0" bIns="0" rtlCol="0" anchor="t"/>
          <a:lstStyle/>
          <a:p>
            <a:pPr algn="ctr">
              <a:lnSpc>
                <a:spcPts val="2083"/>
              </a:lnSpc>
            </a:pPr>
            <a:r>
              <a:rPr lang="en-US" sz="1600" b="1" dirty="0">
                <a:solidFill>
                  <a:schemeClr val="accent5">
                    <a:lumMod val="50000"/>
                  </a:schemeClr>
                </a:solidFill>
                <a:latin typeface="+mj-lt"/>
                <a:ea typeface="Epilogue" pitchFamily="34" charset="-122"/>
                <a:cs typeface="Epilogue" pitchFamily="34" charset="-120"/>
              </a:rPr>
              <a:t>Transparent complaint mechanisms and citizen feedback systems to ensure accountability and service quality.</a:t>
            </a:r>
            <a:endParaRPr lang="en-US" sz="1600" b="1" dirty="0">
              <a:solidFill>
                <a:schemeClr val="accent5">
                  <a:lumMod val="50000"/>
                </a:schemeClr>
              </a:solidFill>
              <a:latin typeface="+mj-lt"/>
            </a:endParaRPr>
          </a:p>
        </p:txBody>
      </p:sp>
      <p:pic>
        <p:nvPicPr>
          <p:cNvPr id="19" name="Image 6" descr="preencoded.png"/>
          <p:cNvPicPr>
            <a:picLocks noChangeAspect="1"/>
          </p:cNvPicPr>
          <p:nvPr/>
        </p:nvPicPr>
        <p:blipFill>
          <a:blip r:embed="rId11"/>
          <a:stretch>
            <a:fillRect/>
          </a:stretch>
        </p:blipFill>
        <p:spPr>
          <a:xfrm>
            <a:off x="4166692" y="1927027"/>
            <a:ext cx="3858518" cy="3858518"/>
          </a:xfrm>
          <a:prstGeom prst="rect">
            <a:avLst/>
          </a:prstGeom>
        </p:spPr>
      </p:pic>
      <p:pic>
        <p:nvPicPr>
          <p:cNvPr id="20" name="Image 7"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8448" y="5015756"/>
            <a:ext cx="249535" cy="249535"/>
          </a:xfrm>
          <a:prstGeom prst="rect">
            <a:avLst/>
          </a:prstGeom>
        </p:spPr>
      </p:pic>
      <p:sp>
        <p:nvSpPr>
          <p:cNvPr id="21" name="Text 9"/>
          <p:cNvSpPr/>
          <p:nvPr/>
        </p:nvSpPr>
        <p:spPr>
          <a:xfrm>
            <a:off x="1831380" y="4534297"/>
            <a:ext cx="2085182" cy="260648"/>
          </a:xfrm>
          <a:prstGeom prst="rect">
            <a:avLst/>
          </a:prstGeom>
          <a:noFill/>
          <a:ln/>
        </p:spPr>
        <p:txBody>
          <a:bodyPr wrap="none" lIns="0" tIns="0" rIns="0" bIns="0" rtlCol="0" anchor="t"/>
          <a:lstStyle/>
          <a:p>
            <a:pPr algn="r">
              <a:lnSpc>
                <a:spcPts val="2042"/>
              </a:lnSpc>
            </a:pPr>
            <a:r>
              <a:rPr lang="en-US" sz="2400" b="1" u="sng" dirty="0">
                <a:solidFill>
                  <a:schemeClr val="accent6">
                    <a:lumMod val="75000"/>
                  </a:schemeClr>
                </a:solidFill>
                <a:latin typeface="+mj-lt"/>
                <a:ea typeface="Fraunces Medium" pitchFamily="34" charset="-122"/>
                <a:cs typeface="Fraunces Medium" pitchFamily="34" charset="-120"/>
              </a:rPr>
              <a:t>Youth Engagement</a:t>
            </a:r>
            <a:endParaRPr lang="en-US" sz="2400" b="1" u="sng" dirty="0">
              <a:solidFill>
                <a:schemeClr val="accent6">
                  <a:lumMod val="75000"/>
                </a:schemeClr>
              </a:solidFill>
              <a:latin typeface="+mj-lt"/>
            </a:endParaRPr>
          </a:p>
        </p:txBody>
      </p:sp>
      <p:sp>
        <p:nvSpPr>
          <p:cNvPr id="22" name="Text 10"/>
          <p:cNvSpPr/>
          <p:nvPr/>
        </p:nvSpPr>
        <p:spPr>
          <a:xfrm>
            <a:off x="583804" y="4894957"/>
            <a:ext cx="3332758" cy="800398"/>
          </a:xfrm>
          <a:prstGeom prst="rect">
            <a:avLst/>
          </a:prstGeom>
          <a:noFill/>
          <a:ln/>
        </p:spPr>
        <p:txBody>
          <a:bodyPr wrap="square" lIns="0" tIns="0" rIns="0" bIns="0" rtlCol="0" anchor="t"/>
          <a:lstStyle/>
          <a:p>
            <a:pPr algn="ctr">
              <a:lnSpc>
                <a:spcPts val="2083"/>
              </a:lnSpc>
            </a:pPr>
            <a:r>
              <a:rPr lang="en-US" sz="1600" b="1" dirty="0">
                <a:solidFill>
                  <a:schemeClr val="accent5">
                    <a:lumMod val="50000"/>
                  </a:schemeClr>
                </a:solidFill>
                <a:latin typeface="+mj-lt"/>
                <a:ea typeface="Epilogue" pitchFamily="34" charset="-122"/>
                <a:cs typeface="Epilogue" pitchFamily="34" charset="-120"/>
              </a:rPr>
              <a:t>Mobilising young volunteers as water warriors and change agents in their communities for sustained impact.</a:t>
            </a:r>
            <a:endParaRPr lang="en-US" sz="1600" b="1" dirty="0">
              <a:solidFill>
                <a:schemeClr val="accent5">
                  <a:lumMod val="50000"/>
                </a:schemeClr>
              </a:solidFill>
              <a:latin typeface="+mj-lt"/>
            </a:endParaRPr>
          </a:p>
        </p:txBody>
      </p:sp>
      <p:pic>
        <p:nvPicPr>
          <p:cNvPr id="23" name="Image 8" descr="preencoded.png"/>
          <p:cNvPicPr>
            <a:picLocks noChangeAspect="1"/>
          </p:cNvPicPr>
          <p:nvPr/>
        </p:nvPicPr>
        <p:blipFill>
          <a:blip r:embed="rId14"/>
          <a:stretch>
            <a:fillRect/>
          </a:stretch>
        </p:blipFill>
        <p:spPr>
          <a:xfrm>
            <a:off x="4166692" y="1927027"/>
            <a:ext cx="3858518" cy="3858518"/>
          </a:xfrm>
          <a:prstGeom prst="rect">
            <a:avLst/>
          </a:prstGeom>
        </p:spPr>
      </p:pic>
      <p:pic>
        <p:nvPicPr>
          <p:cNvPr id="24" name="Image 9"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78537" y="4525119"/>
            <a:ext cx="249535" cy="249535"/>
          </a:xfrm>
          <a:prstGeom prst="rect">
            <a:avLst/>
          </a:prstGeom>
        </p:spPr>
      </p:pic>
    </p:spTree>
    <p:extLst>
      <p:ext uri="{BB962C8B-B14F-4D97-AF65-F5344CB8AC3E}">
        <p14:creationId xmlns:p14="http://schemas.microsoft.com/office/powerpoint/2010/main" val="3345725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65B274-0F39-DDE4-B00D-A3A6B07448B4}"/>
              </a:ext>
            </a:extLst>
          </p:cNvPr>
          <p:cNvSpPr>
            <a:spLocks noGrp="1"/>
          </p:cNvSpPr>
          <p:nvPr>
            <p:ph type="title"/>
          </p:nvPr>
        </p:nvSpPr>
        <p:spPr>
          <a:xfrm>
            <a:off x="609600" y="152400"/>
            <a:ext cx="5689602" cy="1193800"/>
          </a:xfrm>
        </p:spPr>
        <p:txBody>
          <a:bodyPr>
            <a:noAutofit/>
          </a:bodyPr>
          <a:lstStyle/>
          <a:p>
            <a:r>
              <a:rPr lang="en-US" sz="6600" b="1" u="sng" cap="none" dirty="0">
                <a:ln/>
                <a:solidFill>
                  <a:srgbClr val="FF3300"/>
                </a:solidFill>
                <a:latin typeface="Edwardian Script ITC" panose="030303020407070D0804" pitchFamily="66" charset="0"/>
                <a:ea typeface="+mn-ea"/>
                <a:cs typeface="+mn-cs"/>
              </a:rPr>
              <a:t>Innovative Practices</a:t>
            </a:r>
          </a:p>
        </p:txBody>
      </p:sp>
      <p:sp>
        <p:nvSpPr>
          <p:cNvPr id="5" name="Content Placeholder 2">
            <a:extLst>
              <a:ext uri="{FF2B5EF4-FFF2-40B4-BE49-F238E27FC236}">
                <a16:creationId xmlns:a16="http://schemas.microsoft.com/office/drawing/2014/main" id="{C07DA444-9983-D551-A0A2-D9562F95CAEB}"/>
              </a:ext>
            </a:extLst>
          </p:cNvPr>
          <p:cNvSpPr>
            <a:spLocks noGrp="1"/>
          </p:cNvSpPr>
          <p:nvPr>
            <p:ph idx="4294967295"/>
          </p:nvPr>
        </p:nvSpPr>
        <p:spPr>
          <a:xfrm>
            <a:off x="672678" y="1193800"/>
            <a:ext cx="11062122" cy="4552833"/>
          </a:xfrm>
          <a:prstGeom prst="rect">
            <a:avLst/>
          </a:prstGeom>
        </p:spPr>
        <p:txBody>
          <a:bodyPr>
            <a:noAutofit/>
          </a:bodyPr>
          <a:lstStyle/>
          <a:p>
            <a:pPr marL="449263" indent="-449263" algn="just">
              <a:lnSpc>
                <a:spcPct val="100000"/>
              </a:lnSpc>
              <a:buClr>
                <a:srgbClr val="002060"/>
              </a:buClr>
              <a:buFont typeface="Wingdings" panose="05000000000000000000" pitchFamily="2" charset="2"/>
              <a:buChar char="Ø"/>
            </a:pPr>
            <a:r>
              <a:rPr lang="en-US" sz="2000" cap="none" dirty="0">
                <a:solidFill>
                  <a:schemeClr val="tx1"/>
                </a:solidFill>
              </a:rPr>
              <a:t>More than </a:t>
            </a:r>
            <a:r>
              <a:rPr lang="en-US" sz="2000" b="1" cap="none" dirty="0">
                <a:solidFill>
                  <a:schemeClr val="tx1"/>
                </a:solidFill>
              </a:rPr>
              <a:t>92% schemes conceived on surface water </a:t>
            </a:r>
            <a:r>
              <a:rPr lang="en-US" sz="2000" cap="none" dirty="0">
                <a:solidFill>
                  <a:schemeClr val="tx1"/>
                </a:solidFill>
              </a:rPr>
              <a:t>to preserve the ground water resources. </a:t>
            </a:r>
          </a:p>
          <a:p>
            <a:pPr marL="449263" indent="-449263" algn="just">
              <a:lnSpc>
                <a:spcPct val="100000"/>
              </a:lnSpc>
              <a:buClr>
                <a:srgbClr val="002060"/>
              </a:buClr>
              <a:buFont typeface="Wingdings" panose="05000000000000000000" pitchFamily="2" charset="2"/>
              <a:buChar char="Ø"/>
            </a:pPr>
            <a:r>
              <a:rPr lang="en-US" sz="2000" cap="none" dirty="0">
                <a:solidFill>
                  <a:schemeClr val="tx1"/>
                </a:solidFill>
              </a:rPr>
              <a:t>Drinking water being </a:t>
            </a:r>
            <a:r>
              <a:rPr lang="en-US" sz="2000" b="1" cap="none" dirty="0">
                <a:solidFill>
                  <a:schemeClr val="tx1"/>
                </a:solidFill>
              </a:rPr>
              <a:t>regulated</a:t>
            </a:r>
            <a:r>
              <a:rPr lang="en-US" sz="2000" cap="none" dirty="0">
                <a:solidFill>
                  <a:schemeClr val="tx1"/>
                </a:solidFill>
              </a:rPr>
              <a:t> in such a way to avoid </a:t>
            </a:r>
            <a:r>
              <a:rPr lang="en-US" sz="2000" b="1" cap="none" dirty="0">
                <a:solidFill>
                  <a:schemeClr val="tx1"/>
                </a:solidFill>
              </a:rPr>
              <a:t>misuse</a:t>
            </a:r>
            <a:r>
              <a:rPr lang="en-US" sz="2000" cap="none" dirty="0">
                <a:solidFill>
                  <a:schemeClr val="tx1"/>
                </a:solidFill>
              </a:rPr>
              <a:t> for irrigation purposes.</a:t>
            </a:r>
          </a:p>
          <a:p>
            <a:pPr marL="449263" indent="-449263" algn="just">
              <a:lnSpc>
                <a:spcPct val="100000"/>
              </a:lnSpc>
              <a:buClr>
                <a:srgbClr val="002060"/>
              </a:buClr>
              <a:buFont typeface="Wingdings" panose="05000000000000000000" pitchFamily="2" charset="2"/>
              <a:buChar char="Ø"/>
            </a:pPr>
            <a:r>
              <a:rPr lang="en-US" sz="2000" b="1" cap="none" dirty="0">
                <a:solidFill>
                  <a:schemeClr val="tx1"/>
                </a:solidFill>
              </a:rPr>
              <a:t>Regular campaigns</a:t>
            </a:r>
            <a:r>
              <a:rPr lang="en-US" sz="2000" cap="none" dirty="0">
                <a:solidFill>
                  <a:schemeClr val="tx1"/>
                </a:solidFill>
              </a:rPr>
              <a:t>, through print and social media for awareness about conservation of drinking water and sanitation.</a:t>
            </a:r>
          </a:p>
          <a:p>
            <a:pPr marL="449263" indent="-449263" algn="just">
              <a:lnSpc>
                <a:spcPct val="100000"/>
              </a:lnSpc>
              <a:buClr>
                <a:srgbClr val="002060"/>
              </a:buClr>
              <a:buFont typeface="Wingdings" panose="05000000000000000000" pitchFamily="2" charset="2"/>
              <a:buChar char="Ø"/>
            </a:pPr>
            <a:r>
              <a:rPr lang="en-US" sz="2000" b="1" cap="none" dirty="0">
                <a:solidFill>
                  <a:schemeClr val="tx1"/>
                </a:solidFill>
              </a:rPr>
              <a:t>Announcements</a:t>
            </a:r>
            <a:r>
              <a:rPr lang="en-US" sz="2000" cap="none" dirty="0">
                <a:solidFill>
                  <a:schemeClr val="tx1"/>
                </a:solidFill>
              </a:rPr>
              <a:t> in local Mosques, Gurdwaras, markets </a:t>
            </a:r>
            <a:r>
              <a:rPr lang="en-US" sz="2000" cap="none" dirty="0" err="1">
                <a:solidFill>
                  <a:schemeClr val="tx1"/>
                </a:solidFill>
              </a:rPr>
              <a:t>etc</a:t>
            </a:r>
            <a:r>
              <a:rPr lang="en-US" sz="2000" cap="none" dirty="0">
                <a:solidFill>
                  <a:schemeClr val="tx1"/>
                </a:solidFill>
              </a:rPr>
              <a:t> about protection of water bodies and saving of water.</a:t>
            </a:r>
          </a:p>
          <a:p>
            <a:pPr marL="449263" indent="-449263" algn="just">
              <a:lnSpc>
                <a:spcPct val="100000"/>
              </a:lnSpc>
              <a:buClr>
                <a:srgbClr val="002060"/>
              </a:buClr>
              <a:buFont typeface="Wingdings" panose="05000000000000000000" pitchFamily="2" charset="2"/>
              <a:buChar char="Ø"/>
            </a:pPr>
            <a:r>
              <a:rPr lang="en-US" sz="2000" cap="none" dirty="0">
                <a:solidFill>
                  <a:schemeClr val="tx1"/>
                </a:solidFill>
              </a:rPr>
              <a:t>Encouraging </a:t>
            </a:r>
            <a:r>
              <a:rPr lang="en-US" sz="2000" b="1" cap="none" dirty="0">
                <a:solidFill>
                  <a:schemeClr val="tx1"/>
                </a:solidFill>
              </a:rPr>
              <a:t>plantation drives.</a:t>
            </a:r>
          </a:p>
          <a:p>
            <a:pPr marL="449263" indent="-449263" algn="just">
              <a:lnSpc>
                <a:spcPct val="100000"/>
              </a:lnSpc>
              <a:buClr>
                <a:srgbClr val="002060"/>
              </a:buClr>
              <a:buFont typeface="Wingdings" panose="05000000000000000000" pitchFamily="2" charset="2"/>
              <a:buChar char="Ø"/>
            </a:pPr>
            <a:r>
              <a:rPr lang="en-US" sz="2000" cap="none" dirty="0">
                <a:solidFill>
                  <a:schemeClr val="tx1"/>
                </a:solidFill>
              </a:rPr>
              <a:t>Creation of </a:t>
            </a:r>
            <a:r>
              <a:rPr lang="en-US" sz="2000" b="1" cap="none" dirty="0">
                <a:solidFill>
                  <a:schemeClr val="tx1"/>
                </a:solidFill>
              </a:rPr>
              <a:t>Jal Shakti Kendra </a:t>
            </a:r>
            <a:r>
              <a:rPr lang="en-US" sz="2000" cap="none" dirty="0">
                <a:solidFill>
                  <a:schemeClr val="tx1"/>
                </a:solidFill>
              </a:rPr>
              <a:t>and strengthening same.</a:t>
            </a:r>
          </a:p>
          <a:p>
            <a:pPr marL="449263" indent="-449263" algn="just">
              <a:lnSpc>
                <a:spcPct val="100000"/>
              </a:lnSpc>
              <a:buClr>
                <a:srgbClr val="002060"/>
              </a:buClr>
              <a:buFont typeface="Wingdings" panose="05000000000000000000" pitchFamily="2" charset="2"/>
              <a:buChar char="Ø"/>
            </a:pPr>
            <a:r>
              <a:rPr lang="en-US" sz="2000" cap="none" dirty="0">
                <a:solidFill>
                  <a:schemeClr val="tx1"/>
                </a:solidFill>
              </a:rPr>
              <a:t>Creation of </a:t>
            </a:r>
            <a:r>
              <a:rPr lang="en-US" sz="2000" b="1" cap="none" dirty="0">
                <a:solidFill>
                  <a:schemeClr val="tx1"/>
                </a:solidFill>
              </a:rPr>
              <a:t>District grievances cells </a:t>
            </a:r>
            <a:r>
              <a:rPr lang="en-US" sz="2000" cap="none" dirty="0">
                <a:solidFill>
                  <a:schemeClr val="tx1"/>
                </a:solidFill>
              </a:rPr>
              <a:t>for real-time monitoring of water supply schemes.</a:t>
            </a:r>
          </a:p>
          <a:p>
            <a:pPr marL="449263" indent="-449263" algn="just">
              <a:lnSpc>
                <a:spcPct val="100000"/>
              </a:lnSpc>
              <a:buClr>
                <a:srgbClr val="002060"/>
              </a:buClr>
              <a:buFont typeface="Wingdings" panose="05000000000000000000" pitchFamily="2" charset="2"/>
              <a:buChar char="Ø"/>
            </a:pPr>
            <a:r>
              <a:rPr lang="en-US" sz="2000" cap="none" dirty="0">
                <a:solidFill>
                  <a:schemeClr val="tx1"/>
                </a:solidFill>
              </a:rPr>
              <a:t>Creation of local social network groups (WhatsApp) and District officers Twitter, Instagram and Facebook pages for public outreach.</a:t>
            </a:r>
          </a:p>
          <a:p>
            <a:pPr marL="449263" indent="-449263" algn="just">
              <a:lnSpc>
                <a:spcPct val="100000"/>
              </a:lnSpc>
              <a:buClr>
                <a:srgbClr val="002060"/>
              </a:buClr>
              <a:buFont typeface="Wingdings" panose="05000000000000000000" pitchFamily="2" charset="2"/>
              <a:buChar char="Ø"/>
            </a:pPr>
            <a:r>
              <a:rPr lang="en-US" sz="2000" cap="none" dirty="0">
                <a:solidFill>
                  <a:schemeClr val="tx1"/>
                </a:solidFill>
              </a:rPr>
              <a:t>Planning for installation of SCADA/IOT and water meters to check misuse of water.</a:t>
            </a:r>
            <a:endParaRPr sz="2000" cap="none" dirty="0">
              <a:solidFill>
                <a:schemeClr val="tx1"/>
              </a:solidFill>
            </a:endParaRPr>
          </a:p>
        </p:txBody>
      </p:sp>
    </p:spTree>
    <p:extLst>
      <p:ext uri="{BB962C8B-B14F-4D97-AF65-F5344CB8AC3E}">
        <p14:creationId xmlns:p14="http://schemas.microsoft.com/office/powerpoint/2010/main" val="866405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7086600" cy="6294031"/>
          </a:xfrm>
          <a:prstGeom prst="rect">
            <a:avLst/>
          </a:prstGeom>
          <a:solidFill>
            <a:schemeClr val="bg2">
              <a:lumMod val="20000"/>
              <a:lumOff val="80000"/>
            </a:schemeClr>
          </a:solidFill>
        </p:spPr>
        <p:txBody>
          <a:bodyPr wrap="square">
            <a:spAutoFit/>
          </a:bodyPr>
          <a:lstStyle/>
          <a:p>
            <a:pPr algn="ctr"/>
            <a:r>
              <a:rPr lang="en-US" sz="2400" b="1" dirty="0"/>
              <a:t>SUCCESS STORY – FROM TANKERS TO TAP WATER </a:t>
            </a:r>
          </a:p>
          <a:p>
            <a:pPr algn="ctr"/>
            <a:r>
              <a:rPr lang="en-US" sz="1400" b="1" dirty="0">
                <a:solidFill>
                  <a:srgbClr val="0070C0"/>
                </a:solidFill>
              </a:rPr>
              <a:t>District Baramulla | </a:t>
            </a:r>
            <a:r>
              <a:rPr lang="en-US" sz="1400" b="1" dirty="0" err="1">
                <a:solidFill>
                  <a:srgbClr val="0070C0"/>
                </a:solidFill>
              </a:rPr>
              <a:t>Jal</a:t>
            </a:r>
            <a:r>
              <a:rPr lang="en-US" sz="1400" b="1" dirty="0">
                <a:solidFill>
                  <a:srgbClr val="0070C0"/>
                </a:solidFill>
              </a:rPr>
              <a:t> Shakti Department, Government of J&amp;K; </a:t>
            </a:r>
          </a:p>
          <a:p>
            <a:pPr algn="ctr"/>
            <a:endParaRPr lang="en-US" sz="1400" b="1" dirty="0">
              <a:solidFill>
                <a:srgbClr val="0070C0"/>
              </a:solidFill>
            </a:endParaRPr>
          </a:p>
          <a:p>
            <a:pPr algn="just"/>
            <a:endParaRPr lang="en-US" sz="100" dirty="0"/>
          </a:p>
          <a:p>
            <a:pPr algn="just"/>
            <a:r>
              <a:rPr lang="en-US" dirty="0"/>
              <a:t> </a:t>
            </a:r>
            <a:r>
              <a:rPr lang="en-US" sz="2800" b="1" u="sng" dirty="0">
                <a:ln/>
                <a:solidFill>
                  <a:srgbClr val="FF3300"/>
                </a:solidFill>
                <a:latin typeface="+mj-lt"/>
              </a:rPr>
              <a:t>From Scarcity to Sustainability</a:t>
            </a:r>
          </a:p>
          <a:p>
            <a:pPr algn="just"/>
            <a:r>
              <a:rPr lang="en-US" dirty="0"/>
              <a:t>  	</a:t>
            </a:r>
            <a:r>
              <a:rPr lang="en-US" sz="1600" dirty="0"/>
              <a:t>For decades, several villages of District Baramulla — including </a:t>
            </a:r>
            <a:r>
              <a:rPr lang="en-US" sz="1600" b="1" u="sng" dirty="0" err="1">
                <a:solidFill>
                  <a:srgbClr val="0000FF"/>
                </a:solidFill>
              </a:rPr>
              <a:t>Bonichakal</a:t>
            </a:r>
            <a:r>
              <a:rPr lang="en-US" sz="1600" b="1" u="sng" dirty="0">
                <a:solidFill>
                  <a:srgbClr val="0000FF"/>
                </a:solidFill>
              </a:rPr>
              <a:t>, </a:t>
            </a:r>
            <a:r>
              <a:rPr lang="en-US" sz="1600" b="1" u="sng" dirty="0" err="1">
                <a:solidFill>
                  <a:srgbClr val="0000FF"/>
                </a:solidFill>
              </a:rPr>
              <a:t>Goom</a:t>
            </a:r>
            <a:r>
              <a:rPr lang="en-US" sz="1600" b="1" u="sng" dirty="0">
                <a:solidFill>
                  <a:srgbClr val="0000FF"/>
                </a:solidFill>
              </a:rPr>
              <a:t> </a:t>
            </a:r>
            <a:r>
              <a:rPr lang="en-US" sz="1600" b="1" u="sng" dirty="0" err="1">
                <a:solidFill>
                  <a:srgbClr val="0000FF"/>
                </a:solidFill>
              </a:rPr>
              <a:t>Ahmadpora</a:t>
            </a:r>
            <a:r>
              <a:rPr lang="en-US" sz="1600" b="1" u="sng" dirty="0">
                <a:solidFill>
                  <a:srgbClr val="0000FF"/>
                </a:solidFill>
              </a:rPr>
              <a:t>, and </a:t>
            </a:r>
            <a:r>
              <a:rPr lang="en-US" sz="1600" b="1" u="sng" dirty="0" err="1">
                <a:solidFill>
                  <a:srgbClr val="0000FF"/>
                </a:solidFill>
              </a:rPr>
              <a:t>Budibug</a:t>
            </a:r>
            <a:r>
              <a:rPr lang="en-US" sz="1600" b="1" u="sng" dirty="0">
                <a:solidFill>
                  <a:srgbClr val="0070C0"/>
                </a:solidFill>
              </a:rPr>
              <a:t> </a:t>
            </a:r>
            <a:r>
              <a:rPr lang="en-US" sz="1600" dirty="0"/>
              <a:t>— survived on tanker-supplied water delivered on a rotational roster. Each habitation received water once every 5–6 days. Women and young girls would walk 1–2 km daily to fetch water from ponds or unfiltered streams. The scarcity was so severe that families avoided marrying their daughters or sons into these areas due to the struggle for water. </a:t>
            </a:r>
          </a:p>
          <a:p>
            <a:pPr algn="just"/>
            <a:endParaRPr lang="en-US" sz="1600" dirty="0"/>
          </a:p>
          <a:p>
            <a:pPr algn="just"/>
            <a:r>
              <a:rPr lang="en-US" sz="1600" dirty="0"/>
              <a:t> 	Through the Jal Jeevan Mission (JJM), and the completion of the </a:t>
            </a:r>
            <a:r>
              <a:rPr lang="en-US" sz="1600" b="1" u="sng" dirty="0">
                <a:solidFill>
                  <a:srgbClr val="0000FF"/>
                </a:solidFill>
              </a:rPr>
              <a:t>WSS</a:t>
            </a:r>
            <a:r>
              <a:rPr lang="en-US" sz="1600" dirty="0"/>
              <a:t> </a:t>
            </a:r>
            <a:r>
              <a:rPr lang="en-US" sz="1600" b="1" u="sng" dirty="0" err="1">
                <a:solidFill>
                  <a:srgbClr val="0000FF"/>
                </a:solidFill>
              </a:rPr>
              <a:t>Jeelpora</a:t>
            </a:r>
            <a:r>
              <a:rPr lang="en-US" sz="1600" b="1" u="sng" dirty="0">
                <a:solidFill>
                  <a:srgbClr val="0000FF"/>
                </a:solidFill>
              </a:rPr>
              <a:t>–</a:t>
            </a:r>
            <a:r>
              <a:rPr lang="en-US" sz="1600" b="1" u="sng" dirty="0" err="1">
                <a:solidFill>
                  <a:srgbClr val="0000FF"/>
                </a:solidFill>
              </a:rPr>
              <a:t>Bonichakal</a:t>
            </a:r>
            <a:r>
              <a:rPr lang="en-US" sz="1600" b="1" u="sng" dirty="0">
                <a:solidFill>
                  <a:srgbClr val="0000FF"/>
                </a:solidFill>
              </a:rPr>
              <a:t>, WSS </a:t>
            </a:r>
            <a:r>
              <a:rPr lang="en-US" sz="1600" b="1" u="sng" dirty="0" err="1">
                <a:solidFill>
                  <a:srgbClr val="0000FF"/>
                </a:solidFill>
              </a:rPr>
              <a:t>Budibug</a:t>
            </a:r>
            <a:r>
              <a:rPr lang="en-US" sz="1600" b="1" u="sng" dirty="0">
                <a:solidFill>
                  <a:srgbClr val="0000FF"/>
                </a:solidFill>
              </a:rPr>
              <a:t> and WSS </a:t>
            </a:r>
            <a:r>
              <a:rPr lang="en-US" sz="1600" b="1" u="sng" dirty="0" err="1">
                <a:solidFill>
                  <a:srgbClr val="0000FF"/>
                </a:solidFill>
              </a:rPr>
              <a:t>Tantraypora</a:t>
            </a:r>
            <a:r>
              <a:rPr lang="en-US" sz="1600" b="1" u="sng" dirty="0">
                <a:solidFill>
                  <a:srgbClr val="0000FF"/>
                </a:solidFill>
              </a:rPr>
              <a:t>–</a:t>
            </a:r>
            <a:r>
              <a:rPr lang="en-US" sz="1600" b="1" u="sng" dirty="0" err="1">
                <a:solidFill>
                  <a:srgbClr val="0000FF"/>
                </a:solidFill>
              </a:rPr>
              <a:t>Goom</a:t>
            </a:r>
            <a:r>
              <a:rPr lang="en-US" sz="1600" b="1" u="sng" dirty="0">
                <a:solidFill>
                  <a:srgbClr val="0000FF"/>
                </a:solidFill>
              </a:rPr>
              <a:t> </a:t>
            </a:r>
            <a:r>
              <a:rPr lang="en-US" sz="1600" b="1" u="sng" dirty="0" err="1">
                <a:solidFill>
                  <a:srgbClr val="0000FF"/>
                </a:solidFill>
              </a:rPr>
              <a:t>Ahmadpora</a:t>
            </a:r>
            <a:r>
              <a:rPr lang="en-US" sz="1600" b="1" u="sng" dirty="0">
                <a:solidFill>
                  <a:srgbClr val="0000FF"/>
                </a:solidFill>
              </a:rPr>
              <a:t> </a:t>
            </a:r>
            <a:r>
              <a:rPr lang="en-US" sz="1600" dirty="0"/>
              <a:t>schemes worth 21.00 Crores, over 2,500 households were connected with filtered, pressurized tap water for the first time. This marks a generational shift — from tanker dependency to tap assurance. </a:t>
            </a:r>
          </a:p>
          <a:p>
            <a:pPr algn="just"/>
            <a:endParaRPr lang="en-US" sz="1600" dirty="0"/>
          </a:p>
          <a:p>
            <a:pPr algn="just"/>
            <a:r>
              <a:rPr lang="en-US" sz="1600" dirty="0"/>
              <a:t> 	Today women no longer queue behind tankers, children attend school regularly, and families proudly host marriages within their villages. For them, tap water is not just convenience — it is dignity, health, and hope restored.</a:t>
            </a:r>
          </a:p>
          <a:p>
            <a:pPr algn="just"/>
            <a:r>
              <a:rPr lang="en-US" sz="1600" dirty="0"/>
              <a:t> </a:t>
            </a:r>
          </a:p>
          <a:p>
            <a:pPr algn="just"/>
            <a:r>
              <a:rPr lang="en-US" sz="1600" dirty="0"/>
              <a:t> 	</a:t>
            </a:r>
            <a:r>
              <a:rPr lang="en-US" sz="1600" b="1" i="1" dirty="0"/>
              <a:t>“</a:t>
            </a:r>
            <a:r>
              <a:rPr lang="en-US" sz="1600" b="1" i="1" dirty="0">
                <a:solidFill>
                  <a:srgbClr val="0000FF"/>
                </a:solidFill>
              </a:rPr>
              <a:t>We used to wait for the sound of the tanker horn like it was a festival. Now clean water flows right into our homes — every day, every hour. This is a dream fulfilled after seventy years.” </a:t>
            </a:r>
            <a:r>
              <a:rPr lang="en-US" sz="1600" dirty="0"/>
              <a:t>— Elderly villager, </a:t>
            </a:r>
            <a:r>
              <a:rPr lang="en-US" sz="1600" dirty="0" err="1"/>
              <a:t>Bonichakal</a:t>
            </a:r>
            <a:r>
              <a:rPr lang="en-US" sz="1600" dirty="0"/>
              <a:t>.</a:t>
            </a:r>
            <a:r>
              <a:rPr lang="en-US" sz="1400" dirty="0"/>
              <a:t>	</a:t>
            </a:r>
            <a:endParaRPr lang="en-IN" sz="1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276600"/>
            <a:ext cx="4106487" cy="3200400"/>
          </a:xfrm>
          <a:prstGeom prst="rect">
            <a:avLst/>
          </a:prstGeom>
          <a:ln>
            <a:noFill/>
          </a:ln>
          <a:effectLst>
            <a:softEdge rad="317500"/>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7779" b="37777"/>
          <a:stretch/>
        </p:blipFill>
        <p:spPr>
          <a:xfrm>
            <a:off x="7848600" y="503808"/>
            <a:ext cx="3837503" cy="2772792"/>
          </a:xfrm>
          <a:prstGeom prst="rect">
            <a:avLst/>
          </a:prstGeom>
          <a:ln>
            <a:noFill/>
          </a:ln>
          <a:effectLst>
            <a:softEdge rad="127000"/>
          </a:effectLst>
        </p:spPr>
      </p:pic>
    </p:spTree>
    <p:extLst>
      <p:ext uri="{BB962C8B-B14F-4D97-AF65-F5344CB8AC3E}">
        <p14:creationId xmlns:p14="http://schemas.microsoft.com/office/powerpoint/2010/main" val="313645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773" y="533400"/>
            <a:ext cx="6629400" cy="5924699"/>
          </a:xfrm>
          <a:prstGeom prst="rect">
            <a:avLst/>
          </a:prstGeom>
          <a:solidFill>
            <a:schemeClr val="bg2">
              <a:lumMod val="20000"/>
              <a:lumOff val="80000"/>
            </a:schemeClr>
          </a:solidFill>
        </p:spPr>
        <p:txBody>
          <a:bodyPr wrap="square">
            <a:spAutoFit/>
          </a:bodyPr>
          <a:lstStyle/>
          <a:p>
            <a:pPr algn="just"/>
            <a:endParaRPr lang="en-US" sz="1100" dirty="0"/>
          </a:p>
          <a:p>
            <a:pPr algn="just"/>
            <a:r>
              <a:rPr lang="en-US" sz="1100" dirty="0"/>
              <a:t> </a:t>
            </a:r>
            <a:r>
              <a:rPr lang="en-US" sz="1600" b="1" u="sng" dirty="0" err="1">
                <a:solidFill>
                  <a:srgbClr val="0000FF"/>
                </a:solidFill>
              </a:rPr>
              <a:t>Parihaspora</a:t>
            </a:r>
            <a:r>
              <a:rPr lang="en-US" sz="1600" b="1" u="sng" dirty="0">
                <a:solidFill>
                  <a:srgbClr val="0000FF"/>
                </a:solidFill>
              </a:rPr>
              <a:t>: From the ‘Rajasthan of Kashmir’ to the Symbol of Renewal :</a:t>
            </a:r>
          </a:p>
          <a:p>
            <a:pPr algn="just"/>
            <a:r>
              <a:rPr lang="en-US" sz="1600" dirty="0"/>
              <a:t> 	The story of </a:t>
            </a:r>
            <a:r>
              <a:rPr lang="en-US" sz="1600" dirty="0" err="1"/>
              <a:t>Parihaspora</a:t>
            </a:r>
            <a:r>
              <a:rPr lang="en-US" sz="1600" dirty="0"/>
              <a:t> and its adjoining belt is even more profound. For generations, the area — once the ancient capital of Kashmir — had no water supply scheme at all. Every household depended on rotational tanker services, and in summer, the parched landscape was known as the ‘Rajasthan of Kashmir’. Under JJM, the 60 </a:t>
            </a:r>
            <a:r>
              <a:rPr lang="en-US" sz="1600" dirty="0" err="1"/>
              <a:t>Crore</a:t>
            </a:r>
            <a:r>
              <a:rPr lang="en-US" sz="1600" dirty="0"/>
              <a:t> </a:t>
            </a:r>
            <a:r>
              <a:rPr lang="en-US" sz="1600" dirty="0" err="1"/>
              <a:t>Parihaspora</a:t>
            </a:r>
            <a:r>
              <a:rPr lang="en-US" sz="1600" dirty="0"/>
              <a:t> Multi-District Water Supply Scheme was launched, covering 35–36 villages and nearly 75,000 people. Drawing water from Sindh </a:t>
            </a:r>
            <a:r>
              <a:rPr lang="en-US" sz="1600" dirty="0" err="1"/>
              <a:t>Nallah</a:t>
            </a:r>
            <a:r>
              <a:rPr lang="en-US" sz="1600" dirty="0"/>
              <a:t> (</a:t>
            </a:r>
            <a:r>
              <a:rPr lang="en-US" sz="1600" dirty="0" err="1"/>
              <a:t>Ganderbal</a:t>
            </a:r>
            <a:r>
              <a:rPr lang="en-US" sz="1600" dirty="0"/>
              <a:t> District), it includes a 2 MGD Rapid Sand Filtration Plant, an 8 lakh-gallon Service Reservoir, and a 1 lakh-gallon Overhead Tank, ensuring BIS-standard safe drinking water for all households. With 95% work completed and commissioning expected before </a:t>
            </a:r>
            <a:r>
              <a:rPr lang="en-US" sz="1600" dirty="0" err="1"/>
              <a:t>Eid</a:t>
            </a:r>
            <a:r>
              <a:rPr lang="en-US" sz="1600" dirty="0"/>
              <a:t> 2025, this project stands as a symbol of historic justice and modern progress — transforming the narrative of </a:t>
            </a:r>
            <a:r>
              <a:rPr lang="en-US" sz="1600" dirty="0" err="1"/>
              <a:t>Parihaspora</a:t>
            </a:r>
            <a:r>
              <a:rPr lang="en-US" sz="1600" dirty="0"/>
              <a:t> from a water-starved heritage site to a model of resilience and development. “For the first time since Independence, we have a water scheme — not a tanker. Our children now study under running taps, not empty buckets.” — Local Teacher, </a:t>
            </a:r>
            <a:r>
              <a:rPr lang="en-US" sz="1600" dirty="0" err="1"/>
              <a:t>Malbuchan</a:t>
            </a:r>
            <a:r>
              <a:rPr lang="en-US" sz="1600" dirty="0"/>
              <a:t> A Model of People-Centric Development </a:t>
            </a:r>
            <a:r>
              <a:rPr lang="en-US" sz="1600" dirty="0" err="1"/>
              <a:t>Baramulla’s</a:t>
            </a:r>
            <a:r>
              <a:rPr lang="en-US" sz="1600" dirty="0"/>
              <a:t> transformation under JJM proves that infrastructure can be humane when aligned with people’s dignity. From tanker dependency to tap assurance, from delayed marriages to developing markets — these villages are no longer waiting for water; they are flowing forward with it. From ‘</a:t>
            </a:r>
            <a:r>
              <a:rPr lang="en-US" sz="1600" b="1" i="1" dirty="0">
                <a:solidFill>
                  <a:srgbClr val="0000FF"/>
                </a:solidFill>
              </a:rPr>
              <a:t>Rajasthan of Kashmir’ to ‘Water-Secure Baramulla’ — a journey from deprivation to dignity.</a:t>
            </a:r>
            <a:endParaRPr lang="en-IN" sz="1600" b="1" i="1" dirty="0">
              <a:solidFill>
                <a:srgbClr val="0000FF"/>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3202"/>
          <a:stretch/>
        </p:blipFill>
        <p:spPr>
          <a:xfrm>
            <a:off x="7157287" y="3495749"/>
            <a:ext cx="4887825" cy="3086100"/>
          </a:xfrm>
          <a:prstGeom prst="rect">
            <a:avLst/>
          </a:prstGeom>
          <a:ln>
            <a:noFill/>
          </a:ln>
          <a:effectLst>
            <a:softEdge rad="112500"/>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1" y="420829"/>
            <a:ext cx="4598226" cy="3160571"/>
          </a:xfrm>
          <a:prstGeom prst="rect">
            <a:avLst/>
          </a:prstGeom>
          <a:ln>
            <a:noFill/>
          </a:ln>
          <a:effectLst>
            <a:softEdge rad="112500"/>
          </a:effectLst>
        </p:spPr>
      </p:pic>
    </p:spTree>
    <p:extLst>
      <p:ext uri="{BB962C8B-B14F-4D97-AF65-F5344CB8AC3E}">
        <p14:creationId xmlns:p14="http://schemas.microsoft.com/office/powerpoint/2010/main" val="537948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782" y="587555"/>
            <a:ext cx="7646025" cy="566816"/>
          </a:xfrm>
        </p:spPr>
        <p:txBody>
          <a:bodyPr>
            <a:normAutofit fontScale="90000"/>
          </a:bodyPr>
          <a:lstStyle/>
          <a:p>
            <a:r>
              <a:rPr sz="3200" u="sng" cap="none" dirty="0">
                <a:solidFill>
                  <a:srgbClr val="FF0000"/>
                </a:solidFill>
              </a:rPr>
              <a:t>The Iconic </a:t>
            </a:r>
            <a:r>
              <a:rPr lang="en-US" sz="3200" u="sng" cap="none" dirty="0">
                <a:solidFill>
                  <a:srgbClr val="FF0000"/>
                </a:solidFill>
              </a:rPr>
              <a:t>&amp; Biggest JJM, </a:t>
            </a:r>
            <a:r>
              <a:rPr sz="3200" u="sng" cap="none" dirty="0" err="1">
                <a:solidFill>
                  <a:srgbClr val="FF0000"/>
                </a:solidFill>
              </a:rPr>
              <a:t>Parihaspora</a:t>
            </a:r>
            <a:r>
              <a:rPr sz="3200" u="sng" cap="none" dirty="0">
                <a:solidFill>
                  <a:srgbClr val="FF0000"/>
                </a:solidFill>
              </a:rPr>
              <a:t> Water Supply Scheme</a:t>
            </a:r>
            <a:r>
              <a:rPr lang="en-US" sz="3200" u="sng" cap="none" dirty="0">
                <a:solidFill>
                  <a:srgbClr val="FF0000"/>
                </a:solidFill>
              </a:rPr>
              <a:t> of UT in Baramulla District</a:t>
            </a:r>
            <a:endParaRPr sz="3200" u="sng" cap="none" dirty="0">
              <a:solidFill>
                <a:srgbClr val="FF0000"/>
              </a:solidFill>
            </a:endParaRPr>
          </a:p>
        </p:txBody>
      </p:sp>
      <p:sp>
        <p:nvSpPr>
          <p:cNvPr id="3" name="Content Placeholder 2"/>
          <p:cNvSpPr>
            <a:spLocks noGrp="1"/>
          </p:cNvSpPr>
          <p:nvPr>
            <p:ph idx="4294967295"/>
          </p:nvPr>
        </p:nvSpPr>
        <p:spPr>
          <a:xfrm>
            <a:off x="1204953" y="1317898"/>
            <a:ext cx="10287000" cy="2539999"/>
          </a:xfrm>
          <a:prstGeom prst="rect">
            <a:avLst/>
          </a:prstGeom>
        </p:spPr>
        <p:txBody>
          <a:bodyPr>
            <a:normAutofit lnSpcReduction="10000"/>
          </a:bodyPr>
          <a:lstStyle/>
          <a:p>
            <a:pPr marL="541338" indent="-541338">
              <a:buClr>
                <a:srgbClr val="002060"/>
              </a:buClr>
              <a:buFont typeface="Wingdings" panose="05000000000000000000" pitchFamily="2" charset="2"/>
              <a:buChar char="v"/>
            </a:pPr>
            <a:r>
              <a:rPr lang="en-IN" i="1" cap="none" dirty="0">
                <a:solidFill>
                  <a:srgbClr val="003366"/>
                </a:solidFill>
                <a:latin typeface="+mj-lt"/>
              </a:rPr>
              <a:t>Covers 35–36 Villages, Benefiting ~75,000 People</a:t>
            </a:r>
          </a:p>
          <a:p>
            <a:pPr marL="541338" indent="-541338" algn="l">
              <a:buClr>
                <a:srgbClr val="002060"/>
              </a:buClr>
              <a:buFont typeface="Wingdings" panose="05000000000000000000" pitchFamily="2" charset="2"/>
              <a:buChar char="v"/>
            </a:pPr>
            <a:r>
              <a:rPr lang="en-IN" i="1" cap="none" dirty="0">
                <a:solidFill>
                  <a:srgbClr val="003366"/>
                </a:solidFill>
                <a:latin typeface="+mj-lt"/>
              </a:rPr>
              <a:t>2 MGD Rapid Sand Filtration Plant Connected </a:t>
            </a:r>
            <a:r>
              <a:rPr lang="en-IN" i="1" dirty="0">
                <a:solidFill>
                  <a:srgbClr val="003366"/>
                </a:solidFill>
                <a:latin typeface="+mj-lt"/>
              </a:rPr>
              <a:t>designed on River </a:t>
            </a:r>
            <a:r>
              <a:rPr lang="en-IN" i="1" cap="none" dirty="0">
                <a:solidFill>
                  <a:srgbClr val="003366"/>
                </a:solidFill>
                <a:latin typeface="+mj-lt"/>
              </a:rPr>
              <a:t>Sindh Nallah in Ganderbal District</a:t>
            </a:r>
            <a:r>
              <a:rPr lang="en-IN" i="1" dirty="0">
                <a:solidFill>
                  <a:srgbClr val="003366"/>
                </a:solidFill>
                <a:latin typeface="+mj-lt"/>
              </a:rPr>
              <a:t>.</a:t>
            </a:r>
            <a:endParaRPr lang="en-IN" i="1" cap="none" dirty="0">
              <a:solidFill>
                <a:srgbClr val="003366"/>
              </a:solidFill>
              <a:latin typeface="+mj-lt"/>
            </a:endParaRPr>
          </a:p>
          <a:p>
            <a:pPr marL="541338" indent="-541338" algn="l">
              <a:buClr>
                <a:srgbClr val="002060"/>
              </a:buClr>
              <a:buFont typeface="Wingdings" panose="05000000000000000000" pitchFamily="2" charset="2"/>
              <a:buChar char="v"/>
            </a:pPr>
            <a:r>
              <a:rPr lang="en-IN" i="1" cap="none" dirty="0">
                <a:solidFill>
                  <a:srgbClr val="003366"/>
                </a:solidFill>
                <a:latin typeface="+mj-lt"/>
              </a:rPr>
              <a:t>8 Lakh-gallon Service Reservoir And 1 Lakh-gallon Overhead Tank.</a:t>
            </a:r>
          </a:p>
          <a:p>
            <a:pPr marL="541338" indent="-541338" algn="l">
              <a:buClr>
                <a:srgbClr val="002060"/>
              </a:buClr>
              <a:buFont typeface="Wingdings" panose="05000000000000000000" pitchFamily="2" charset="2"/>
              <a:buChar char="v"/>
            </a:pPr>
            <a:r>
              <a:rPr lang="en-IN" i="1" cap="none" dirty="0">
                <a:solidFill>
                  <a:srgbClr val="003366"/>
                </a:solidFill>
                <a:latin typeface="+mj-lt"/>
              </a:rPr>
              <a:t>Historically Significant — </a:t>
            </a:r>
            <a:r>
              <a:rPr lang="en-IN" b="1" i="1" cap="none" dirty="0">
                <a:solidFill>
                  <a:srgbClr val="003366"/>
                </a:solidFill>
                <a:latin typeface="+mj-lt"/>
              </a:rPr>
              <a:t>Restoring Pride to </a:t>
            </a:r>
            <a:r>
              <a:rPr lang="en-IN" b="1" i="1" dirty="0">
                <a:solidFill>
                  <a:srgbClr val="003366"/>
                </a:solidFill>
                <a:latin typeface="+mj-lt"/>
              </a:rPr>
              <a:t>t</a:t>
            </a:r>
            <a:r>
              <a:rPr lang="en-IN" b="1" i="1" cap="none" dirty="0">
                <a:solidFill>
                  <a:srgbClr val="003366"/>
                </a:solidFill>
                <a:latin typeface="+mj-lt"/>
              </a:rPr>
              <a:t>he Ancient Capital </a:t>
            </a:r>
            <a:r>
              <a:rPr lang="en-IN" b="1" i="1" cap="none" dirty="0" err="1">
                <a:solidFill>
                  <a:srgbClr val="003366"/>
                </a:solidFill>
                <a:latin typeface="+mj-lt"/>
              </a:rPr>
              <a:t>Parihaspora</a:t>
            </a:r>
            <a:r>
              <a:rPr lang="en-IN" b="1" i="1" cap="none" dirty="0">
                <a:solidFill>
                  <a:srgbClr val="003366"/>
                </a:solidFill>
                <a:latin typeface="+mj-lt"/>
              </a:rPr>
              <a:t>.</a:t>
            </a:r>
          </a:p>
          <a:p>
            <a:pPr marL="541338" indent="-541338" algn="l">
              <a:buClr>
                <a:srgbClr val="002060"/>
              </a:buClr>
              <a:buFont typeface="Wingdings" panose="05000000000000000000" pitchFamily="2" charset="2"/>
              <a:buChar char="v"/>
            </a:pPr>
            <a:r>
              <a:rPr lang="en-IN" i="1" cap="none" dirty="0">
                <a:solidFill>
                  <a:srgbClr val="003366"/>
                </a:solidFill>
                <a:latin typeface="+mj-lt"/>
              </a:rPr>
              <a:t>95% Work Complete, Commissioning on cards.</a:t>
            </a:r>
          </a:p>
        </p:txBody>
      </p:sp>
      <p:sp>
        <p:nvSpPr>
          <p:cNvPr id="5" name="Rectangle 4"/>
          <p:cNvSpPr/>
          <p:nvPr/>
        </p:nvSpPr>
        <p:spPr>
          <a:xfrm>
            <a:off x="1103086" y="3924217"/>
            <a:ext cx="4845111" cy="2431435"/>
          </a:xfrm>
          <a:prstGeom prst="rect">
            <a:avLst/>
          </a:prstGeom>
          <a:solidFill>
            <a:schemeClr val="bg2">
              <a:lumMod val="20000"/>
              <a:lumOff val="80000"/>
            </a:schemeClr>
          </a:solidFill>
        </p:spPr>
        <p:txBody>
          <a:bodyPr wrap="square">
            <a:spAutoFit/>
          </a:bodyPr>
          <a:lstStyle/>
          <a:p>
            <a:pPr algn="ctr"/>
            <a:r>
              <a:rPr lang="en-US" sz="2400" b="1" u="sng" dirty="0">
                <a:ln/>
                <a:solidFill>
                  <a:srgbClr val="FF3300"/>
                </a:solidFill>
              </a:rPr>
              <a:t>Socio-Economic Transformation:</a:t>
            </a:r>
          </a:p>
          <a:p>
            <a:pPr marL="171450" indent="-171450">
              <a:buFont typeface="Arial" panose="020B0604020202020204" pitchFamily="34" charset="0"/>
              <a:buChar char="•"/>
            </a:pPr>
            <a:r>
              <a:rPr lang="en-US" sz="1600" b="1" i="1" dirty="0"/>
              <a:t>Women empowered – freed from hours of daily water collection.</a:t>
            </a:r>
          </a:p>
          <a:p>
            <a:pPr marL="171450" indent="-171450">
              <a:buFont typeface="Arial" panose="020B0604020202020204" pitchFamily="34" charset="0"/>
              <a:buChar char="•"/>
            </a:pPr>
            <a:r>
              <a:rPr lang="en-US" sz="1600" b="1" i="1" dirty="0"/>
              <a:t>Children educated – girls now attend school regularly.</a:t>
            </a:r>
          </a:p>
          <a:p>
            <a:pPr marL="171450" indent="-171450">
              <a:buFont typeface="Arial" panose="020B0604020202020204" pitchFamily="34" charset="0"/>
              <a:buChar char="•"/>
            </a:pPr>
            <a:r>
              <a:rPr lang="en-US" sz="1600" b="1" i="1" dirty="0"/>
              <a:t>Health improved – BIS-standard water reduces disease burden.</a:t>
            </a:r>
          </a:p>
          <a:p>
            <a:pPr marL="171450" indent="-171450">
              <a:buFont typeface="Arial" panose="020B0604020202020204" pitchFamily="34" charset="0"/>
              <a:buChar char="•"/>
            </a:pPr>
            <a:r>
              <a:rPr lang="en-US" sz="1600" b="1" i="1" dirty="0"/>
              <a:t>Communities uplifted – restored dignity, livelihoods, and pride.</a:t>
            </a:r>
          </a:p>
        </p:txBody>
      </p:sp>
      <p:sp>
        <p:nvSpPr>
          <p:cNvPr id="6" name="Rectangle 5"/>
          <p:cNvSpPr/>
          <p:nvPr/>
        </p:nvSpPr>
        <p:spPr>
          <a:xfrm>
            <a:off x="6348453" y="3922059"/>
            <a:ext cx="4859091" cy="2108269"/>
          </a:xfrm>
          <a:prstGeom prst="rect">
            <a:avLst/>
          </a:prstGeom>
          <a:solidFill>
            <a:schemeClr val="bg2">
              <a:lumMod val="20000"/>
              <a:lumOff val="80000"/>
            </a:schemeClr>
          </a:solidFill>
        </p:spPr>
        <p:txBody>
          <a:bodyPr wrap="square">
            <a:spAutoFit/>
          </a:bodyPr>
          <a:lstStyle/>
          <a:p>
            <a:pPr algn="ctr"/>
            <a:r>
              <a:rPr lang="en-US" sz="2400" b="1" u="sng" dirty="0">
                <a:ln/>
                <a:solidFill>
                  <a:srgbClr val="FF3300"/>
                </a:solidFill>
              </a:rPr>
              <a:t>Recognition:</a:t>
            </a:r>
          </a:p>
          <a:p>
            <a:endParaRPr lang="en-US" sz="1100" i="1" dirty="0"/>
          </a:p>
          <a:p>
            <a:pPr marL="171450" indent="-171450">
              <a:buFont typeface="Arial" panose="020B0604020202020204" pitchFamily="34" charset="0"/>
              <a:buChar char="•"/>
            </a:pPr>
            <a:r>
              <a:rPr lang="en-US" sz="1600" b="1" i="1" dirty="0"/>
              <a:t>Featured by Indian Masterminds, DD India, Rising Kashmir.</a:t>
            </a:r>
          </a:p>
          <a:p>
            <a:pPr marL="171450" indent="-171450">
              <a:buFont typeface="Arial" panose="020B0604020202020204" pitchFamily="34" charset="0"/>
              <a:buChar char="•"/>
            </a:pPr>
            <a:r>
              <a:rPr lang="en-US" sz="1600" b="1" i="1" dirty="0"/>
              <a:t>Adopted as model JJM project for replication across J&amp;K.</a:t>
            </a:r>
          </a:p>
          <a:p>
            <a:pPr marL="171450" indent="-171450">
              <a:buFont typeface="Arial" panose="020B0604020202020204" pitchFamily="34" charset="0"/>
              <a:buChar char="•"/>
            </a:pPr>
            <a:r>
              <a:rPr lang="en-US" sz="1600" b="1" i="1" dirty="0"/>
              <a:t>From 'Rajasthan of Kashmir' to 'Water-Secure Baramulla' – a story of resilience and renewal.</a:t>
            </a:r>
            <a:endParaRPr lang="en-IN" sz="1600" b="1" i="1" dirty="0"/>
          </a:p>
        </p:txBody>
      </p:sp>
    </p:spTree>
    <p:extLst>
      <p:ext uri="{BB962C8B-B14F-4D97-AF65-F5344CB8AC3E}">
        <p14:creationId xmlns:p14="http://schemas.microsoft.com/office/powerpoint/2010/main" val="4277689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2209800"/>
            <a:ext cx="6647974" cy="2215991"/>
          </a:xfrm>
          <a:prstGeom prst="rect">
            <a:avLst/>
          </a:prstGeom>
        </p:spPr>
        <p:txBody>
          <a:bodyPr wrap="none">
            <a:spAutoFit/>
          </a:bodyPr>
          <a:lstStyle/>
          <a:p>
            <a:r>
              <a:rPr lang="en-US" sz="13800" b="1" u="sng" dirty="0">
                <a:ln/>
                <a:solidFill>
                  <a:srgbClr val="FF3300"/>
                </a:solidFill>
                <a:latin typeface="Edwardian Script ITC" panose="030303020407070D0804" pitchFamily="66" charset="0"/>
              </a:rPr>
              <a:t>Thank You</a:t>
            </a:r>
            <a:endParaRPr lang="en-IN" sz="13800" dirty="0"/>
          </a:p>
        </p:txBody>
      </p:sp>
    </p:spTree>
    <p:extLst>
      <p:ext uri="{BB962C8B-B14F-4D97-AF65-F5344CB8AC3E}">
        <p14:creationId xmlns:p14="http://schemas.microsoft.com/office/powerpoint/2010/main" val="3154063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374EA01-AE59-B744-A004-61DA333FBA9E}"/>
              </a:ext>
            </a:extLst>
          </p:cNvPr>
          <p:cNvGraphicFramePr>
            <a:graphicFrameLocks noGrp="1"/>
          </p:cNvGraphicFramePr>
          <p:nvPr>
            <p:extLst>
              <p:ext uri="{D42A27DB-BD31-4B8C-83A1-F6EECF244321}">
                <p14:modId xmlns:p14="http://schemas.microsoft.com/office/powerpoint/2010/main" val="30875409"/>
              </p:ext>
            </p:extLst>
          </p:nvPr>
        </p:nvGraphicFramePr>
        <p:xfrm>
          <a:off x="1337731" y="2362200"/>
          <a:ext cx="9525001" cy="4040557"/>
        </p:xfrm>
        <a:graphic>
          <a:graphicData uri="http://schemas.openxmlformats.org/drawingml/2006/table">
            <a:tbl>
              <a:tblPr firstRow="1" bandRow="1">
                <a:tableStyleId>{5940675A-B579-460E-94D1-54222C63F5DA}</a:tableStyleId>
              </a:tblPr>
              <a:tblGrid>
                <a:gridCol w="5627641">
                  <a:extLst>
                    <a:ext uri="{9D8B030D-6E8A-4147-A177-3AD203B41FA5}">
                      <a16:colId xmlns:a16="http://schemas.microsoft.com/office/drawing/2014/main" val="3717705006"/>
                    </a:ext>
                  </a:extLst>
                </a:gridCol>
                <a:gridCol w="3897360">
                  <a:extLst>
                    <a:ext uri="{9D8B030D-6E8A-4147-A177-3AD203B41FA5}">
                      <a16:colId xmlns:a16="http://schemas.microsoft.com/office/drawing/2014/main" val="2127151055"/>
                    </a:ext>
                  </a:extLst>
                </a:gridCol>
              </a:tblGrid>
              <a:tr h="403051">
                <a:tc>
                  <a:txBody>
                    <a:bodyPr/>
                    <a:lstStyle/>
                    <a:p>
                      <a:pPr algn="ctr"/>
                      <a:r>
                        <a:rPr lang="en-US" sz="2800" b="1" dirty="0">
                          <a:latin typeface="Agency FB" panose="020B0503020202020204" pitchFamily="34" charset="0"/>
                        </a:rPr>
                        <a:t>Coverage Matrices </a:t>
                      </a:r>
                      <a:endParaRPr lang="en-IN" sz="2800" b="1" dirty="0">
                        <a:latin typeface="Agency FB" panose="020B0503020202020204" pitchFamily="34" charset="0"/>
                      </a:endParaRPr>
                    </a:p>
                  </a:txBody>
                  <a:tcPr anchor="ctr">
                    <a:solidFill>
                      <a:schemeClr val="accent4">
                        <a:lumMod val="40000"/>
                        <a:lumOff val="60000"/>
                      </a:schemeClr>
                    </a:solidFill>
                  </a:tcPr>
                </a:tc>
                <a:tc>
                  <a:txBody>
                    <a:bodyPr/>
                    <a:lstStyle/>
                    <a:p>
                      <a:pPr algn="ctr"/>
                      <a:r>
                        <a:rPr lang="en-US" sz="2800" b="1" dirty="0">
                          <a:latin typeface="Agency FB" panose="020B0503020202020204" pitchFamily="34" charset="0"/>
                        </a:rPr>
                        <a:t>Status </a:t>
                      </a:r>
                      <a:endParaRPr lang="en-IN" sz="2800" b="1" dirty="0">
                        <a:latin typeface="Agency FB" panose="020B0503020202020204" pitchFamily="34" charset="0"/>
                      </a:endParaRPr>
                    </a:p>
                  </a:txBody>
                  <a:tcPr anchor="ctr">
                    <a:solidFill>
                      <a:schemeClr val="accent4">
                        <a:lumMod val="40000"/>
                        <a:lumOff val="60000"/>
                      </a:schemeClr>
                    </a:solidFill>
                  </a:tcPr>
                </a:tc>
                <a:extLst>
                  <a:ext uri="{0D108BD9-81ED-4DB2-BD59-A6C34878D82A}">
                    <a16:rowId xmlns:a16="http://schemas.microsoft.com/office/drawing/2014/main" val="3818359951"/>
                  </a:ext>
                </a:extLst>
              </a:tr>
              <a:tr h="403051">
                <a:tc>
                  <a:txBody>
                    <a:bodyPr/>
                    <a:lstStyle/>
                    <a:p>
                      <a:r>
                        <a:rPr lang="en-US" sz="2000" dirty="0">
                          <a:latin typeface="Tw Cen MT" panose="020B0602020104020603" pitchFamily="34" charset="0"/>
                        </a:rPr>
                        <a:t>Total No of Rural House Holds</a:t>
                      </a:r>
                      <a:endParaRPr lang="en-IN" sz="2000" b="1" dirty="0">
                        <a:latin typeface="Tw Cen MT" panose="020B0602020104020603" pitchFamily="34" charset="0"/>
                      </a:endParaRPr>
                    </a:p>
                  </a:txBody>
                  <a:tcPr anchor="ctr">
                    <a:solidFill>
                      <a:schemeClr val="tx2">
                        <a:lumMod val="20000"/>
                        <a:lumOff val="80000"/>
                      </a:schemeClr>
                    </a:solidFill>
                  </a:tcPr>
                </a:tc>
                <a:tc>
                  <a:txBody>
                    <a:bodyPr/>
                    <a:lstStyle/>
                    <a:p>
                      <a:pPr algn="ctr"/>
                      <a:r>
                        <a:rPr lang="en-US" sz="2000" dirty="0">
                          <a:latin typeface="Tw Cen MT" panose="020B0602020104020603" pitchFamily="34" charset="0"/>
                        </a:rPr>
                        <a:t>146181</a:t>
                      </a:r>
                      <a:endParaRPr lang="en-IN" sz="2000" b="1" dirty="0">
                        <a:latin typeface="Tw Cen MT" panose="020B0602020104020603" pitchFamily="34" charset="0"/>
                      </a:endParaRPr>
                    </a:p>
                  </a:txBody>
                  <a:tcPr anchor="ctr">
                    <a:solidFill>
                      <a:schemeClr val="accent3">
                        <a:lumMod val="20000"/>
                        <a:lumOff val="80000"/>
                      </a:schemeClr>
                    </a:solidFill>
                  </a:tcPr>
                </a:tc>
                <a:extLst>
                  <a:ext uri="{0D108BD9-81ED-4DB2-BD59-A6C34878D82A}">
                    <a16:rowId xmlns:a16="http://schemas.microsoft.com/office/drawing/2014/main" val="823172972"/>
                  </a:ext>
                </a:extLst>
              </a:tr>
              <a:tr h="403051">
                <a:tc>
                  <a:txBody>
                    <a:bodyPr/>
                    <a:lstStyle/>
                    <a:p>
                      <a:r>
                        <a:rPr lang="en-US" sz="2000" dirty="0">
                          <a:latin typeface="Tw Cen MT" panose="020B0602020104020603" pitchFamily="34" charset="0"/>
                        </a:rPr>
                        <a:t>FHTC’s  Provided</a:t>
                      </a:r>
                      <a:endParaRPr lang="en-IN" sz="2000" b="1" dirty="0">
                        <a:latin typeface="Tw Cen MT" panose="020B0602020104020603" pitchFamily="34" charset="0"/>
                      </a:endParaRPr>
                    </a:p>
                  </a:txBody>
                  <a:tcPr anchor="ctr">
                    <a:solidFill>
                      <a:schemeClr val="tx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latin typeface="Tw Cen MT" panose="020B0602020104020603" pitchFamily="34" charset="0"/>
                        </a:rPr>
                        <a:t>129336 </a:t>
                      </a:r>
                      <a:r>
                        <a:rPr lang="en-US" sz="2000" baseline="0" dirty="0">
                          <a:latin typeface="Tw Cen MT" panose="020B0602020104020603" pitchFamily="34" charset="0"/>
                        </a:rPr>
                        <a:t> </a:t>
                      </a:r>
                      <a:r>
                        <a:rPr lang="en-US" sz="2000" dirty="0">
                          <a:latin typeface="Tw Cen MT" panose="020B0602020104020603" pitchFamily="34" charset="0"/>
                        </a:rPr>
                        <a:t>(88.5%)</a:t>
                      </a:r>
                      <a:endParaRPr lang="en-IN" sz="2000" b="1" dirty="0">
                        <a:latin typeface="Tw Cen MT" panose="020B0602020104020603" pitchFamily="34" charset="0"/>
                      </a:endParaRPr>
                    </a:p>
                  </a:txBody>
                  <a:tcPr anchor="ctr">
                    <a:solidFill>
                      <a:schemeClr val="accent3">
                        <a:lumMod val="20000"/>
                        <a:lumOff val="80000"/>
                      </a:schemeClr>
                    </a:solidFill>
                  </a:tcPr>
                </a:tc>
                <a:extLst>
                  <a:ext uri="{0D108BD9-81ED-4DB2-BD59-A6C34878D82A}">
                    <a16:rowId xmlns:a16="http://schemas.microsoft.com/office/drawing/2014/main" val="941818268"/>
                  </a:ext>
                </a:extLst>
              </a:tr>
              <a:tr h="403051">
                <a:tc>
                  <a:txBody>
                    <a:bodyPr/>
                    <a:lstStyle/>
                    <a:p>
                      <a:r>
                        <a:rPr lang="en-US" sz="2000" dirty="0">
                          <a:latin typeface="Tw Cen MT" panose="020B0602020104020603" pitchFamily="34" charset="0"/>
                        </a:rPr>
                        <a:t>No of HGJ Villages Reported </a:t>
                      </a:r>
                      <a:endParaRPr lang="en-IN" sz="2000" b="1" dirty="0">
                        <a:latin typeface="Tw Cen MT" panose="020B0602020104020603" pitchFamily="34" charset="0"/>
                      </a:endParaRPr>
                    </a:p>
                  </a:txBody>
                  <a:tcPr anchor="ctr">
                    <a:solidFill>
                      <a:schemeClr val="tx2">
                        <a:lumMod val="20000"/>
                        <a:lumOff val="80000"/>
                      </a:schemeClr>
                    </a:solidFill>
                  </a:tcPr>
                </a:tc>
                <a:tc>
                  <a:txBody>
                    <a:bodyPr/>
                    <a:lstStyle/>
                    <a:p>
                      <a:pPr algn="ctr"/>
                      <a:r>
                        <a:rPr lang="en-US" sz="2000" dirty="0">
                          <a:latin typeface="Tw Cen MT" panose="020B0602020104020603" pitchFamily="34" charset="0"/>
                        </a:rPr>
                        <a:t>111</a:t>
                      </a:r>
                      <a:endParaRPr lang="en-IN" sz="2000" b="1" dirty="0">
                        <a:latin typeface="Tw Cen MT" panose="020B0602020104020603" pitchFamily="34" charset="0"/>
                      </a:endParaRPr>
                    </a:p>
                  </a:txBody>
                  <a:tcPr anchor="ctr">
                    <a:solidFill>
                      <a:schemeClr val="accent3">
                        <a:lumMod val="20000"/>
                        <a:lumOff val="80000"/>
                      </a:schemeClr>
                    </a:solidFill>
                  </a:tcPr>
                </a:tc>
                <a:extLst>
                  <a:ext uri="{0D108BD9-81ED-4DB2-BD59-A6C34878D82A}">
                    <a16:rowId xmlns:a16="http://schemas.microsoft.com/office/drawing/2014/main" val="1589875731"/>
                  </a:ext>
                </a:extLst>
              </a:tr>
              <a:tr h="403051">
                <a:tc>
                  <a:txBody>
                    <a:bodyPr/>
                    <a:lstStyle/>
                    <a:p>
                      <a:r>
                        <a:rPr lang="en-US" sz="2000" dirty="0">
                          <a:latin typeface="Tw Cen MT" panose="020B0602020104020603" pitchFamily="34" charset="0"/>
                        </a:rPr>
                        <a:t>Schools covered </a:t>
                      </a:r>
                      <a:endParaRPr lang="en-IN" sz="2000" b="1" dirty="0">
                        <a:latin typeface="Tw Cen MT" panose="020B0602020104020603" pitchFamily="34" charset="0"/>
                      </a:endParaRPr>
                    </a:p>
                  </a:txBody>
                  <a:tcPr anchor="ctr">
                    <a:solidFill>
                      <a:schemeClr val="tx2">
                        <a:lumMod val="20000"/>
                        <a:lumOff val="80000"/>
                      </a:schemeClr>
                    </a:solidFill>
                  </a:tcPr>
                </a:tc>
                <a:tc>
                  <a:txBody>
                    <a:bodyPr/>
                    <a:lstStyle/>
                    <a:p>
                      <a:pPr algn="ctr"/>
                      <a:r>
                        <a:rPr lang="en-US" sz="2000" dirty="0">
                          <a:latin typeface="Tw Cen MT" panose="020B0602020104020603" pitchFamily="34" charset="0"/>
                        </a:rPr>
                        <a:t>1338 (100%)</a:t>
                      </a:r>
                      <a:endParaRPr lang="en-IN" sz="2000" b="1" dirty="0">
                        <a:latin typeface="Tw Cen MT" panose="020B0602020104020603" pitchFamily="34" charset="0"/>
                      </a:endParaRPr>
                    </a:p>
                  </a:txBody>
                  <a:tcPr anchor="ctr">
                    <a:solidFill>
                      <a:schemeClr val="accent3">
                        <a:lumMod val="20000"/>
                        <a:lumOff val="80000"/>
                      </a:schemeClr>
                    </a:solidFill>
                  </a:tcPr>
                </a:tc>
                <a:extLst>
                  <a:ext uri="{0D108BD9-81ED-4DB2-BD59-A6C34878D82A}">
                    <a16:rowId xmlns:a16="http://schemas.microsoft.com/office/drawing/2014/main" val="3969722829"/>
                  </a:ext>
                </a:extLst>
              </a:tr>
              <a:tr h="403051">
                <a:tc>
                  <a:txBody>
                    <a:bodyPr/>
                    <a:lstStyle/>
                    <a:p>
                      <a:r>
                        <a:rPr lang="en-US" sz="2000" dirty="0">
                          <a:latin typeface="Tw Cen MT" panose="020B0602020104020603" pitchFamily="34" charset="0"/>
                        </a:rPr>
                        <a:t>AWCs Covered </a:t>
                      </a:r>
                      <a:endParaRPr lang="en-IN" sz="2000" b="1" dirty="0">
                        <a:latin typeface="Tw Cen MT" panose="020B0602020104020603" pitchFamily="34" charset="0"/>
                      </a:endParaRPr>
                    </a:p>
                  </a:txBody>
                  <a:tcPr anchor="ctr">
                    <a:solidFill>
                      <a:schemeClr val="tx2">
                        <a:lumMod val="20000"/>
                        <a:lumOff val="80000"/>
                      </a:schemeClr>
                    </a:solidFill>
                  </a:tcPr>
                </a:tc>
                <a:tc>
                  <a:txBody>
                    <a:bodyPr/>
                    <a:lstStyle/>
                    <a:p>
                      <a:pPr algn="ctr"/>
                      <a:r>
                        <a:rPr lang="en-US" sz="2000" dirty="0">
                          <a:latin typeface="Tw Cen MT" panose="020B0602020104020603" pitchFamily="34" charset="0"/>
                        </a:rPr>
                        <a:t>2425 (100%)</a:t>
                      </a:r>
                      <a:endParaRPr lang="en-IN" sz="2000" b="1" dirty="0">
                        <a:latin typeface="Tw Cen MT" panose="020B0602020104020603" pitchFamily="34" charset="0"/>
                      </a:endParaRPr>
                    </a:p>
                  </a:txBody>
                  <a:tcPr anchor="ctr">
                    <a:solidFill>
                      <a:schemeClr val="accent3">
                        <a:lumMod val="20000"/>
                        <a:lumOff val="80000"/>
                      </a:schemeClr>
                    </a:solidFill>
                  </a:tcPr>
                </a:tc>
                <a:extLst>
                  <a:ext uri="{0D108BD9-81ED-4DB2-BD59-A6C34878D82A}">
                    <a16:rowId xmlns:a16="http://schemas.microsoft.com/office/drawing/2014/main" val="319726973"/>
                  </a:ext>
                </a:extLst>
              </a:tr>
              <a:tr h="403051">
                <a:tc>
                  <a:txBody>
                    <a:bodyPr/>
                    <a:lstStyle/>
                    <a:p>
                      <a:r>
                        <a:rPr lang="en-US" sz="2000" dirty="0">
                          <a:latin typeface="Tw Cen MT" panose="020B0602020104020603" pitchFamily="34" charset="0"/>
                        </a:rPr>
                        <a:t>DAP Cost </a:t>
                      </a:r>
                      <a:endParaRPr lang="en-IN" sz="2000" b="1" dirty="0">
                        <a:latin typeface="Tw Cen MT" panose="020B0602020104020603" pitchFamily="34" charset="0"/>
                      </a:endParaRPr>
                    </a:p>
                  </a:txBody>
                  <a:tcPr anchor="ctr">
                    <a:solidFill>
                      <a:schemeClr val="tx2">
                        <a:lumMod val="20000"/>
                        <a:lumOff val="80000"/>
                      </a:schemeClr>
                    </a:solidFill>
                  </a:tcPr>
                </a:tc>
                <a:tc>
                  <a:txBody>
                    <a:bodyPr/>
                    <a:lstStyle/>
                    <a:p>
                      <a:pPr algn="ctr"/>
                      <a:r>
                        <a:rPr lang="en-US" sz="2000" dirty="0">
                          <a:latin typeface="Tw Cen MT" panose="020B0602020104020603" pitchFamily="34" charset="0"/>
                        </a:rPr>
                        <a:t>851.56 Crores</a:t>
                      </a:r>
                      <a:endParaRPr lang="en-IN" sz="2000" b="1" dirty="0">
                        <a:latin typeface="Tw Cen MT" panose="020B0602020104020603" pitchFamily="34" charset="0"/>
                      </a:endParaRPr>
                    </a:p>
                  </a:txBody>
                  <a:tcPr anchor="ctr">
                    <a:solidFill>
                      <a:schemeClr val="accent3">
                        <a:lumMod val="20000"/>
                        <a:lumOff val="80000"/>
                      </a:schemeClr>
                    </a:solidFill>
                  </a:tcPr>
                </a:tc>
                <a:extLst>
                  <a:ext uri="{0D108BD9-81ED-4DB2-BD59-A6C34878D82A}">
                    <a16:rowId xmlns:a16="http://schemas.microsoft.com/office/drawing/2014/main" val="2785911496"/>
                  </a:ext>
                </a:extLst>
              </a:tr>
              <a:tr h="403051">
                <a:tc>
                  <a:txBody>
                    <a:bodyPr/>
                    <a:lstStyle/>
                    <a:p>
                      <a:r>
                        <a:rPr lang="en-US" sz="2000" dirty="0">
                          <a:latin typeface="Tw Cen MT" panose="020B0602020104020603" pitchFamily="34" charset="0"/>
                        </a:rPr>
                        <a:t>Water Tests Conducted in last 3 years</a:t>
                      </a:r>
                      <a:endParaRPr lang="en-IN" sz="2000" b="1" dirty="0">
                        <a:solidFill>
                          <a:schemeClr val="bg1"/>
                        </a:solidFill>
                        <a:latin typeface="Tw Cen MT" panose="020B0602020104020603" pitchFamily="34" charset="0"/>
                      </a:endParaRPr>
                    </a:p>
                  </a:txBody>
                  <a:tcPr anchor="ctr">
                    <a:solidFill>
                      <a:schemeClr val="tx2">
                        <a:lumMod val="20000"/>
                        <a:lumOff val="80000"/>
                      </a:schemeClr>
                    </a:solidFill>
                  </a:tcPr>
                </a:tc>
                <a:tc>
                  <a:txBody>
                    <a:bodyPr/>
                    <a:lstStyle/>
                    <a:p>
                      <a:pPr algn="ctr"/>
                      <a:r>
                        <a:rPr lang="en-US" sz="2000" dirty="0">
                          <a:latin typeface="Tw Cen MT" panose="020B0602020104020603" pitchFamily="34" charset="0"/>
                        </a:rPr>
                        <a:t>67364</a:t>
                      </a:r>
                      <a:endParaRPr lang="en-IN" sz="2000" b="1" dirty="0">
                        <a:latin typeface="Tw Cen MT" panose="020B0602020104020603" pitchFamily="34" charset="0"/>
                      </a:endParaRPr>
                    </a:p>
                  </a:txBody>
                  <a:tcPr anchor="ctr">
                    <a:solidFill>
                      <a:schemeClr val="accent3">
                        <a:lumMod val="20000"/>
                        <a:lumOff val="80000"/>
                      </a:schemeClr>
                    </a:solidFill>
                  </a:tcPr>
                </a:tc>
                <a:extLst>
                  <a:ext uri="{0D108BD9-81ED-4DB2-BD59-A6C34878D82A}">
                    <a16:rowId xmlns:a16="http://schemas.microsoft.com/office/drawing/2014/main" val="3958931796"/>
                  </a:ext>
                </a:extLst>
              </a:tr>
              <a:tr h="552169">
                <a:tc>
                  <a:txBody>
                    <a:bodyPr/>
                    <a:lstStyle/>
                    <a:p>
                      <a:r>
                        <a:rPr lang="en-US" sz="2000" dirty="0">
                          <a:latin typeface="Tw Cen MT" panose="020B0602020104020603" pitchFamily="34" charset="0"/>
                        </a:rPr>
                        <a:t>No of Water Testing Labs </a:t>
                      </a:r>
                      <a:endParaRPr lang="en-IN" sz="2000" b="1" dirty="0">
                        <a:latin typeface="Tw Cen MT" panose="020B0602020104020603" pitchFamily="34" charset="0"/>
                      </a:endParaRPr>
                    </a:p>
                  </a:txBody>
                  <a:tcPr anchor="ctr">
                    <a:solidFill>
                      <a:schemeClr val="tx2">
                        <a:lumMod val="20000"/>
                        <a:lumOff val="80000"/>
                      </a:schemeClr>
                    </a:solidFill>
                  </a:tcPr>
                </a:tc>
                <a:tc>
                  <a:txBody>
                    <a:bodyPr/>
                    <a:lstStyle/>
                    <a:p>
                      <a:pPr algn="ctr"/>
                      <a:r>
                        <a:rPr lang="en-US" sz="2000" dirty="0">
                          <a:latin typeface="Tw Cen MT" panose="020B0602020104020603" pitchFamily="34" charset="0"/>
                        </a:rPr>
                        <a:t>09 </a:t>
                      </a:r>
                      <a:r>
                        <a:rPr lang="en-US" sz="2000" dirty="0" err="1">
                          <a:latin typeface="Tw Cen MT" panose="020B0602020104020603" pitchFamily="34" charset="0"/>
                        </a:rPr>
                        <a:t>Nos</a:t>
                      </a:r>
                      <a:r>
                        <a:rPr lang="en-US" sz="2000" dirty="0">
                          <a:latin typeface="Tw Cen MT" panose="020B0602020104020603" pitchFamily="34" charset="0"/>
                        </a:rPr>
                        <a:t> </a:t>
                      </a:r>
                    </a:p>
                    <a:p>
                      <a:pPr algn="ctr"/>
                      <a:r>
                        <a:rPr lang="en-US" sz="2000" dirty="0">
                          <a:latin typeface="Tw Cen MT" panose="020B0602020104020603" pitchFamily="34" charset="0"/>
                        </a:rPr>
                        <a:t>(Including 01 District  Water Lab)</a:t>
                      </a:r>
                      <a:endParaRPr lang="en-IN" sz="2000" b="1" dirty="0">
                        <a:latin typeface="Tw Cen MT" panose="020B0602020104020603" pitchFamily="34" charset="0"/>
                      </a:endParaRPr>
                    </a:p>
                  </a:txBody>
                  <a:tcPr anchor="ctr">
                    <a:solidFill>
                      <a:schemeClr val="accent3">
                        <a:lumMod val="20000"/>
                        <a:lumOff val="80000"/>
                      </a:schemeClr>
                    </a:solidFill>
                  </a:tcPr>
                </a:tc>
                <a:extLst>
                  <a:ext uri="{0D108BD9-81ED-4DB2-BD59-A6C34878D82A}">
                    <a16:rowId xmlns:a16="http://schemas.microsoft.com/office/drawing/2014/main" val="1677876794"/>
                  </a:ext>
                </a:extLst>
              </a:tr>
            </a:tbl>
          </a:graphicData>
        </a:graphic>
      </p:graphicFrame>
      <p:sp>
        <p:nvSpPr>
          <p:cNvPr id="6" name="Rectangle 5"/>
          <p:cNvSpPr/>
          <p:nvPr/>
        </p:nvSpPr>
        <p:spPr>
          <a:xfrm>
            <a:off x="1337731" y="1452644"/>
            <a:ext cx="9753601" cy="707886"/>
          </a:xfrm>
          <a:prstGeom prst="rect">
            <a:avLst/>
          </a:prstGeom>
        </p:spPr>
        <p:txBody>
          <a:bodyPr wrap="square">
            <a:spAutoFit/>
          </a:bodyPr>
          <a:lstStyle/>
          <a:p>
            <a:pPr algn="just"/>
            <a:r>
              <a:rPr lang="en-US" sz="2000" b="1" dirty="0"/>
              <a:t>District Baramulla is the largest District in Kashmir Division of J&amp;K with a population of 1008039 souls as per 2011 census and 82% of the total population resides in rural areas. </a:t>
            </a:r>
          </a:p>
        </p:txBody>
      </p:sp>
      <p:sp>
        <p:nvSpPr>
          <p:cNvPr id="7" name="Rectangle 6"/>
          <p:cNvSpPr/>
          <p:nvPr/>
        </p:nvSpPr>
        <p:spPr>
          <a:xfrm>
            <a:off x="2083981" y="297712"/>
            <a:ext cx="7163067"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u="sng" cap="none" spc="0" dirty="0">
                <a:ln/>
                <a:solidFill>
                  <a:srgbClr val="FF3300"/>
                </a:solidFill>
                <a:effectLst/>
                <a:latin typeface="Forte" panose="03060902040502070203" pitchFamily="66" charset="0"/>
              </a:rPr>
              <a:t>District Overview</a:t>
            </a:r>
          </a:p>
        </p:txBody>
      </p:sp>
    </p:spTree>
    <p:extLst>
      <p:ext uri="{BB962C8B-B14F-4D97-AF65-F5344CB8AC3E}">
        <p14:creationId xmlns:p14="http://schemas.microsoft.com/office/powerpoint/2010/main" val="2505716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98835" y="1889072"/>
            <a:ext cx="3920817" cy="1355927"/>
          </a:xfrm>
          <a:prstGeom prst="rect">
            <a:avLst/>
          </a:prstGeom>
          <a:solidFill>
            <a:schemeClr val="accent6">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Rectangle 9"/>
          <p:cNvSpPr/>
          <p:nvPr/>
        </p:nvSpPr>
        <p:spPr>
          <a:xfrm>
            <a:off x="2130116" y="2017077"/>
            <a:ext cx="2599593" cy="1077218"/>
          </a:xfrm>
          <a:prstGeom prst="rect">
            <a:avLst/>
          </a:prstGeom>
        </p:spPr>
        <p:txBody>
          <a:bodyPr wrap="square">
            <a:spAutoFit/>
          </a:bodyPr>
          <a:lstStyle/>
          <a:p>
            <a:pPr algn="ctr"/>
            <a:r>
              <a:rPr lang="en-US" sz="3200" b="1" dirty="0">
                <a:latin typeface="Agency FB" panose="020B0503020202020204" pitchFamily="34" charset="0"/>
              </a:rPr>
              <a:t>Pipe Network</a:t>
            </a:r>
          </a:p>
          <a:p>
            <a:pPr algn="ctr"/>
            <a:r>
              <a:rPr lang="en-US" sz="3200" b="1" dirty="0">
                <a:solidFill>
                  <a:srgbClr val="FF3300"/>
                </a:solidFill>
                <a:latin typeface="Agency FB" panose="020B0503020202020204" pitchFamily="34" charset="0"/>
              </a:rPr>
              <a:t>6600 </a:t>
            </a:r>
            <a:r>
              <a:rPr lang="en-US" sz="3200" dirty="0" err="1">
                <a:solidFill>
                  <a:srgbClr val="FF3300"/>
                </a:solidFill>
                <a:latin typeface="Agency FB" panose="020B0503020202020204" pitchFamily="34" charset="0"/>
              </a:rPr>
              <a:t>Kms</a:t>
            </a:r>
            <a:r>
              <a:rPr lang="en-US" sz="3200" dirty="0">
                <a:solidFill>
                  <a:srgbClr val="FF3300"/>
                </a:solidFill>
                <a:latin typeface="Agency FB" panose="020B0503020202020204" pitchFamily="34" charset="0"/>
              </a:rPr>
              <a:t>  </a:t>
            </a:r>
            <a:endParaRPr lang="en-IN" sz="3200" dirty="0">
              <a:solidFill>
                <a:srgbClr val="FF3300"/>
              </a:solidFill>
              <a:latin typeface="Agency FB" panose="020B0503020202020204" pitchFamily="34" charset="0"/>
            </a:endParaRPr>
          </a:p>
        </p:txBody>
      </p:sp>
      <p:sp>
        <p:nvSpPr>
          <p:cNvPr id="13" name="Rectangle 12"/>
          <p:cNvSpPr/>
          <p:nvPr/>
        </p:nvSpPr>
        <p:spPr>
          <a:xfrm>
            <a:off x="6814917" y="1889072"/>
            <a:ext cx="3920817" cy="1355927"/>
          </a:xfrm>
          <a:prstGeom prst="rect">
            <a:avLst/>
          </a:prstGeom>
          <a:solidFill>
            <a:schemeClr val="accent6">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4" name="Rectangle 13"/>
          <p:cNvSpPr/>
          <p:nvPr/>
        </p:nvSpPr>
        <p:spPr>
          <a:xfrm>
            <a:off x="6706293" y="2017077"/>
            <a:ext cx="4102664" cy="1077218"/>
          </a:xfrm>
          <a:prstGeom prst="rect">
            <a:avLst/>
          </a:prstGeom>
        </p:spPr>
        <p:txBody>
          <a:bodyPr wrap="square">
            <a:spAutoFit/>
          </a:bodyPr>
          <a:lstStyle/>
          <a:p>
            <a:pPr algn="ctr"/>
            <a:r>
              <a:rPr lang="en-US" sz="3200" b="1" dirty="0">
                <a:latin typeface="Agency FB" panose="020B0503020202020204" pitchFamily="34" charset="0"/>
              </a:rPr>
              <a:t>No of Filtration Plants</a:t>
            </a:r>
          </a:p>
          <a:p>
            <a:pPr algn="ctr"/>
            <a:r>
              <a:rPr lang="en-US" sz="3200" b="1" dirty="0">
                <a:solidFill>
                  <a:srgbClr val="FF3300"/>
                </a:solidFill>
                <a:latin typeface="Agency FB" panose="020B0503020202020204" pitchFamily="34" charset="0"/>
              </a:rPr>
              <a:t>228 </a:t>
            </a:r>
            <a:r>
              <a:rPr lang="en-US" sz="3200" b="1" dirty="0" err="1">
                <a:solidFill>
                  <a:srgbClr val="FF3300"/>
                </a:solidFill>
                <a:latin typeface="Agency FB" panose="020B0503020202020204" pitchFamily="34" charset="0"/>
              </a:rPr>
              <a:t>Nos</a:t>
            </a:r>
            <a:r>
              <a:rPr lang="en-US" sz="3200" b="1" dirty="0">
                <a:solidFill>
                  <a:srgbClr val="FF3300"/>
                </a:solidFill>
                <a:latin typeface="Agency FB" panose="020B0503020202020204" pitchFamily="34" charset="0"/>
              </a:rPr>
              <a:t> </a:t>
            </a:r>
            <a:r>
              <a:rPr lang="en-US" sz="3200" dirty="0">
                <a:solidFill>
                  <a:srgbClr val="FF3300"/>
                </a:solidFill>
                <a:latin typeface="Agency FB" panose="020B0503020202020204" pitchFamily="34" charset="0"/>
              </a:rPr>
              <a:t>  </a:t>
            </a:r>
            <a:endParaRPr lang="en-IN" sz="3200" dirty="0">
              <a:solidFill>
                <a:srgbClr val="FF3300"/>
              </a:solidFill>
              <a:latin typeface="Agency FB" panose="020B0503020202020204" pitchFamily="34" charset="0"/>
            </a:endParaRPr>
          </a:p>
        </p:txBody>
      </p:sp>
      <p:sp>
        <p:nvSpPr>
          <p:cNvPr id="17" name="Rectangle 16"/>
          <p:cNvSpPr/>
          <p:nvPr/>
        </p:nvSpPr>
        <p:spPr>
          <a:xfrm>
            <a:off x="1603317" y="4376927"/>
            <a:ext cx="3920817" cy="1355927"/>
          </a:xfrm>
          <a:prstGeom prst="rect">
            <a:avLst/>
          </a:prstGeom>
          <a:solidFill>
            <a:schemeClr val="accent6">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8" name="Rectangle 17"/>
          <p:cNvSpPr/>
          <p:nvPr/>
        </p:nvSpPr>
        <p:spPr>
          <a:xfrm>
            <a:off x="1314083" y="4505146"/>
            <a:ext cx="4504078" cy="1077218"/>
          </a:xfrm>
          <a:prstGeom prst="rect">
            <a:avLst/>
          </a:prstGeom>
        </p:spPr>
        <p:txBody>
          <a:bodyPr wrap="square">
            <a:spAutoFit/>
          </a:bodyPr>
          <a:lstStyle/>
          <a:p>
            <a:pPr algn="ctr"/>
            <a:r>
              <a:rPr lang="en-US" sz="3200" b="1" dirty="0">
                <a:latin typeface="Agency FB" panose="020B0503020202020204" pitchFamily="34" charset="0"/>
              </a:rPr>
              <a:t>No of Service Reservoir's</a:t>
            </a:r>
          </a:p>
          <a:p>
            <a:pPr algn="ctr"/>
            <a:r>
              <a:rPr lang="en-US" sz="3200" b="1" dirty="0">
                <a:solidFill>
                  <a:srgbClr val="FF3300"/>
                </a:solidFill>
                <a:latin typeface="Agency FB" panose="020B0503020202020204" pitchFamily="34" charset="0"/>
              </a:rPr>
              <a:t>391 </a:t>
            </a:r>
            <a:r>
              <a:rPr lang="en-US" sz="3200" b="1" dirty="0" err="1">
                <a:solidFill>
                  <a:srgbClr val="FF3300"/>
                </a:solidFill>
                <a:latin typeface="Agency FB" panose="020B0503020202020204" pitchFamily="34" charset="0"/>
              </a:rPr>
              <a:t>Nos</a:t>
            </a:r>
            <a:r>
              <a:rPr lang="en-US" sz="3200" b="1" dirty="0">
                <a:solidFill>
                  <a:srgbClr val="FF3300"/>
                </a:solidFill>
                <a:latin typeface="Agency FB" panose="020B0503020202020204" pitchFamily="34" charset="0"/>
              </a:rPr>
              <a:t> </a:t>
            </a:r>
            <a:endParaRPr lang="en-IN" sz="3200" dirty="0">
              <a:solidFill>
                <a:srgbClr val="FF3300"/>
              </a:solidFill>
              <a:latin typeface="Agency FB" panose="020B0503020202020204" pitchFamily="34" charset="0"/>
            </a:endParaRPr>
          </a:p>
        </p:txBody>
      </p:sp>
      <p:sp>
        <p:nvSpPr>
          <p:cNvPr id="21" name="Rectangle 20"/>
          <p:cNvSpPr/>
          <p:nvPr/>
        </p:nvSpPr>
        <p:spPr>
          <a:xfrm>
            <a:off x="6814917" y="4365792"/>
            <a:ext cx="3920817" cy="1355927"/>
          </a:xfrm>
          <a:prstGeom prst="rect">
            <a:avLst/>
          </a:prstGeom>
          <a:solidFill>
            <a:schemeClr val="accent6">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2" name="Rectangle 21"/>
          <p:cNvSpPr/>
          <p:nvPr/>
        </p:nvSpPr>
        <p:spPr>
          <a:xfrm>
            <a:off x="7220049" y="4493797"/>
            <a:ext cx="2374646" cy="1077218"/>
          </a:xfrm>
          <a:prstGeom prst="rect">
            <a:avLst/>
          </a:prstGeom>
        </p:spPr>
        <p:txBody>
          <a:bodyPr wrap="square">
            <a:spAutoFit/>
          </a:bodyPr>
          <a:lstStyle/>
          <a:p>
            <a:pPr algn="ctr"/>
            <a:r>
              <a:rPr lang="en-US" sz="3200" b="1" dirty="0">
                <a:latin typeface="Agency FB" panose="020B0503020202020204" pitchFamily="34" charset="0"/>
              </a:rPr>
              <a:t>No. of OHTs </a:t>
            </a:r>
          </a:p>
          <a:p>
            <a:pPr algn="ctr"/>
            <a:r>
              <a:rPr lang="en-US" sz="3200" b="1" dirty="0">
                <a:solidFill>
                  <a:srgbClr val="FF3300"/>
                </a:solidFill>
                <a:latin typeface="Agency FB" panose="020B0503020202020204" pitchFamily="34" charset="0"/>
              </a:rPr>
              <a:t>59 </a:t>
            </a:r>
            <a:r>
              <a:rPr lang="en-US" sz="3200" b="1" dirty="0" err="1">
                <a:solidFill>
                  <a:srgbClr val="FF3300"/>
                </a:solidFill>
                <a:latin typeface="Agency FB" panose="020B0503020202020204" pitchFamily="34" charset="0"/>
              </a:rPr>
              <a:t>Nos</a:t>
            </a:r>
            <a:r>
              <a:rPr lang="en-US" sz="3200" b="1" dirty="0">
                <a:solidFill>
                  <a:srgbClr val="FF3300"/>
                </a:solidFill>
                <a:latin typeface="Agency FB" panose="020B0503020202020204" pitchFamily="34" charset="0"/>
              </a:rPr>
              <a:t> </a:t>
            </a:r>
            <a:endParaRPr lang="en-IN" sz="3200" dirty="0">
              <a:solidFill>
                <a:srgbClr val="FF3300"/>
              </a:solidFill>
              <a:latin typeface="Agency FB" panose="020B0503020202020204" pitchFamily="34" charset="0"/>
            </a:endParaRPr>
          </a:p>
        </p:txBody>
      </p:sp>
      <p:sp>
        <p:nvSpPr>
          <p:cNvPr id="23" name="Rectangle 22"/>
          <p:cNvSpPr/>
          <p:nvPr/>
        </p:nvSpPr>
        <p:spPr>
          <a:xfrm>
            <a:off x="1251641" y="567973"/>
            <a:ext cx="9739423"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u="sng" dirty="0">
                <a:ln/>
                <a:solidFill>
                  <a:srgbClr val="FF3300"/>
                </a:solidFill>
                <a:latin typeface="Vivaldi" panose="03020602050506090804" pitchFamily="66" charset="0"/>
              </a:rPr>
              <a:t>Infrastructure being Developed</a:t>
            </a:r>
          </a:p>
        </p:txBody>
      </p:sp>
    </p:spTree>
    <p:extLst>
      <p:ext uri="{BB962C8B-B14F-4D97-AF65-F5344CB8AC3E}">
        <p14:creationId xmlns:p14="http://schemas.microsoft.com/office/powerpoint/2010/main" val="268720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841" y="401448"/>
            <a:ext cx="7339502" cy="859247"/>
          </a:xfrm>
        </p:spPr>
        <p:txBody>
          <a:bodyPr>
            <a:noAutofit/>
          </a:bodyPr>
          <a:lstStyle/>
          <a:p>
            <a:pPr algn="ctr"/>
            <a:r>
              <a:rPr lang="en-US" sz="3600" b="1" u="sng" cap="none" dirty="0">
                <a:ln/>
                <a:solidFill>
                  <a:srgbClr val="FF3300"/>
                </a:solidFill>
                <a:latin typeface="Forte" panose="03060902040502070203" pitchFamily="66" charset="0"/>
                <a:ea typeface="+mn-ea"/>
                <a:cs typeface="+mn-cs"/>
              </a:rPr>
              <a:t>DWSM</a:t>
            </a:r>
            <a:r>
              <a:rPr lang="en-US" sz="3600" b="1" u="sng" cap="none" dirty="0">
                <a:ln/>
                <a:solidFill>
                  <a:srgbClr val="FF3300"/>
                </a:solidFill>
                <a:latin typeface="Vivaldi" panose="03020602050506090804" pitchFamily="66" charset="0"/>
                <a:ea typeface="+mn-ea"/>
                <a:cs typeface="+mn-cs"/>
              </a:rPr>
              <a:t> </a:t>
            </a:r>
            <a:br>
              <a:rPr lang="en-US" sz="3600" b="1" u="sng" cap="none" dirty="0">
                <a:ln/>
                <a:solidFill>
                  <a:srgbClr val="FF3300"/>
                </a:solidFill>
                <a:latin typeface="Vivaldi" panose="03020602050506090804" pitchFamily="66" charset="0"/>
                <a:ea typeface="+mn-ea"/>
                <a:cs typeface="+mn-cs"/>
              </a:rPr>
            </a:br>
            <a:r>
              <a:rPr lang="en-US" sz="3600" b="1" u="sng" cap="none" dirty="0">
                <a:ln/>
                <a:solidFill>
                  <a:srgbClr val="FF3300"/>
                </a:solidFill>
                <a:latin typeface="Vivaldi" panose="03020602050506090804" pitchFamily="66" charset="0"/>
                <a:ea typeface="+mn-ea"/>
                <a:cs typeface="+mn-cs"/>
              </a:rPr>
              <a:t>Monitoring &amp; Implementation</a:t>
            </a:r>
          </a:p>
        </p:txBody>
      </p:sp>
      <p:sp>
        <p:nvSpPr>
          <p:cNvPr id="5" name="Content Placeholder 2"/>
          <p:cNvSpPr>
            <a:spLocks noGrp="1"/>
          </p:cNvSpPr>
          <p:nvPr>
            <p:ph idx="4294967295"/>
          </p:nvPr>
        </p:nvSpPr>
        <p:spPr>
          <a:xfrm>
            <a:off x="228600" y="1371600"/>
            <a:ext cx="7382148" cy="4135956"/>
          </a:xfrm>
          <a:prstGeom prst="rect">
            <a:avLst/>
          </a:prstGeom>
        </p:spPr>
        <p:txBody>
          <a:bodyPr>
            <a:noAutofit/>
          </a:bodyPr>
          <a:lstStyle/>
          <a:p>
            <a:pPr marL="457200" indent="-457200" algn="just">
              <a:lnSpc>
                <a:spcPct val="100000"/>
              </a:lnSpc>
              <a:buClr>
                <a:srgbClr val="002060"/>
              </a:buClr>
              <a:buFont typeface="+mj-lt"/>
              <a:buAutoNum type="arabicPeriod"/>
            </a:pPr>
            <a:r>
              <a:rPr lang="en-US" sz="2000" cap="none" dirty="0">
                <a:solidFill>
                  <a:schemeClr val="tx1"/>
                </a:solidFill>
                <a:latin typeface="+mj-lt"/>
              </a:rPr>
              <a:t>Retired Chief Engineers were appointed as consultants to check the </a:t>
            </a:r>
            <a:r>
              <a:rPr lang="en-US" sz="2000" b="1" cap="none" dirty="0">
                <a:solidFill>
                  <a:schemeClr val="tx1"/>
                </a:solidFill>
                <a:latin typeface="+mj-lt"/>
              </a:rPr>
              <a:t>viability of schemes and sustainability of sources</a:t>
            </a:r>
            <a:r>
              <a:rPr lang="en-US" sz="2000" cap="none" dirty="0">
                <a:solidFill>
                  <a:schemeClr val="tx1"/>
                </a:solidFill>
                <a:latin typeface="+mj-lt"/>
              </a:rPr>
              <a:t>.</a:t>
            </a:r>
          </a:p>
          <a:p>
            <a:pPr marL="457200" indent="-457200" algn="just">
              <a:lnSpc>
                <a:spcPct val="100000"/>
              </a:lnSpc>
              <a:buClr>
                <a:srgbClr val="002060"/>
              </a:buClr>
              <a:buFont typeface="+mj-lt"/>
              <a:buAutoNum type="arabicPeriod"/>
            </a:pPr>
            <a:r>
              <a:rPr lang="en-US" sz="2000" b="1" cap="none" dirty="0">
                <a:solidFill>
                  <a:schemeClr val="tx1"/>
                </a:solidFill>
                <a:latin typeface="+mj-lt"/>
              </a:rPr>
              <a:t>DPMU</a:t>
            </a:r>
            <a:r>
              <a:rPr lang="en-US" sz="2000" cap="none" dirty="0">
                <a:solidFill>
                  <a:schemeClr val="tx1"/>
                </a:solidFill>
                <a:latin typeface="+mj-lt"/>
              </a:rPr>
              <a:t> Is Housed within DC Office for swift issue resolution.</a:t>
            </a:r>
          </a:p>
          <a:p>
            <a:pPr marL="457200" indent="-457200" algn="just">
              <a:lnSpc>
                <a:spcPct val="100000"/>
              </a:lnSpc>
              <a:buClr>
                <a:srgbClr val="002060"/>
              </a:buClr>
              <a:buFont typeface="+mj-lt"/>
              <a:buAutoNum type="arabicPeriod"/>
            </a:pPr>
            <a:r>
              <a:rPr lang="en-US" sz="2000" cap="none" dirty="0">
                <a:solidFill>
                  <a:schemeClr val="tx1"/>
                </a:solidFill>
                <a:latin typeface="+mj-lt"/>
              </a:rPr>
              <a:t>Third Party Monitoring (TPIA) for quality checks during </a:t>
            </a:r>
            <a:r>
              <a:rPr lang="en-US" sz="2000" b="1" cap="none" dirty="0">
                <a:solidFill>
                  <a:schemeClr val="tx1"/>
                </a:solidFill>
                <a:latin typeface="+mj-lt"/>
              </a:rPr>
              <a:t>all stages of works.</a:t>
            </a:r>
          </a:p>
          <a:p>
            <a:pPr marL="457200" indent="-457200" algn="just">
              <a:lnSpc>
                <a:spcPct val="100000"/>
              </a:lnSpc>
              <a:buClr>
                <a:srgbClr val="002060"/>
              </a:buClr>
              <a:buFont typeface="+mj-lt"/>
              <a:buAutoNum type="arabicPeriod"/>
            </a:pPr>
            <a:r>
              <a:rPr lang="en-US" sz="2000" b="1" cap="none" dirty="0">
                <a:solidFill>
                  <a:schemeClr val="tx1"/>
                </a:solidFill>
                <a:latin typeface="+mj-lt"/>
              </a:rPr>
              <a:t>District Monitoring Committees </a:t>
            </a:r>
            <a:r>
              <a:rPr lang="en-US" sz="2000" cap="none" dirty="0">
                <a:solidFill>
                  <a:schemeClr val="tx1"/>
                </a:solidFill>
                <a:latin typeface="+mj-lt"/>
              </a:rPr>
              <a:t>Formulated for random checking of works.</a:t>
            </a:r>
          </a:p>
          <a:p>
            <a:pPr marL="457200" indent="-457200" algn="just">
              <a:lnSpc>
                <a:spcPct val="100000"/>
              </a:lnSpc>
              <a:buClr>
                <a:srgbClr val="002060"/>
              </a:buClr>
              <a:buFont typeface="+mj-lt"/>
              <a:buAutoNum type="arabicPeriod"/>
            </a:pPr>
            <a:r>
              <a:rPr lang="en-US" sz="2000" b="1" cap="none" dirty="0">
                <a:solidFill>
                  <a:schemeClr val="tx1"/>
                </a:solidFill>
                <a:latin typeface="+mj-lt"/>
              </a:rPr>
              <a:t>JJM Grievance Cell </a:t>
            </a:r>
            <a:r>
              <a:rPr lang="en-US" sz="2000" cap="none" dirty="0">
                <a:solidFill>
                  <a:schemeClr val="tx1"/>
                </a:solidFill>
                <a:latin typeface="+mj-lt"/>
              </a:rPr>
              <a:t>Created for </a:t>
            </a:r>
            <a:r>
              <a:rPr lang="en-US" sz="2000" cap="none" dirty="0" err="1">
                <a:solidFill>
                  <a:schemeClr val="tx1"/>
                </a:solidFill>
                <a:latin typeface="+mj-lt"/>
              </a:rPr>
              <a:t>redressal</a:t>
            </a:r>
            <a:r>
              <a:rPr lang="en-US" sz="2000" cap="none" dirty="0">
                <a:solidFill>
                  <a:schemeClr val="tx1"/>
                </a:solidFill>
                <a:latin typeface="+mj-lt"/>
              </a:rPr>
              <a:t> of Public Issues.</a:t>
            </a:r>
          </a:p>
          <a:p>
            <a:pPr marL="457200" indent="-457200" algn="just">
              <a:lnSpc>
                <a:spcPct val="100000"/>
              </a:lnSpc>
              <a:buClr>
                <a:srgbClr val="002060"/>
              </a:buClr>
              <a:buFont typeface="+mj-lt"/>
              <a:buAutoNum type="arabicPeriod"/>
            </a:pPr>
            <a:r>
              <a:rPr lang="en-US" sz="2000" b="1" cap="none" dirty="0">
                <a:solidFill>
                  <a:schemeClr val="tx1"/>
                </a:solidFill>
                <a:latin typeface="+mj-lt"/>
              </a:rPr>
              <a:t>In House Design Cell </a:t>
            </a:r>
            <a:r>
              <a:rPr lang="en-US" sz="2000" cap="none" dirty="0">
                <a:solidFill>
                  <a:schemeClr val="tx1"/>
                </a:solidFill>
                <a:latin typeface="+mj-lt"/>
              </a:rPr>
              <a:t>created to issue economical designs from design bank to save the </a:t>
            </a:r>
            <a:r>
              <a:rPr lang="en-US" sz="2000" b="1" cap="none" dirty="0">
                <a:solidFill>
                  <a:schemeClr val="tx1"/>
                </a:solidFill>
                <a:latin typeface="+mj-lt"/>
              </a:rPr>
              <a:t>exchequer, time and to keep uniformity</a:t>
            </a:r>
            <a:r>
              <a:rPr lang="en-US" sz="2000" cap="none" dirty="0">
                <a:solidFill>
                  <a:schemeClr val="tx1"/>
                </a:solidFill>
                <a:latin typeface="+mj-lt"/>
              </a:rPr>
              <a:t>. </a:t>
            </a:r>
          </a:p>
          <a:p>
            <a:pPr marL="457200" indent="-457200" algn="just">
              <a:lnSpc>
                <a:spcPct val="100000"/>
              </a:lnSpc>
              <a:buClr>
                <a:srgbClr val="002060"/>
              </a:buClr>
              <a:buFont typeface="+mj-lt"/>
              <a:buAutoNum type="arabicPeriod"/>
            </a:pPr>
            <a:r>
              <a:rPr lang="en-US" sz="2000" b="1" cap="none" dirty="0">
                <a:solidFill>
                  <a:schemeClr val="tx1"/>
                </a:solidFill>
                <a:latin typeface="+mj-lt"/>
              </a:rPr>
              <a:t>Deadlines</a:t>
            </a:r>
            <a:r>
              <a:rPr lang="en-US" sz="2000" cap="none" dirty="0">
                <a:solidFill>
                  <a:schemeClr val="tx1"/>
                </a:solidFill>
                <a:latin typeface="+mj-lt"/>
              </a:rPr>
              <a:t> Were Fixed  For AAs, TSs, and tendering process. </a:t>
            </a:r>
          </a:p>
          <a:p>
            <a:pPr marL="457200" indent="-457200" algn="just">
              <a:lnSpc>
                <a:spcPct val="100000"/>
              </a:lnSpc>
              <a:buClr>
                <a:srgbClr val="002060"/>
              </a:buClr>
              <a:buFont typeface="+mj-lt"/>
              <a:buAutoNum type="arabicPeriod"/>
            </a:pPr>
            <a:r>
              <a:rPr lang="en-US" sz="2000" cap="none" dirty="0">
                <a:solidFill>
                  <a:schemeClr val="tx1"/>
                </a:solidFill>
                <a:latin typeface="+mj-lt"/>
              </a:rPr>
              <a:t>Every work duly </a:t>
            </a:r>
            <a:r>
              <a:rPr lang="en-US" sz="2000" b="1" cap="none" dirty="0">
                <a:solidFill>
                  <a:schemeClr val="tx1"/>
                </a:solidFill>
                <a:latin typeface="+mj-lt"/>
              </a:rPr>
              <a:t>authorized</a:t>
            </a:r>
            <a:r>
              <a:rPr lang="en-US" sz="2000" cap="none" dirty="0">
                <a:solidFill>
                  <a:schemeClr val="tx1"/>
                </a:solidFill>
                <a:latin typeface="+mj-lt"/>
              </a:rPr>
              <a:t> By Chairperson DJJM .</a:t>
            </a:r>
          </a:p>
        </p:txBody>
      </p:sp>
      <p:pic>
        <p:nvPicPr>
          <p:cNvPr id="8" name="Picture 7">
            <a:extLst>
              <a:ext uri="{FF2B5EF4-FFF2-40B4-BE49-F238E27FC236}">
                <a16:creationId xmlns:a16="http://schemas.microsoft.com/office/drawing/2014/main" id="{82534B8D-363A-0E3F-467F-670CB9FEC0C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9616"/>
                    </a14:imgEffect>
                    <a14:imgEffect>
                      <a14:saturation sat="118000"/>
                    </a14:imgEffect>
                  </a14:imgLayer>
                </a14:imgProps>
              </a:ext>
            </a:extLst>
          </a:blip>
          <a:srcRect r="1520" b="31742"/>
          <a:stretch>
            <a:fillRect/>
          </a:stretch>
        </p:blipFill>
        <p:spPr>
          <a:xfrm>
            <a:off x="7772400" y="685800"/>
            <a:ext cx="4063505" cy="23058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B8DAF26E-823E-7DEB-5A54-F5457D69053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Layer>
                </a14:imgProps>
              </a:ext>
            </a:extLst>
          </a:blip>
          <a:srcRect t="23188" r="6715"/>
          <a:stretch>
            <a:fillRect/>
          </a:stretch>
        </p:blipFill>
        <p:spPr>
          <a:xfrm>
            <a:off x="7807942" y="3300841"/>
            <a:ext cx="4027963" cy="26496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9987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66575" y="314397"/>
            <a:ext cx="4013200" cy="773879"/>
          </a:xfrm>
        </p:spPr>
        <p:txBody>
          <a:bodyPr>
            <a:normAutofit/>
          </a:bodyPr>
          <a:lstStyle/>
          <a:p>
            <a:pPr algn="ctr"/>
            <a:r>
              <a:rPr sz="4400" b="1" u="sng" dirty="0">
                <a:solidFill>
                  <a:srgbClr val="FF3300"/>
                </a:solidFill>
                <a:latin typeface="+mn-lt"/>
                <a:ea typeface="+mn-ea"/>
                <a:cs typeface="+mn-cs"/>
              </a:rPr>
              <a:t>IEC </a:t>
            </a:r>
            <a:r>
              <a:rPr lang="en-IN" sz="4400" b="1" u="sng" dirty="0">
                <a:solidFill>
                  <a:srgbClr val="FF3300"/>
                </a:solidFill>
                <a:latin typeface="+mn-lt"/>
                <a:ea typeface="+mn-ea"/>
                <a:cs typeface="+mn-cs"/>
              </a:rPr>
              <a:t>Initiatives</a:t>
            </a:r>
            <a:endParaRPr sz="4400" b="1" u="sng" dirty="0">
              <a:solidFill>
                <a:srgbClr val="FF3300"/>
              </a:solidFill>
              <a:latin typeface="+mn-lt"/>
              <a:ea typeface="+mn-ea"/>
              <a:cs typeface="+mn-cs"/>
            </a:endParaRPr>
          </a:p>
        </p:txBody>
      </p:sp>
      <p:sp>
        <p:nvSpPr>
          <p:cNvPr id="5" name="Content Placeholder 2"/>
          <p:cNvSpPr>
            <a:spLocks noGrp="1"/>
          </p:cNvSpPr>
          <p:nvPr>
            <p:ph idx="4294967295"/>
          </p:nvPr>
        </p:nvSpPr>
        <p:spPr>
          <a:xfrm>
            <a:off x="762000" y="1114476"/>
            <a:ext cx="10923871" cy="3682219"/>
          </a:xfrm>
          <a:prstGeom prst="rect">
            <a:avLst/>
          </a:prstGeom>
        </p:spPr>
        <p:txBody>
          <a:bodyPr>
            <a:noAutofit/>
          </a:bodyPr>
          <a:lstStyle/>
          <a:p>
            <a:pPr marL="541338" indent="-541338" algn="just">
              <a:lnSpc>
                <a:spcPct val="100000"/>
              </a:lnSpc>
              <a:buClr>
                <a:srgbClr val="002060"/>
              </a:buClr>
              <a:buFont typeface="Wingdings" panose="05000000000000000000" pitchFamily="2" charset="2"/>
              <a:buChar char="q"/>
            </a:pPr>
            <a:r>
              <a:rPr lang="en-US" sz="1600" b="1" i="1" cap="none" dirty="0">
                <a:solidFill>
                  <a:srgbClr val="002060"/>
                </a:solidFill>
                <a:latin typeface="+mj-lt"/>
              </a:rPr>
              <a:t>IEC &amp; ISA Activities implemented in all the 518 villages. </a:t>
            </a:r>
          </a:p>
          <a:p>
            <a:pPr marL="541338" indent="-541338" algn="just">
              <a:lnSpc>
                <a:spcPct val="100000"/>
              </a:lnSpc>
              <a:buClr>
                <a:srgbClr val="002060"/>
              </a:buClr>
              <a:buFont typeface="Wingdings" panose="05000000000000000000" pitchFamily="2" charset="2"/>
              <a:buChar char="q"/>
            </a:pPr>
            <a:r>
              <a:rPr lang="en-US" sz="1600" b="1" i="1" cap="none" dirty="0">
                <a:solidFill>
                  <a:srgbClr val="002060"/>
                </a:solidFill>
                <a:latin typeface="+mj-lt"/>
              </a:rPr>
              <a:t>08 Number ISA in place for building awareness, training of women for using FTKS, conducting school rallies, Street Play, Puppet Shows, </a:t>
            </a:r>
            <a:r>
              <a:rPr lang="en-US" sz="1600" b="1" i="1" cap="none" dirty="0" err="1">
                <a:solidFill>
                  <a:srgbClr val="002060"/>
                </a:solidFill>
                <a:latin typeface="+mj-lt"/>
              </a:rPr>
              <a:t>Rath</a:t>
            </a:r>
            <a:r>
              <a:rPr lang="en-US" sz="1600" b="1" i="1" cap="none" dirty="0">
                <a:solidFill>
                  <a:srgbClr val="002060"/>
                </a:solidFill>
                <a:latin typeface="+mj-lt"/>
              </a:rPr>
              <a:t>, Jan </a:t>
            </a:r>
            <a:r>
              <a:rPr lang="en-US" sz="1600" b="1" i="1" cap="none" dirty="0" err="1">
                <a:solidFill>
                  <a:srgbClr val="002060"/>
                </a:solidFill>
                <a:latin typeface="+mj-lt"/>
              </a:rPr>
              <a:t>Sabha</a:t>
            </a:r>
            <a:r>
              <a:rPr lang="en-US" sz="1600" b="1" i="1" cap="none" dirty="0">
                <a:solidFill>
                  <a:srgbClr val="002060"/>
                </a:solidFill>
                <a:latin typeface="+mj-lt"/>
              </a:rPr>
              <a:t> and Gram </a:t>
            </a:r>
            <a:r>
              <a:rPr lang="en-US" sz="1600" b="1" i="1" cap="none" dirty="0" err="1">
                <a:solidFill>
                  <a:srgbClr val="002060"/>
                </a:solidFill>
                <a:latin typeface="+mj-lt"/>
              </a:rPr>
              <a:t>Sabhas</a:t>
            </a:r>
            <a:r>
              <a:rPr lang="en-US" sz="1600" b="1" i="1" cap="none" dirty="0">
                <a:solidFill>
                  <a:srgbClr val="002060"/>
                </a:solidFill>
                <a:latin typeface="+mj-lt"/>
              </a:rPr>
              <a:t> </a:t>
            </a:r>
            <a:r>
              <a:rPr lang="en-US" sz="1600" b="1" i="1" cap="none" dirty="0" err="1">
                <a:solidFill>
                  <a:srgbClr val="002060"/>
                </a:solidFill>
                <a:latin typeface="+mj-lt"/>
              </a:rPr>
              <a:t>etc</a:t>
            </a:r>
            <a:r>
              <a:rPr lang="en-US" sz="1600" b="1" i="1" cap="none" dirty="0">
                <a:solidFill>
                  <a:srgbClr val="002060"/>
                </a:solidFill>
                <a:latin typeface="+mj-lt"/>
              </a:rPr>
              <a:t> for  encouraging community participation for maintaining village level infrastructure.</a:t>
            </a:r>
          </a:p>
          <a:p>
            <a:pPr marL="541338" indent="-541338" algn="just">
              <a:lnSpc>
                <a:spcPct val="100000"/>
              </a:lnSpc>
              <a:buClr>
                <a:srgbClr val="002060"/>
              </a:buClr>
              <a:buFont typeface="Wingdings" panose="05000000000000000000" pitchFamily="2" charset="2"/>
              <a:buChar char="q"/>
            </a:pPr>
            <a:r>
              <a:rPr lang="en-US" sz="1600" b="1" i="1" cap="none" dirty="0">
                <a:solidFill>
                  <a:srgbClr val="002060"/>
                </a:solidFill>
                <a:latin typeface="+mj-lt"/>
              </a:rPr>
              <a:t>Awareness and motivation program of JJM at block level among </a:t>
            </a:r>
            <a:r>
              <a:rPr lang="en-US" sz="1600" b="1" i="1" cap="none" dirty="0" err="1">
                <a:solidFill>
                  <a:srgbClr val="002060"/>
                </a:solidFill>
                <a:latin typeface="+mj-lt"/>
              </a:rPr>
              <a:t>Sarpanchs</a:t>
            </a:r>
            <a:r>
              <a:rPr lang="en-US" sz="1600" b="1" i="1" cap="none" dirty="0">
                <a:solidFill>
                  <a:srgbClr val="002060"/>
                </a:solidFill>
                <a:latin typeface="+mj-lt"/>
              </a:rPr>
              <a:t>, </a:t>
            </a:r>
            <a:r>
              <a:rPr lang="en-US" sz="1600" b="1" i="1" cap="none" dirty="0" err="1">
                <a:solidFill>
                  <a:srgbClr val="002060"/>
                </a:solidFill>
                <a:latin typeface="+mj-lt"/>
              </a:rPr>
              <a:t>Panchs</a:t>
            </a:r>
            <a:r>
              <a:rPr lang="en-US" sz="1600" b="1" i="1" cap="none" dirty="0">
                <a:solidFill>
                  <a:srgbClr val="002060"/>
                </a:solidFill>
                <a:latin typeface="+mj-lt"/>
              </a:rPr>
              <a:t>, </a:t>
            </a:r>
            <a:r>
              <a:rPr lang="en-US" sz="1600" b="1" i="1" cap="none" dirty="0" err="1">
                <a:solidFill>
                  <a:srgbClr val="002060"/>
                </a:solidFill>
                <a:latin typeface="+mj-lt"/>
              </a:rPr>
              <a:t>Pani</a:t>
            </a:r>
            <a:r>
              <a:rPr lang="en-US" sz="1600" b="1" i="1" cap="none" dirty="0">
                <a:solidFill>
                  <a:srgbClr val="002060"/>
                </a:solidFill>
                <a:latin typeface="+mj-lt"/>
              </a:rPr>
              <a:t> </a:t>
            </a:r>
            <a:r>
              <a:rPr lang="en-US" sz="1600" b="1" i="1" cap="none" dirty="0" err="1">
                <a:solidFill>
                  <a:srgbClr val="002060"/>
                </a:solidFill>
                <a:latin typeface="+mj-lt"/>
              </a:rPr>
              <a:t>Samithi</a:t>
            </a:r>
            <a:r>
              <a:rPr lang="en-US" sz="1600" b="1" i="1" cap="none" dirty="0">
                <a:solidFill>
                  <a:srgbClr val="002060"/>
                </a:solidFill>
                <a:latin typeface="+mj-lt"/>
              </a:rPr>
              <a:t> Members, Asha workers, </a:t>
            </a:r>
            <a:r>
              <a:rPr lang="en-US" sz="1600" b="1" i="1" cap="none" dirty="0" err="1">
                <a:solidFill>
                  <a:srgbClr val="002060"/>
                </a:solidFill>
                <a:latin typeface="+mj-lt"/>
              </a:rPr>
              <a:t>Anganwadi's</a:t>
            </a:r>
            <a:r>
              <a:rPr lang="en-US" sz="1600" b="1" i="1" cap="none" dirty="0">
                <a:solidFill>
                  <a:srgbClr val="002060"/>
                </a:solidFill>
                <a:latin typeface="+mj-lt"/>
              </a:rPr>
              <a:t> workers about consuming safe water, sanitation and protection of water bodies and resources in convergence with other departments.</a:t>
            </a:r>
          </a:p>
          <a:p>
            <a:pPr marL="541338" indent="-541338" algn="just">
              <a:lnSpc>
                <a:spcPct val="100000"/>
              </a:lnSpc>
              <a:buClr>
                <a:srgbClr val="002060"/>
              </a:buClr>
              <a:buFont typeface="Wingdings" panose="05000000000000000000" pitchFamily="2" charset="2"/>
              <a:buChar char="q"/>
            </a:pPr>
            <a:r>
              <a:rPr lang="en-US" sz="1600" b="1" i="1" cap="none" dirty="0">
                <a:solidFill>
                  <a:srgbClr val="002060"/>
                </a:solidFill>
                <a:latin typeface="+mj-lt"/>
              </a:rPr>
              <a:t>FTKs Distributed among all </a:t>
            </a:r>
            <a:r>
              <a:rPr lang="en-US" sz="1600" b="1" i="1" cap="none" dirty="0" err="1">
                <a:solidFill>
                  <a:srgbClr val="002060"/>
                </a:solidFill>
                <a:latin typeface="+mj-lt"/>
              </a:rPr>
              <a:t>panchayats</a:t>
            </a:r>
            <a:r>
              <a:rPr lang="en-US" sz="1600" b="1" i="1" cap="none" dirty="0">
                <a:solidFill>
                  <a:srgbClr val="002060"/>
                </a:solidFill>
                <a:latin typeface="+mj-lt"/>
              </a:rPr>
              <a:t> for real-time field testing.</a:t>
            </a:r>
          </a:p>
          <a:p>
            <a:pPr marL="541338" indent="-541338" algn="just">
              <a:lnSpc>
                <a:spcPct val="100000"/>
              </a:lnSpc>
              <a:buClr>
                <a:srgbClr val="002060"/>
              </a:buClr>
              <a:buFont typeface="Wingdings" panose="05000000000000000000" pitchFamily="2" charset="2"/>
              <a:buChar char="q"/>
            </a:pPr>
            <a:r>
              <a:rPr lang="en-US" sz="1600" b="1" i="1" cap="none" dirty="0">
                <a:solidFill>
                  <a:srgbClr val="002060"/>
                </a:solidFill>
                <a:latin typeface="+mj-lt"/>
              </a:rPr>
              <a:t>Wall Paintings across District for Awareness and Slogans.  </a:t>
            </a:r>
          </a:p>
          <a:p>
            <a:pPr marL="541338" indent="-541338" algn="just">
              <a:lnSpc>
                <a:spcPct val="100000"/>
              </a:lnSpc>
              <a:buClr>
                <a:srgbClr val="002060"/>
              </a:buClr>
              <a:buFont typeface="Wingdings" panose="05000000000000000000" pitchFamily="2" charset="2"/>
              <a:buChar char="q"/>
            </a:pPr>
            <a:r>
              <a:rPr lang="en-US" sz="1600" b="1" i="1" cap="none" dirty="0">
                <a:solidFill>
                  <a:srgbClr val="002060"/>
                </a:solidFill>
                <a:latin typeface="+mj-lt"/>
              </a:rPr>
              <a:t>Recognition Awards distributed among best performing Villages presented to </a:t>
            </a:r>
            <a:r>
              <a:rPr lang="en-US" sz="1600" b="1" i="1" cap="none" dirty="0" err="1">
                <a:solidFill>
                  <a:srgbClr val="002060"/>
                </a:solidFill>
                <a:latin typeface="+mj-lt"/>
              </a:rPr>
              <a:t>Panchs</a:t>
            </a:r>
            <a:r>
              <a:rPr lang="en-US" sz="1600" b="1" i="1" cap="none" dirty="0">
                <a:solidFill>
                  <a:srgbClr val="002060"/>
                </a:solidFill>
                <a:latin typeface="+mj-lt"/>
              </a:rPr>
              <a:t> &amp; </a:t>
            </a:r>
            <a:r>
              <a:rPr lang="en-US" sz="1600" b="1" i="1" cap="none" dirty="0" err="1">
                <a:solidFill>
                  <a:srgbClr val="002060"/>
                </a:solidFill>
                <a:latin typeface="+mj-lt"/>
              </a:rPr>
              <a:t>Sarpanchs</a:t>
            </a:r>
            <a:r>
              <a:rPr lang="en-US" sz="1600" b="1" i="1" cap="none" dirty="0">
                <a:solidFill>
                  <a:srgbClr val="002060"/>
                </a:solidFill>
                <a:latin typeface="+mj-lt"/>
              </a:rPr>
              <a:t> Contributing to JJM Success.</a:t>
            </a:r>
          </a:p>
        </p:txBody>
      </p:sp>
      <p:pic>
        <p:nvPicPr>
          <p:cNvPr id="11" name="Picture 10">
            <a:extLst>
              <a:ext uri="{FF2B5EF4-FFF2-40B4-BE49-F238E27FC236}">
                <a16:creationId xmlns:a16="http://schemas.microsoft.com/office/drawing/2014/main" id="{F7494A53-01D3-53F1-211D-A89BC4F4B672}"/>
              </a:ext>
            </a:extLst>
          </p:cNvPr>
          <p:cNvPicPr>
            <a:picLocks noChangeAspect="1"/>
          </p:cNvPicPr>
          <p:nvPr/>
        </p:nvPicPr>
        <p:blipFill>
          <a:blip r:embed="rId2"/>
          <a:stretch>
            <a:fillRect/>
          </a:stretch>
        </p:blipFill>
        <p:spPr>
          <a:xfrm>
            <a:off x="218038" y="4690036"/>
            <a:ext cx="4280136" cy="2028004"/>
          </a:xfrm>
          <a:prstGeom prst="rect">
            <a:avLst/>
          </a:prstGeom>
          <a:ln>
            <a:noFill/>
          </a:ln>
          <a:effectLst>
            <a:softEdge rad="112500"/>
          </a:effectLst>
        </p:spPr>
      </p:pic>
      <p:pic>
        <p:nvPicPr>
          <p:cNvPr id="12" name="Picture 11">
            <a:extLst>
              <a:ext uri="{FF2B5EF4-FFF2-40B4-BE49-F238E27FC236}">
                <a16:creationId xmlns:a16="http://schemas.microsoft.com/office/drawing/2014/main" id="{CF677AA9-EAD6-4B6B-AE0C-DF182B6A8248}"/>
              </a:ext>
            </a:extLst>
          </p:cNvPr>
          <p:cNvPicPr>
            <a:picLocks noChangeAspect="1"/>
          </p:cNvPicPr>
          <p:nvPr/>
        </p:nvPicPr>
        <p:blipFill rotWithShape="1">
          <a:blip r:embed="rId3"/>
          <a:srcRect b="21869"/>
          <a:stretch/>
        </p:blipFill>
        <p:spPr>
          <a:xfrm>
            <a:off x="6629400" y="4784255"/>
            <a:ext cx="2578245" cy="1921345"/>
          </a:xfrm>
          <a:prstGeom prst="rect">
            <a:avLst/>
          </a:prstGeom>
          <a:ln>
            <a:noFill/>
          </a:ln>
          <a:effectLst>
            <a:softEdge rad="112500"/>
          </a:effectLst>
        </p:spPr>
      </p:pic>
      <p:pic>
        <p:nvPicPr>
          <p:cNvPr id="13" name="Picture 12">
            <a:extLst>
              <a:ext uri="{FF2B5EF4-FFF2-40B4-BE49-F238E27FC236}">
                <a16:creationId xmlns:a16="http://schemas.microsoft.com/office/drawing/2014/main" id="{CDD280B8-968D-1CEE-88DB-A2B9C4B60B60}"/>
              </a:ext>
            </a:extLst>
          </p:cNvPr>
          <p:cNvPicPr>
            <a:picLocks noChangeAspect="1"/>
          </p:cNvPicPr>
          <p:nvPr/>
        </p:nvPicPr>
        <p:blipFill rotWithShape="1">
          <a:blip r:embed="rId4"/>
          <a:srcRect b="26991"/>
          <a:stretch/>
        </p:blipFill>
        <p:spPr>
          <a:xfrm>
            <a:off x="4330357" y="4690036"/>
            <a:ext cx="2855662" cy="2028004"/>
          </a:xfrm>
          <a:prstGeom prst="rect">
            <a:avLst/>
          </a:prstGeom>
          <a:ln>
            <a:noFill/>
          </a:ln>
          <a:effectLst>
            <a:softEdge rad="112500"/>
          </a:effectLst>
        </p:spPr>
      </p:pic>
      <p:pic>
        <p:nvPicPr>
          <p:cNvPr id="14" name="Picture 13">
            <a:extLst>
              <a:ext uri="{FF2B5EF4-FFF2-40B4-BE49-F238E27FC236}">
                <a16:creationId xmlns:a16="http://schemas.microsoft.com/office/drawing/2014/main" id="{869F1034-C7C6-4139-6071-33E68AD7C0CC}"/>
              </a:ext>
            </a:extLst>
          </p:cNvPr>
          <p:cNvPicPr>
            <a:picLocks noChangeAspect="1"/>
          </p:cNvPicPr>
          <p:nvPr/>
        </p:nvPicPr>
        <p:blipFill rotWithShape="1">
          <a:blip r:embed="rId5"/>
          <a:srcRect l="17032" r="3391" b="33103"/>
          <a:stretch/>
        </p:blipFill>
        <p:spPr>
          <a:xfrm>
            <a:off x="8980400" y="4824862"/>
            <a:ext cx="2983000" cy="1880738"/>
          </a:xfrm>
          <a:prstGeom prst="rect">
            <a:avLst/>
          </a:prstGeom>
          <a:ln>
            <a:noFill/>
          </a:ln>
          <a:effectLst>
            <a:softEdge rad="112500"/>
          </a:effectLst>
        </p:spPr>
      </p:pic>
      <p:pic>
        <p:nvPicPr>
          <p:cNvPr id="15" name="Picture 14">
            <a:extLst>
              <a:ext uri="{FF2B5EF4-FFF2-40B4-BE49-F238E27FC236}">
                <a16:creationId xmlns:a16="http://schemas.microsoft.com/office/drawing/2014/main" id="{67170987-7B08-0E0F-38AB-C9701EFBFD86}"/>
              </a:ext>
            </a:extLst>
          </p:cNvPr>
          <p:cNvPicPr>
            <a:picLocks noChangeAspect="1"/>
          </p:cNvPicPr>
          <p:nvPr/>
        </p:nvPicPr>
        <p:blipFill rotWithShape="1">
          <a:blip r:embed="rId6"/>
          <a:srcRect l="12672" t="7357" r="1466" b="34942"/>
          <a:stretch/>
        </p:blipFill>
        <p:spPr>
          <a:xfrm>
            <a:off x="8397550" y="102637"/>
            <a:ext cx="3670171" cy="1387364"/>
          </a:xfrm>
          <a:prstGeom prst="rect">
            <a:avLst/>
          </a:prstGeom>
          <a:ln>
            <a:noFill/>
          </a:ln>
          <a:effectLst>
            <a:softEdge rad="112500"/>
          </a:effectLst>
        </p:spPr>
      </p:pic>
    </p:spTree>
    <p:extLst>
      <p:ext uri="{BB962C8B-B14F-4D97-AF65-F5344CB8AC3E}">
        <p14:creationId xmlns:p14="http://schemas.microsoft.com/office/powerpoint/2010/main" val="126616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304800"/>
            <a:ext cx="5539371" cy="856301"/>
          </a:xfrm>
        </p:spPr>
        <p:txBody>
          <a:bodyPr>
            <a:normAutofit/>
          </a:bodyPr>
          <a:lstStyle/>
          <a:p>
            <a:r>
              <a:rPr sz="4000" u="sng" cap="none" dirty="0">
                <a:solidFill>
                  <a:srgbClr val="FF3300"/>
                </a:solidFill>
                <a:latin typeface="Forte" panose="03060902040502070203" pitchFamily="66" charset="0"/>
                <a:ea typeface="+mn-ea"/>
                <a:cs typeface="+mn-cs"/>
              </a:rPr>
              <a:t>Real-Time </a:t>
            </a:r>
            <a:r>
              <a:rPr lang="en-US" sz="4000" u="sng" cap="none" dirty="0">
                <a:solidFill>
                  <a:srgbClr val="FF3300"/>
                </a:solidFill>
                <a:latin typeface="Forte" panose="03060902040502070203" pitchFamily="66" charset="0"/>
                <a:ea typeface="+mn-ea"/>
                <a:cs typeface="+mn-cs"/>
              </a:rPr>
              <a:t>Practices</a:t>
            </a:r>
            <a:endParaRPr sz="4000" u="sng" cap="none" dirty="0">
              <a:solidFill>
                <a:srgbClr val="FF3300"/>
              </a:solidFill>
              <a:latin typeface="Forte" panose="03060902040502070203" pitchFamily="66" charset="0"/>
              <a:ea typeface="+mn-ea"/>
              <a:cs typeface="+mn-cs"/>
            </a:endParaRPr>
          </a:p>
        </p:txBody>
      </p:sp>
      <p:sp>
        <p:nvSpPr>
          <p:cNvPr id="7" name="Content Placeholder 2"/>
          <p:cNvSpPr>
            <a:spLocks noGrp="1"/>
          </p:cNvSpPr>
          <p:nvPr>
            <p:ph idx="4294967295"/>
          </p:nvPr>
        </p:nvSpPr>
        <p:spPr>
          <a:xfrm>
            <a:off x="381000" y="1161101"/>
            <a:ext cx="7582465" cy="5406716"/>
          </a:xfrm>
          <a:prstGeom prst="rect">
            <a:avLst/>
          </a:prstGeom>
        </p:spPr>
        <p:txBody>
          <a:bodyPr>
            <a:noAutofit/>
          </a:bodyPr>
          <a:lstStyle/>
          <a:p>
            <a:pPr marL="444500" indent="-398463" algn="just">
              <a:buClr>
                <a:srgbClr val="002060"/>
              </a:buClr>
              <a:buFont typeface="Wingdings" panose="05000000000000000000" pitchFamily="2" charset="2"/>
              <a:buChar char="v"/>
            </a:pPr>
            <a:r>
              <a:rPr lang="en-US" cap="none" dirty="0">
                <a:solidFill>
                  <a:srgbClr val="002060"/>
                </a:solidFill>
              </a:rPr>
              <a:t>Department faced </a:t>
            </a:r>
            <a:r>
              <a:rPr lang="en-US" b="1" cap="none" dirty="0">
                <a:solidFill>
                  <a:srgbClr val="002060"/>
                </a:solidFill>
              </a:rPr>
              <a:t>shortage of skilled labor </a:t>
            </a:r>
            <a:r>
              <a:rPr lang="en-US" cap="none" dirty="0">
                <a:solidFill>
                  <a:srgbClr val="002060"/>
                </a:solidFill>
              </a:rPr>
              <a:t>for construction of RCC OHTs and accordingly Baramulla district was first to shift to </a:t>
            </a:r>
            <a:r>
              <a:rPr lang="en-US" b="1" cap="none" dirty="0">
                <a:solidFill>
                  <a:srgbClr val="002060"/>
                </a:solidFill>
              </a:rPr>
              <a:t>FRP OHTs </a:t>
            </a:r>
            <a:r>
              <a:rPr lang="en-US" cap="none" dirty="0">
                <a:solidFill>
                  <a:srgbClr val="002060"/>
                </a:solidFill>
              </a:rPr>
              <a:t>(fiber-reinforced plastic) which not only saved time but cost as well.</a:t>
            </a:r>
          </a:p>
          <a:p>
            <a:pPr marL="444500" indent="-398463" algn="just">
              <a:buClr>
                <a:srgbClr val="002060"/>
              </a:buClr>
              <a:buFont typeface="Wingdings" panose="05000000000000000000" pitchFamily="2" charset="2"/>
              <a:buChar char="v"/>
            </a:pPr>
            <a:r>
              <a:rPr lang="en-US" cap="none" dirty="0">
                <a:solidFill>
                  <a:srgbClr val="002060"/>
                </a:solidFill>
              </a:rPr>
              <a:t>Similarly, JJM was going across India and shortage of GI/DI Pipes was replaced by </a:t>
            </a:r>
            <a:r>
              <a:rPr lang="en-US" b="1" cap="none" dirty="0">
                <a:solidFill>
                  <a:srgbClr val="002060"/>
                </a:solidFill>
              </a:rPr>
              <a:t>HDPE</a:t>
            </a:r>
            <a:r>
              <a:rPr lang="en-US" cap="none" dirty="0">
                <a:solidFill>
                  <a:srgbClr val="002060"/>
                </a:solidFill>
              </a:rPr>
              <a:t> wherever feasible.</a:t>
            </a:r>
          </a:p>
          <a:p>
            <a:pPr marL="444500" indent="-398463" algn="just">
              <a:buClr>
                <a:srgbClr val="002060"/>
              </a:buClr>
              <a:buFont typeface="Wingdings" panose="05000000000000000000" pitchFamily="2" charset="2"/>
              <a:buChar char="v"/>
            </a:pPr>
            <a:r>
              <a:rPr lang="en-US" cap="none" dirty="0">
                <a:solidFill>
                  <a:srgbClr val="002060"/>
                </a:solidFill>
              </a:rPr>
              <a:t>Schemes were taken in </a:t>
            </a:r>
            <a:r>
              <a:rPr lang="en-US" b="1" cap="none" dirty="0">
                <a:solidFill>
                  <a:srgbClr val="002060"/>
                </a:solidFill>
              </a:rPr>
              <a:t>convergence</a:t>
            </a:r>
            <a:r>
              <a:rPr lang="en-US" cap="none" dirty="0">
                <a:solidFill>
                  <a:srgbClr val="002060"/>
                </a:solidFill>
              </a:rPr>
              <a:t> mode and funded through NABARD, UT CAPEX, DISTRICT CAPEX, SASCI, JKIDFC to achieve FHTCS And HGJ where ever necessary.</a:t>
            </a:r>
          </a:p>
          <a:p>
            <a:pPr marL="444500" indent="-398463" algn="just">
              <a:buClr>
                <a:srgbClr val="002060"/>
              </a:buClr>
              <a:buFont typeface="Wingdings" panose="05000000000000000000" pitchFamily="2" charset="2"/>
              <a:buChar char="v"/>
            </a:pPr>
            <a:r>
              <a:rPr lang="en-US" b="1" cap="none" dirty="0">
                <a:solidFill>
                  <a:srgbClr val="002060"/>
                </a:solidFill>
              </a:rPr>
              <a:t>Borewells</a:t>
            </a:r>
            <a:r>
              <a:rPr lang="en-US" cap="none" dirty="0">
                <a:solidFill>
                  <a:srgbClr val="002060"/>
                </a:solidFill>
              </a:rPr>
              <a:t> are being </a:t>
            </a:r>
            <a:r>
              <a:rPr lang="en-US" b="1" cap="none" dirty="0">
                <a:solidFill>
                  <a:srgbClr val="002060"/>
                </a:solidFill>
              </a:rPr>
              <a:t>recharged</a:t>
            </a:r>
            <a:r>
              <a:rPr lang="en-US" cap="none" dirty="0">
                <a:solidFill>
                  <a:srgbClr val="002060"/>
                </a:solidFill>
              </a:rPr>
              <a:t>  in real time where ever possible near gravity lines or irrigation </a:t>
            </a:r>
            <a:r>
              <a:rPr lang="en-US" cap="none" dirty="0" err="1">
                <a:solidFill>
                  <a:srgbClr val="002060"/>
                </a:solidFill>
              </a:rPr>
              <a:t>khuls</a:t>
            </a:r>
            <a:r>
              <a:rPr lang="en-US" cap="none" dirty="0">
                <a:solidFill>
                  <a:srgbClr val="002060"/>
                </a:solidFill>
              </a:rPr>
              <a:t>.</a:t>
            </a:r>
          </a:p>
          <a:p>
            <a:pPr marL="444500" indent="-398463" algn="just">
              <a:buClr>
                <a:srgbClr val="002060"/>
              </a:buClr>
              <a:buFont typeface="Wingdings" panose="05000000000000000000" pitchFamily="2" charset="2"/>
              <a:buChar char="v"/>
            </a:pPr>
            <a:r>
              <a:rPr lang="en-US" b="1" cap="none" dirty="0">
                <a:solidFill>
                  <a:srgbClr val="002060"/>
                </a:solidFill>
              </a:rPr>
              <a:t>Real-time testing </a:t>
            </a:r>
            <a:r>
              <a:rPr lang="en-US" cap="none" dirty="0">
                <a:solidFill>
                  <a:srgbClr val="002060"/>
                </a:solidFill>
              </a:rPr>
              <a:t>of 14 parameters at 8 sub-divisional labs and 1 district lab to check the quality of water being supplied.</a:t>
            </a:r>
            <a:endParaRPr lang="en-US" sz="900" cap="none" dirty="0">
              <a:solidFill>
                <a:srgbClr val="002060"/>
              </a:solidFill>
            </a:endParaRPr>
          </a:p>
        </p:txBody>
      </p:sp>
      <p:pic>
        <p:nvPicPr>
          <p:cNvPr id="8" name="Image 0" descr="preencoded.png"/>
          <p:cNvPicPr>
            <a:picLocks noChangeAspect="1"/>
          </p:cNvPicPr>
          <p:nvPr/>
        </p:nvPicPr>
        <p:blipFill rotWithShape="1">
          <a:blip r:embed="rId2"/>
          <a:srcRect b="1920"/>
          <a:stretch/>
        </p:blipFill>
        <p:spPr>
          <a:xfrm flipH="1">
            <a:off x="8185561" y="175436"/>
            <a:ext cx="3777840" cy="6427382"/>
          </a:xfrm>
          <a:prstGeom prst="rect">
            <a:avLst/>
          </a:prstGeom>
        </p:spPr>
      </p:pic>
    </p:spTree>
    <p:extLst>
      <p:ext uri="{BB962C8B-B14F-4D97-AF65-F5344CB8AC3E}">
        <p14:creationId xmlns:p14="http://schemas.microsoft.com/office/powerpoint/2010/main" val="3205176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72959" y="154261"/>
            <a:ext cx="5539371" cy="8563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n-IN" sz="4400" b="1" u="sng" dirty="0">
                <a:solidFill>
                  <a:srgbClr val="FF3300"/>
                </a:solidFill>
                <a:latin typeface="+mn-lt"/>
                <a:ea typeface="+mn-ea"/>
                <a:cs typeface="+mn-cs"/>
              </a:rPr>
              <a:t>JSA:- CTR Campaign</a:t>
            </a:r>
          </a:p>
        </p:txBody>
      </p:sp>
      <p:sp>
        <p:nvSpPr>
          <p:cNvPr id="14" name="Rectangle 13"/>
          <p:cNvSpPr/>
          <p:nvPr/>
        </p:nvSpPr>
        <p:spPr>
          <a:xfrm>
            <a:off x="741025" y="1160197"/>
            <a:ext cx="2387936" cy="2443527"/>
          </a:xfrm>
          <a:prstGeom prst="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841612" y="1295400"/>
            <a:ext cx="2209800" cy="2308324"/>
          </a:xfrm>
          <a:prstGeom prst="rect">
            <a:avLst/>
          </a:prstGeom>
        </p:spPr>
        <p:txBody>
          <a:bodyPr wrap="square">
            <a:spAutoFit/>
          </a:bodyPr>
          <a:lstStyle/>
          <a:p>
            <a:pPr algn="ctr"/>
            <a:r>
              <a:rPr lang="en-IN" b="1" u="sng" dirty="0">
                <a:solidFill>
                  <a:srgbClr val="FF6600"/>
                </a:solidFill>
              </a:rPr>
              <a:t>Water Conservation &amp; Rain Water Harvesting</a:t>
            </a:r>
          </a:p>
          <a:p>
            <a:pPr algn="ctr"/>
            <a:endParaRPr lang="en-IN" b="1" u="sng" dirty="0">
              <a:solidFill>
                <a:srgbClr val="002060"/>
              </a:solidFill>
            </a:endParaRPr>
          </a:p>
          <a:p>
            <a:pPr algn="ctr"/>
            <a:r>
              <a:rPr lang="en-IN" dirty="0"/>
              <a:t>Works No(s): 1,478</a:t>
            </a:r>
          </a:p>
          <a:p>
            <a:pPr algn="ctr"/>
            <a:r>
              <a:rPr lang="en-IN" dirty="0"/>
              <a:t>*Ongoing No(s): 1,579</a:t>
            </a:r>
          </a:p>
          <a:p>
            <a:pPr algn="ctr"/>
            <a:r>
              <a:rPr lang="en-IN" dirty="0"/>
              <a:t>*TOTAL:  3057</a:t>
            </a:r>
          </a:p>
        </p:txBody>
      </p:sp>
      <p:sp>
        <p:nvSpPr>
          <p:cNvPr id="16" name="Rectangle 15"/>
          <p:cNvSpPr/>
          <p:nvPr/>
        </p:nvSpPr>
        <p:spPr>
          <a:xfrm>
            <a:off x="3449559" y="1162471"/>
            <a:ext cx="2387936" cy="2441253"/>
          </a:xfrm>
          <a:prstGeom prst="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3506266" y="1295400"/>
            <a:ext cx="2209800" cy="2031325"/>
          </a:xfrm>
          <a:prstGeom prst="rect">
            <a:avLst/>
          </a:prstGeom>
        </p:spPr>
        <p:txBody>
          <a:bodyPr wrap="square">
            <a:spAutoFit/>
          </a:bodyPr>
          <a:lstStyle/>
          <a:p>
            <a:pPr algn="ctr"/>
            <a:r>
              <a:rPr lang="en-IN" b="1" u="sng" dirty="0">
                <a:solidFill>
                  <a:srgbClr val="FF6600"/>
                </a:solidFill>
              </a:rPr>
              <a:t>Renovation of Traditional</a:t>
            </a:r>
          </a:p>
          <a:p>
            <a:pPr algn="ctr"/>
            <a:r>
              <a:rPr lang="en-IN" b="1" u="sng" dirty="0">
                <a:solidFill>
                  <a:srgbClr val="FF6600"/>
                </a:solidFill>
              </a:rPr>
              <a:t>Water Bodies</a:t>
            </a:r>
          </a:p>
          <a:p>
            <a:pPr algn="ctr"/>
            <a:endParaRPr lang="en-IN" b="1" u="sng" dirty="0">
              <a:solidFill>
                <a:srgbClr val="002060"/>
              </a:solidFill>
            </a:endParaRPr>
          </a:p>
          <a:p>
            <a:pPr algn="ctr"/>
            <a:r>
              <a:rPr lang="en-IN" dirty="0"/>
              <a:t>Works No(s): 56</a:t>
            </a:r>
          </a:p>
          <a:p>
            <a:pPr algn="ctr"/>
            <a:r>
              <a:rPr lang="en-IN" dirty="0"/>
              <a:t>*Ongoing No(s): 22</a:t>
            </a:r>
          </a:p>
          <a:p>
            <a:pPr algn="ctr"/>
            <a:r>
              <a:rPr lang="en-US" dirty="0"/>
              <a:t>TOTAL : 78</a:t>
            </a:r>
            <a:endParaRPr lang="en-IN" dirty="0"/>
          </a:p>
        </p:txBody>
      </p:sp>
      <p:sp>
        <p:nvSpPr>
          <p:cNvPr id="18" name="Rectangle 17"/>
          <p:cNvSpPr/>
          <p:nvPr/>
        </p:nvSpPr>
        <p:spPr>
          <a:xfrm>
            <a:off x="6181130" y="1160197"/>
            <a:ext cx="2387936" cy="2443527"/>
          </a:xfrm>
          <a:prstGeom prst="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6258679" y="1288685"/>
            <a:ext cx="2209800" cy="1754326"/>
          </a:xfrm>
          <a:prstGeom prst="rect">
            <a:avLst/>
          </a:prstGeom>
        </p:spPr>
        <p:txBody>
          <a:bodyPr wrap="square">
            <a:spAutoFit/>
          </a:bodyPr>
          <a:lstStyle/>
          <a:p>
            <a:pPr algn="ctr"/>
            <a:r>
              <a:rPr lang="en-IN" b="1" u="sng" dirty="0">
                <a:solidFill>
                  <a:srgbClr val="FF6600"/>
                </a:solidFill>
              </a:rPr>
              <a:t>Reuse and Recharge</a:t>
            </a:r>
          </a:p>
          <a:p>
            <a:pPr algn="ctr"/>
            <a:r>
              <a:rPr lang="en-IN" b="1" u="sng" dirty="0">
                <a:solidFill>
                  <a:srgbClr val="FF6600"/>
                </a:solidFill>
              </a:rPr>
              <a:t>Structures</a:t>
            </a:r>
          </a:p>
          <a:p>
            <a:pPr algn="ctr"/>
            <a:endParaRPr lang="en-IN" b="1" u="sng" dirty="0"/>
          </a:p>
          <a:p>
            <a:pPr algn="ctr"/>
            <a:r>
              <a:rPr lang="en-IN" dirty="0"/>
              <a:t>Works No(s): 468</a:t>
            </a:r>
          </a:p>
          <a:p>
            <a:pPr algn="ctr"/>
            <a:r>
              <a:rPr lang="en-IN" dirty="0"/>
              <a:t>*Ongoing No(s): 13</a:t>
            </a:r>
          </a:p>
          <a:p>
            <a:pPr algn="ctr"/>
            <a:r>
              <a:rPr lang="en-US" dirty="0"/>
              <a:t>TOTAL : 481</a:t>
            </a:r>
            <a:endParaRPr lang="en-IN" dirty="0"/>
          </a:p>
        </p:txBody>
      </p:sp>
      <p:sp>
        <p:nvSpPr>
          <p:cNvPr id="20" name="Rectangle 19"/>
          <p:cNvSpPr/>
          <p:nvPr/>
        </p:nvSpPr>
        <p:spPr>
          <a:xfrm>
            <a:off x="8889664" y="1160197"/>
            <a:ext cx="2387936" cy="2443527"/>
          </a:xfrm>
          <a:prstGeom prst="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8956580" y="1288685"/>
            <a:ext cx="2209800" cy="1754326"/>
          </a:xfrm>
          <a:prstGeom prst="rect">
            <a:avLst/>
          </a:prstGeom>
        </p:spPr>
        <p:txBody>
          <a:bodyPr wrap="square">
            <a:spAutoFit/>
          </a:bodyPr>
          <a:lstStyle/>
          <a:p>
            <a:pPr algn="ctr"/>
            <a:r>
              <a:rPr lang="en-IN" b="1" u="sng" dirty="0">
                <a:solidFill>
                  <a:srgbClr val="FF6600"/>
                </a:solidFill>
              </a:rPr>
              <a:t>Watershed Development</a:t>
            </a:r>
          </a:p>
          <a:p>
            <a:pPr algn="ctr"/>
            <a:endParaRPr lang="en-IN" b="1" u="sng" dirty="0"/>
          </a:p>
          <a:p>
            <a:pPr algn="ctr"/>
            <a:r>
              <a:rPr lang="en-IN" dirty="0"/>
              <a:t>Works No(s): 1,826</a:t>
            </a:r>
          </a:p>
          <a:p>
            <a:pPr algn="ctr"/>
            <a:r>
              <a:rPr lang="en-IN" dirty="0"/>
              <a:t>*Ongoing No(s): 946</a:t>
            </a:r>
          </a:p>
          <a:p>
            <a:pPr algn="ctr"/>
            <a:r>
              <a:rPr lang="en-US" dirty="0"/>
              <a:t>TOTAL :2772</a:t>
            </a:r>
            <a:endParaRPr lang="en-IN" dirty="0"/>
          </a:p>
        </p:txBody>
      </p:sp>
      <p:sp>
        <p:nvSpPr>
          <p:cNvPr id="25" name="Rectangle 24"/>
          <p:cNvSpPr/>
          <p:nvPr/>
        </p:nvSpPr>
        <p:spPr>
          <a:xfrm>
            <a:off x="2203274" y="4038600"/>
            <a:ext cx="2387936" cy="2443527"/>
          </a:xfrm>
          <a:prstGeom prst="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p:cNvSpPr/>
          <p:nvPr/>
        </p:nvSpPr>
        <p:spPr>
          <a:xfrm>
            <a:off x="2303861" y="4173803"/>
            <a:ext cx="2209800" cy="1200329"/>
          </a:xfrm>
          <a:prstGeom prst="rect">
            <a:avLst/>
          </a:prstGeom>
        </p:spPr>
        <p:txBody>
          <a:bodyPr wrap="square">
            <a:spAutoFit/>
          </a:bodyPr>
          <a:lstStyle/>
          <a:p>
            <a:pPr algn="ctr"/>
            <a:r>
              <a:rPr lang="en-IN" b="1" u="sng" dirty="0">
                <a:solidFill>
                  <a:srgbClr val="FF6600"/>
                </a:solidFill>
              </a:rPr>
              <a:t>Total Water Related </a:t>
            </a:r>
          </a:p>
          <a:p>
            <a:pPr algn="ctr"/>
            <a:r>
              <a:rPr lang="en-IN" b="1" u="sng" dirty="0">
                <a:solidFill>
                  <a:srgbClr val="FF6600"/>
                </a:solidFill>
              </a:rPr>
              <a:t>Works: </a:t>
            </a:r>
          </a:p>
          <a:p>
            <a:pPr algn="ctr"/>
            <a:endParaRPr lang="en-IN" b="1" u="sng" dirty="0">
              <a:solidFill>
                <a:srgbClr val="FF6600"/>
              </a:solidFill>
            </a:endParaRPr>
          </a:p>
          <a:p>
            <a:pPr algn="ctr"/>
            <a:r>
              <a:rPr lang="en-IN" dirty="0"/>
              <a:t>6388	</a:t>
            </a:r>
          </a:p>
        </p:txBody>
      </p:sp>
      <p:sp>
        <p:nvSpPr>
          <p:cNvPr id="30" name="Rectangle 29"/>
          <p:cNvSpPr/>
          <p:nvPr/>
        </p:nvSpPr>
        <p:spPr>
          <a:xfrm>
            <a:off x="4864192" y="4040896"/>
            <a:ext cx="2387936" cy="2443527"/>
          </a:xfrm>
          <a:prstGeom prst="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30"/>
          <p:cNvSpPr/>
          <p:nvPr/>
        </p:nvSpPr>
        <p:spPr>
          <a:xfrm>
            <a:off x="4964779" y="4176099"/>
            <a:ext cx="2209800" cy="1754326"/>
          </a:xfrm>
          <a:prstGeom prst="rect">
            <a:avLst/>
          </a:prstGeom>
        </p:spPr>
        <p:txBody>
          <a:bodyPr wrap="square">
            <a:spAutoFit/>
          </a:bodyPr>
          <a:lstStyle/>
          <a:p>
            <a:pPr algn="ctr"/>
            <a:r>
              <a:rPr lang="en-IN" b="1" u="sng" dirty="0">
                <a:solidFill>
                  <a:srgbClr val="FF6600"/>
                </a:solidFill>
              </a:rPr>
              <a:t>Intensive Afforestation</a:t>
            </a:r>
          </a:p>
          <a:p>
            <a:pPr algn="ctr"/>
            <a:endParaRPr lang="en-IN" b="1" u="sng" dirty="0">
              <a:solidFill>
                <a:srgbClr val="FF6600"/>
              </a:solidFill>
            </a:endParaRPr>
          </a:p>
          <a:p>
            <a:pPr algn="ctr"/>
            <a:r>
              <a:rPr lang="en-IN" dirty="0"/>
              <a:t>Works No(s): 3</a:t>
            </a:r>
          </a:p>
          <a:p>
            <a:pPr algn="ctr"/>
            <a:r>
              <a:rPr lang="en-US" dirty="0"/>
              <a:t>Ongoing: 6</a:t>
            </a:r>
          </a:p>
          <a:p>
            <a:pPr algn="ctr"/>
            <a:r>
              <a:rPr lang="en-US" dirty="0"/>
              <a:t>Total :9</a:t>
            </a:r>
            <a:endParaRPr lang="en-IN" dirty="0"/>
          </a:p>
        </p:txBody>
      </p:sp>
      <p:sp>
        <p:nvSpPr>
          <p:cNvPr id="32" name="Rectangle 31"/>
          <p:cNvSpPr/>
          <p:nvPr/>
        </p:nvSpPr>
        <p:spPr>
          <a:xfrm>
            <a:off x="7518064" y="4038600"/>
            <a:ext cx="2387936" cy="2443527"/>
          </a:xfrm>
          <a:prstGeom prst="rect">
            <a:avLst/>
          </a:prstGeom>
          <a:no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p:cNvSpPr/>
          <p:nvPr/>
        </p:nvSpPr>
        <p:spPr>
          <a:xfrm>
            <a:off x="7618651" y="4173803"/>
            <a:ext cx="2209800" cy="2092881"/>
          </a:xfrm>
          <a:prstGeom prst="rect">
            <a:avLst/>
          </a:prstGeom>
        </p:spPr>
        <p:txBody>
          <a:bodyPr wrap="square">
            <a:spAutoFit/>
          </a:bodyPr>
          <a:lstStyle/>
          <a:p>
            <a:pPr algn="ctr"/>
            <a:r>
              <a:rPr lang="en-US" sz="2000" b="1" u="sng" dirty="0">
                <a:solidFill>
                  <a:srgbClr val="FF6600"/>
                </a:solidFill>
              </a:rPr>
              <a:t>JSJB 2.0</a:t>
            </a:r>
          </a:p>
          <a:p>
            <a:pPr algn="ctr"/>
            <a:endParaRPr lang="en-US" sz="2000" b="1" u="sng" dirty="0">
              <a:solidFill>
                <a:srgbClr val="FF6600"/>
              </a:solidFill>
            </a:endParaRPr>
          </a:p>
          <a:p>
            <a:pPr algn="ctr"/>
            <a:r>
              <a:rPr lang="en-US" dirty="0"/>
              <a:t>Target 2025: 2720</a:t>
            </a:r>
          </a:p>
          <a:p>
            <a:pPr algn="ctr"/>
            <a:r>
              <a:rPr lang="en-US" dirty="0"/>
              <a:t>Total Completed Works: 401</a:t>
            </a:r>
          </a:p>
          <a:p>
            <a:pPr algn="ctr"/>
            <a:r>
              <a:rPr lang="en-US" dirty="0"/>
              <a:t>Ongoing Works:1538</a:t>
            </a:r>
          </a:p>
          <a:p>
            <a:pPr algn="ctr"/>
            <a:r>
              <a:rPr lang="en-US" dirty="0"/>
              <a:t>Total Works:1939</a:t>
            </a:r>
            <a:endParaRPr lang="en-IN" dirty="0"/>
          </a:p>
        </p:txBody>
      </p:sp>
    </p:spTree>
    <p:extLst>
      <p:ext uri="{BB962C8B-B14F-4D97-AF65-F5344CB8AC3E}">
        <p14:creationId xmlns:p14="http://schemas.microsoft.com/office/powerpoint/2010/main" val="3776877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36" t="13853" r="9610" b="5801"/>
          <a:stretch/>
        </p:blipFill>
        <p:spPr>
          <a:xfrm>
            <a:off x="368135" y="4512623"/>
            <a:ext cx="3360716" cy="23343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43938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685" y="4512623"/>
            <a:ext cx="3748644" cy="230541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56" t="11299" r="8052" b="10087"/>
          <a:stretch/>
        </p:blipFill>
        <p:spPr>
          <a:xfrm>
            <a:off x="4298868" y="4545122"/>
            <a:ext cx="3443845" cy="2312878"/>
          </a:xfrm>
          <a:prstGeom prst="rect">
            <a:avLst/>
          </a:prstGeom>
        </p:spPr>
      </p:pic>
    </p:spTree>
    <p:extLst>
      <p:ext uri="{BB962C8B-B14F-4D97-AF65-F5344CB8AC3E}">
        <p14:creationId xmlns:p14="http://schemas.microsoft.com/office/powerpoint/2010/main" val="125438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0043" b="8918"/>
          <a:stretch/>
        </p:blipFill>
        <p:spPr>
          <a:xfrm>
            <a:off x="1447800" y="3657600"/>
            <a:ext cx="3981523" cy="24199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533400"/>
            <a:ext cx="4857426" cy="5791200"/>
          </a:xfrm>
          <a:prstGeom prst="snip2DiagRect">
            <a:avLst>
              <a:gd name="adj1" fmla="val 0"/>
              <a:gd name="adj2" fmla="val 31836"/>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939" t="10519" r="3593" b="11905"/>
          <a:stretch/>
        </p:blipFill>
        <p:spPr>
          <a:xfrm>
            <a:off x="762000" y="914400"/>
            <a:ext cx="3773916" cy="23745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p:cNvSpPr/>
          <p:nvPr/>
        </p:nvSpPr>
        <p:spPr>
          <a:xfrm>
            <a:off x="5317917" y="990600"/>
            <a:ext cx="1367682" cy="369332"/>
          </a:xfrm>
          <a:prstGeom prst="rect">
            <a:avLst/>
          </a:prstGeom>
        </p:spPr>
        <p:txBody>
          <a:bodyPr wrap="none">
            <a:spAutoFit/>
          </a:bodyPr>
          <a:lstStyle/>
          <a:p>
            <a:r>
              <a:rPr lang="en-IN" b="1" u="sng" dirty="0">
                <a:ln/>
                <a:solidFill>
                  <a:srgbClr val="FF3300"/>
                </a:solidFill>
                <a:latin typeface="Vivaldi" panose="03020602050506090804" pitchFamily="66" charset="0"/>
              </a:rPr>
              <a:t>Photo Gallery</a:t>
            </a:r>
            <a:endParaRPr lang="en-IN" dirty="0"/>
          </a:p>
        </p:txBody>
      </p:sp>
    </p:spTree>
    <p:extLst>
      <p:ext uri="{BB962C8B-B14F-4D97-AF65-F5344CB8AC3E}">
        <p14:creationId xmlns:p14="http://schemas.microsoft.com/office/powerpoint/2010/main" val="1309433837"/>
      </p:ext>
    </p:extLst>
  </p:cSld>
  <p:clrMapOvr>
    <a:masterClrMapping/>
  </p:clrMapOvr>
</p:sld>
</file>

<file path=ppt/theme/theme1.xml><?xml version="1.0" encoding="utf-8"?>
<a:theme xmlns:a="http://schemas.openxmlformats.org/drawingml/2006/main" name="Basis">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12551</TotalTime>
  <Words>1836</Words>
  <Application>Microsoft Office PowerPoint</Application>
  <PresentationFormat>Widescreen</PresentationFormat>
  <Paragraphs>170</Paragraphs>
  <Slides>18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Agency FB</vt:lpstr>
      <vt:lpstr>Arial</vt:lpstr>
      <vt:lpstr>Book Antiqua</vt:lpstr>
      <vt:lpstr>Calibri</vt:lpstr>
      <vt:lpstr>Corbel</vt:lpstr>
      <vt:lpstr>Edwardian Script ITC</vt:lpstr>
      <vt:lpstr>Forte</vt:lpstr>
      <vt:lpstr>Gill Sans Ultra Bold Condensed</vt:lpstr>
      <vt:lpstr>Script MT Bold</vt:lpstr>
      <vt:lpstr>Tahoma</vt:lpstr>
      <vt:lpstr>Tw Cen MT</vt:lpstr>
      <vt:lpstr>Vivaldi</vt:lpstr>
      <vt:lpstr>Wingdings</vt:lpstr>
      <vt:lpstr>Basis</vt:lpstr>
      <vt:lpstr>PowerPoint Presentation</vt:lpstr>
      <vt:lpstr>PowerPoint Presentation</vt:lpstr>
      <vt:lpstr>PowerPoint Presentation</vt:lpstr>
      <vt:lpstr>DWSM  Monitoring &amp; Implementation</vt:lpstr>
      <vt:lpstr>IEC Initiatives</vt:lpstr>
      <vt:lpstr>Real-Time Practices</vt:lpstr>
      <vt:lpstr>PowerPoint Presentation</vt:lpstr>
      <vt:lpstr>PowerPoint Presentation</vt:lpstr>
      <vt:lpstr>PowerPoint Presentation</vt:lpstr>
      <vt:lpstr>Source Sustainability</vt:lpstr>
      <vt:lpstr>HGC &amp; FHTC Achievements</vt:lpstr>
      <vt:lpstr>Way Forward </vt:lpstr>
      <vt:lpstr>PowerPoint Presentation</vt:lpstr>
      <vt:lpstr>Innovative Practices</vt:lpstr>
      <vt:lpstr>PowerPoint Presentation</vt:lpstr>
      <vt:lpstr>PowerPoint Presentation</vt:lpstr>
      <vt:lpstr>The Iconic &amp; Biggest JJM, Parihaspora Water Supply Scheme of UT in Baramulla District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sajaz32259@gmail.com</dc:creator>
  <cp:lastModifiedBy>Sarkar, Arpan De</cp:lastModifiedBy>
  <cp:revision>1555</cp:revision>
  <cp:lastPrinted>2025-10-28T08:33:51Z</cp:lastPrinted>
  <dcterms:created xsi:type="dcterms:W3CDTF">2019-12-29T09:42:10Z</dcterms:created>
  <dcterms:modified xsi:type="dcterms:W3CDTF">2025-10-28T10:05:09Z</dcterms:modified>
</cp:coreProperties>
</file>