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83" r:id="rId3"/>
    <p:sldId id="286" r:id="rId4"/>
    <p:sldId id="287" r:id="rId5"/>
    <p:sldId id="285" r:id="rId6"/>
    <p:sldId id="288" r:id="rId7"/>
    <p:sldId id="305" r:id="rId8"/>
    <p:sldId id="306" r:id="rId9"/>
    <p:sldId id="289" r:id="rId10"/>
    <p:sldId id="307" r:id="rId11"/>
    <p:sldId id="308" r:id="rId12"/>
    <p:sldId id="309" r:id="rId13"/>
    <p:sldId id="290" r:id="rId14"/>
    <p:sldId id="291" r:id="rId15"/>
    <p:sldId id="304" r:id="rId16"/>
    <p:sldId id="303" r:id="rId17"/>
    <p:sldId id="292" r:id="rId18"/>
    <p:sldId id="293" r:id="rId19"/>
    <p:sldId id="294" r:id="rId20"/>
    <p:sldId id="297" r:id="rId21"/>
    <p:sldId id="302" r:id="rId22"/>
    <p:sldId id="300" r:id="rId23"/>
    <p:sldId id="299" r:id="rId24"/>
    <p:sldId id="301" r:id="rId25"/>
    <p:sldId id="295" r:id="rId26"/>
    <p:sldId id="274" r:id="rId27"/>
  </p:sldIdLst>
  <p:sldSz cx="9144000" cy="6858000" type="screen4x3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466" cy="501178"/>
          </a:xfrm>
          <a:prstGeom prst="rect">
            <a:avLst/>
          </a:prstGeom>
        </p:spPr>
        <p:txBody>
          <a:bodyPr vert="horz" lIns="93095" tIns="46548" rIns="93095" bIns="46548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075" y="0"/>
            <a:ext cx="2985465" cy="501178"/>
          </a:xfrm>
          <a:prstGeom prst="rect">
            <a:avLst/>
          </a:prstGeom>
        </p:spPr>
        <p:txBody>
          <a:bodyPr vert="horz" lIns="93095" tIns="46548" rIns="93095" bIns="46548" rtlCol="0"/>
          <a:lstStyle>
            <a:lvl1pPr algn="r">
              <a:defRPr sz="1200"/>
            </a:lvl1pPr>
          </a:lstStyle>
          <a:p>
            <a:fld id="{14FD41B4-3353-4269-8209-769748D1FE02}" type="datetimeFigureOut">
              <a:rPr lang="en-IN" smtClean="0"/>
              <a:pPr/>
              <a:t>28-10-2025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95" tIns="46548" rIns="93095" bIns="46548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331" y="4758769"/>
            <a:ext cx="5511505" cy="4508985"/>
          </a:xfrm>
          <a:prstGeom prst="rect">
            <a:avLst/>
          </a:prstGeom>
        </p:spPr>
        <p:txBody>
          <a:bodyPr vert="horz" lIns="93095" tIns="46548" rIns="93095" bIns="4654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5926"/>
            <a:ext cx="2985466" cy="501177"/>
          </a:xfrm>
          <a:prstGeom prst="rect">
            <a:avLst/>
          </a:prstGeom>
        </p:spPr>
        <p:txBody>
          <a:bodyPr vert="horz" lIns="93095" tIns="46548" rIns="93095" bIns="46548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075" y="9515926"/>
            <a:ext cx="2985465" cy="501177"/>
          </a:xfrm>
          <a:prstGeom prst="rect">
            <a:avLst/>
          </a:prstGeom>
        </p:spPr>
        <p:txBody>
          <a:bodyPr vert="horz" lIns="93095" tIns="46548" rIns="93095" bIns="46548" rtlCol="0" anchor="b"/>
          <a:lstStyle>
            <a:lvl1pPr algn="r">
              <a:defRPr sz="1200"/>
            </a:lvl1pPr>
          </a:lstStyle>
          <a:p>
            <a:fld id="{9E259556-D910-4007-BBEA-0AD1A70038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6233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32965" y="1585168"/>
            <a:ext cx="5896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mr-IN" sz="5400" b="1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VOT-Surekh" panose="00000400000000000000" pitchFamily="2" charset="0"/>
                <a:cs typeface="DVOT-Surekh" panose="00000400000000000000" pitchFamily="2" charset="0"/>
              </a:rPr>
              <a:t>महाराष्ट्र</a:t>
            </a:r>
            <a:r>
              <a:rPr lang="en-IN" sz="5400" b="1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VOT-Surekh" panose="00000400000000000000" pitchFamily="2" charset="0"/>
                <a:cs typeface="DVOT-Surekh" panose="00000400000000000000" pitchFamily="2" charset="0"/>
              </a:rPr>
              <a:t>       </a:t>
            </a:r>
            <a:r>
              <a:rPr lang="mr-IN" sz="5400" b="1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VOT-Surekh" panose="00000400000000000000" pitchFamily="2" charset="0"/>
                <a:cs typeface="DVOT-Surekh" panose="00000400000000000000" pitchFamily="2" charset="0"/>
              </a:rPr>
              <a:t>शासन</a:t>
            </a:r>
            <a:endParaRPr lang="en-US" sz="5400" b="1" dirty="0">
              <a:ln w="11430"/>
              <a:solidFill>
                <a:schemeClr val="bg2">
                  <a:lumMod val="1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VOT-Surekh" panose="00000400000000000000" pitchFamily="2" charset="0"/>
              <a:cs typeface="DVOT-Surekh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7301" y="449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IN" sz="3600" b="1" spc="50" dirty="0" err="1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DWSM</a:t>
            </a:r>
            <a:r>
              <a:rPr lang="en-IN" sz="3600" b="1" spc="50" dirty="0" smtClean="0">
                <a:ln w="11430"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, District : </a:t>
            </a:r>
            <a:r>
              <a:rPr lang="en-IN" sz="3600" b="1" spc="50" dirty="0" err="1" smtClean="0">
                <a:ln w="11430"/>
              </a:rPr>
              <a:t>G</a:t>
            </a:r>
            <a:r>
              <a:rPr lang="en-IN" sz="4000" b="1" spc="50" dirty="0" err="1" smtClean="0">
                <a:ln w="11430"/>
              </a:rPr>
              <a:t>adchiroli</a:t>
            </a:r>
            <a:endParaRPr lang="en-IN" sz="3600" b="1" spc="50" dirty="0">
              <a:ln w="1143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85168"/>
            <a:ext cx="866992" cy="8752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42493" y="2967335"/>
            <a:ext cx="4859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N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Peyjal</a:t>
            </a:r>
            <a:r>
              <a:rPr lang="en-IN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IN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Samvad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039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838200"/>
            <a:ext cx="8229600" cy="6096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Innovative Practices and Scheme Features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40229"/>
            <a:ext cx="8229600" cy="6117771"/>
          </a:xfrm>
        </p:spPr>
        <p:txBody>
          <a:bodyPr>
            <a:normAutofit lnSpcReduction="10000"/>
          </a:bodyPr>
          <a:lstStyle/>
          <a:p>
            <a:pPr algn="just"/>
            <a:endParaRPr lang="en-US" sz="2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Components </a:t>
            </a:r>
            <a:r>
              <a:rPr lang="en-US" sz="1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 Structure Based ESR, 5000 </a:t>
            </a:r>
            <a:r>
              <a:rPr lang="en-US" sz="17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Ltr</a:t>
            </a: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LLDPE Tank, 1 HP DC </a:t>
            </a:r>
            <a:r>
              <a:rPr lang="en-US" sz="17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Pumpset</a:t>
            </a: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1 </a:t>
            </a: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KW PV Module, Distribution System HDPE Pipe (63 mm dia.), FHTC’s for 40-45 </a:t>
            </a: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Households </a:t>
            </a: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GI</a:t>
            </a:r>
          </a:p>
          <a:p>
            <a:pPr algn="just"/>
            <a:r>
              <a:rPr lang="en-US" sz="1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Automatic </a:t>
            </a:r>
            <a:r>
              <a:rPr lang="en-US" sz="1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Pump On/Off System (Tank Float Sensor)</a:t>
            </a:r>
            <a:endParaRPr lang="en-US" sz="17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1" indent="0" algn="just">
              <a:buNone/>
            </a:pPr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1600200"/>
            <a:ext cx="514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8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838200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Highlights of Solar base dual pump type Scheme 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E81CBD69-3C85-1C7D-124C-FAF725C1F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568451"/>
            <a:ext cx="8124825" cy="5137149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Ideal for habitation </a:t>
            </a:r>
            <a:r>
              <a:rPr lang="en-US" sz="2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upto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40 HHs(200 people)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Negligible maintenance cost – Community can operate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Auto-switch on-off system- 24x7 Water supply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Saving in land area against installation of solar panel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Protection against vandalism 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Cleaning system for solar plates to maintain production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Off- grid installation</a:t>
            </a:r>
          </a:p>
          <a:p>
            <a:r>
              <a:rPr lang="en-IN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Lightning arrester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Comprehensive maintenance contract (repairs &amp; replaceable included in scope) of 5 years.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Adaptable to install digital monitoring system for whole block/ district to ensure compliance of O&amp;M</a:t>
            </a:r>
            <a:endParaRPr lang="en-IN" sz="20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N" sz="2000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93557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eaning of Solar Panel at Krishnapur M">
            <a:hlinkClick r:id="" action="ppaction://media"/>
            <a:extLst>
              <a:ext uri="{FF2B5EF4-FFF2-40B4-BE49-F238E27FC236}">
                <a16:creationId xmlns="" xmlns:a16="http://schemas.microsoft.com/office/drawing/2014/main" id="{97FD819D-B487-424F-851C-72DA3C9A74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8200"/>
            <a:ext cx="4114800" cy="60198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8217C5B1-1EEF-42F0-C9FB-7B7137E674F5}"/>
              </a:ext>
            </a:extLst>
          </p:cNvPr>
          <p:cNvSpPr txBox="1">
            <a:spLocks/>
          </p:cNvSpPr>
          <p:nvPr/>
        </p:nvSpPr>
        <p:spPr>
          <a:xfrm>
            <a:off x="4114800" y="838200"/>
            <a:ext cx="4876800" cy="6019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Salient features of scheme</a:t>
            </a:r>
            <a:r>
              <a:rPr lang="en-US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Pump  -  2500 LPH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Panel size – 335 x 3 = 1005 </a:t>
            </a:r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wp</a:t>
            </a:r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Motor  – 1.4 kw (2 HP)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Outlet pipe – GI 50mm dia.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Inlet pipe –  GI 25mm dia.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Cleaning pipe for solar panel  – PVC 25mm dia.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network pipeline – HDPE 63mm dia.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HDPE water tank capacity – 5000 lt. (1.8m </a:t>
            </a:r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2.0m ht.)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Float in tank – upper limit of 1.9m &amp; lower limit of 0.1m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Lightning arrester- 1 no.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Comprehensive maintenance contract (repairs &amp; replaceable included in scope) of 5 years </a:t>
            </a:r>
            <a:r>
              <a:rPr lang="en-US" dirty="0" smtClean="0"/>
              <a:t>.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1683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1066800"/>
            <a:ext cx="5410200" cy="1905000"/>
          </a:xfrm>
        </p:spPr>
        <p:txBody>
          <a:bodyPr/>
          <a:lstStyle/>
          <a:p>
            <a:pPr lvl="0" algn="l" eaLnBrk="0" fontAlgn="base" hangingPunct="0">
              <a:spcAft>
                <a:spcPct val="0"/>
              </a:spcAft>
            </a:pP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Solar </a:t>
            </a: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Panel Cleaning System :</a:t>
            </a:r>
            <a:b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Sprinkler-type cleaning system installed for efficient </a:t>
            </a:r>
            <a:br>
              <a:rPr lang="en-US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solar panel maintenance.</a:t>
            </a:r>
            <a:br>
              <a:rPr lang="en-US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Ensures dust-free panels, leading to improved solar </a:t>
            </a:r>
            <a:br>
              <a:rPr lang="en-US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efficiency and continuous system performance.</a:t>
            </a:r>
            <a:r>
              <a:rPr lang="en-US" sz="14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sz="14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en-US" sz="1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" y="-8709"/>
            <a:ext cx="3446417" cy="3209109"/>
          </a:xfrm>
        </p:spPr>
      </p:pic>
      <p:sp>
        <p:nvSpPr>
          <p:cNvPr id="13" name="Text Placeholder 12"/>
          <p:cNvSpPr>
            <a:spLocks noGrp="1"/>
          </p:cNvSpPr>
          <p:nvPr>
            <p:ph type="body" sz="half" idx="2"/>
          </p:nvPr>
        </p:nvSpPr>
        <p:spPr>
          <a:xfrm>
            <a:off x="3505200" y="3657600"/>
            <a:ext cx="5410199" cy="2895600"/>
          </a:xfrm>
        </p:spPr>
        <p:txBody>
          <a:bodyPr>
            <a:no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Lightning Arrestor System : </a:t>
            </a:r>
            <a:b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Lightning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arrestor system installed to protect 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solar-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powered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equipment and water supply infrastructure </a:t>
            </a:r>
            <a:endParaRPr lang="en-US" sz="18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from lightning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strikes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Provides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safety benefits to villagers, animals, and </a:t>
            </a:r>
            <a:endParaRPr lang="en-US" sz="18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livestock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within a 5 km radius.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9" r="6647"/>
          <a:stretch/>
        </p:blipFill>
        <p:spPr>
          <a:xfrm>
            <a:off x="0" y="3276600"/>
            <a:ext cx="3429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2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" y="762000"/>
            <a:ext cx="4964769" cy="6096000"/>
          </a:xfrm>
        </p:spPr>
      </p:pic>
      <p:sp>
        <p:nvSpPr>
          <p:cNvPr id="8" name="TextBox 7"/>
          <p:cNvSpPr txBox="1"/>
          <p:nvPr/>
        </p:nvSpPr>
        <p:spPr>
          <a:xfrm>
            <a:off x="5063900" y="762000"/>
            <a:ext cx="406921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 System : </a:t>
            </a:r>
          </a:p>
          <a:p>
            <a:pPr algn="just"/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63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mm diameter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kg/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cm2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HDPE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pipes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used for the 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water distribution network.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Pipes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offer high flexibility,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corrosion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resistance, and 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strong jointing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strength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Ensures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leak-proof and 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durable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 system.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084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74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2" y="1364706"/>
            <a:ext cx="2665618" cy="4807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98" y="1358174"/>
            <a:ext cx="2612902" cy="4814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69098" y="990600"/>
            <a:ext cx="330041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Integrated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Ferrule :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Integrated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ferrules used along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with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MDPE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pipes for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providing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Functional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Household Tap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Connections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FHTCs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main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 line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Ensures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equal water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distribution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household,maintaining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uniform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pressure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across the network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Reduces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risk of water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misuse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uneven supply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Flexible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durable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MDPE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pipes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leak-proof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connections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installation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084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63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" y="762000"/>
            <a:ext cx="4715690" cy="609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1600" y="3276600"/>
            <a:ext cx="3733800" cy="15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24778" y="838200"/>
            <a:ext cx="4047444" cy="6170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Sturdy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FHTC :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household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Functional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Household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Tap Connections </a:t>
            </a:r>
            <a:endParaRPr lang="en-US" sz="20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(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FHTCs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installed with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G.I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(Galvanized Iron)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standposts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endParaRPr lang="en-US" sz="20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G.I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taps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Each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installation includes a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P.C.C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(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Plain Cement Concrete)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platform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for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stability and hygiene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Provides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 structural support </a:t>
            </a:r>
            <a:endParaRPr lang="en-US" sz="20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and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ensures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long-term durability.</a:t>
            </a:r>
            <a:b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Ensures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convenient, user-friendly </a:t>
            </a:r>
            <a:endParaRPr lang="en-US" sz="20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access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safe drinking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</a:t>
            </a:r>
            <a:endParaRPr lang="en-US" sz="20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beneficiaries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084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49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609600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Benefits of Solar Energy Based Mini Water Supply Scheme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229600" cy="61722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Provides household tap connections to 45–50 households per scheme.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Operates without electricity costs and avoids power load issues.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Dual operation of hand pump and solar pump ensures uninterrupted water access.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Reliable during summer when hand pumps fail due to low groundwater levels.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Effective even in monsoon, with sufficient output despite low sunlight..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Maintenance and servicing covered by contractor for the first five years.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water tax for beneficiaries enables effective revenue collection by Gram Panchayat.</a:t>
            </a:r>
          </a:p>
          <a:p>
            <a:pPr marL="0" indent="0" algn="just">
              <a:buNone/>
            </a:pP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3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646" y="762000"/>
            <a:ext cx="8229600" cy="609600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Operation and Maintenance Policy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33400" y="1342834"/>
            <a:ext cx="8072846" cy="491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Completed JJM schemes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handed over to respective Gram </a:t>
            </a:r>
            <a:r>
              <a:rPr lang="en-US" sz="1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Panchayats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Contractor responsible for operation and maintenance during the first </a:t>
            </a:r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years (CMC period).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the CMC period, Gram </a:t>
            </a:r>
            <a:r>
              <a:rPr lang="en-US" sz="1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Panchayats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assume full </a:t>
            </a:r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maintenance responsibility.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Workshops and training 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conducted for </a:t>
            </a:r>
            <a:r>
              <a:rPr lang="en-US" sz="1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Sarpanch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Gram </a:t>
            </a:r>
            <a:r>
              <a:rPr lang="en-US" sz="1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Sevak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1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Jal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Surakshak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Scheme maintenance and repair, Water quality management, Water tax levy, collection, and record-keeping.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Standard spare part rates 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being finalized through e-tendering for transparency and uniformity.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Panel of approved repair agencies 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formed with </a:t>
            </a:r>
            <a:r>
              <a:rPr lang="en-US" sz="1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taluka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-level service centers for prompt technical support.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Weekly functionality checks 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carried out by Junior Engineers (JE) with village-level coordination for continuous monitoring.</a:t>
            </a:r>
          </a:p>
          <a:p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 hybrid pumping system 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For regional PWS Schemes and SVS Solar hybrid pumps are installed/planned from DMF/15</a:t>
            </a:r>
            <a:r>
              <a:rPr lang="en-US" sz="1800" baseline="30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Finance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sz="18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6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09897"/>
            <a:ext cx="8229600" cy="609600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Quality Testing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83" y="1447800"/>
            <a:ext cx="4917017" cy="5029200"/>
          </a:xfrm>
        </p:spPr>
      </p:pic>
      <p:sp>
        <p:nvSpPr>
          <p:cNvPr id="5" name="TextBox 4"/>
          <p:cNvSpPr txBox="1"/>
          <p:nvPr/>
        </p:nvSpPr>
        <p:spPr>
          <a:xfrm>
            <a:off x="5685669" y="1676400"/>
            <a:ext cx="2971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Field Test Kit (FTK) has been provided at Gram Panchayat for water quality testing</a:t>
            </a:r>
          </a:p>
          <a:p>
            <a:pPr algn="just"/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Five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FTK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women coordinators has been trained for water quality testing out of which three women are from same village and other two are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Anganwadi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Sevika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ASHA worker.</a:t>
            </a:r>
          </a:p>
          <a:p>
            <a:pPr algn="just"/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Regular water quality testing of tap water is done by these coordinators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81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gadgis_nsf\index_map-G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58613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62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229600" cy="609600"/>
          </a:xfrm>
        </p:spPr>
        <p:txBody>
          <a:bodyPr/>
          <a:lstStyle/>
          <a:p>
            <a:r>
              <a:rPr lang="en-US" sz="2400" b="1" dirty="0" err="1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Kuwakodi</a:t>
            </a:r>
            <a:r>
              <a:rPr lang="en-US" sz="24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Success Story </a:t>
            </a:r>
            <a:r>
              <a:rPr lang="en-US" sz="2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Janbhagidari</a:t>
            </a:r>
            <a:r>
              <a:rPr lang="en-US" sz="2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600200"/>
            <a:ext cx="4191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Villages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Binagunda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Turremarka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Fodewada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Kuwakodi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Permilbhatti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Bhamragad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Taluka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located along the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Maharashtra Chhattisgarh border.</a:t>
            </a:r>
            <a:b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These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areas are extremely remote, hilly,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and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Naxal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affected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with no proper road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connectivity.</a:t>
            </a:r>
            <a:b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the terrain, it was impossible to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transport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construction materials or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drilling machinery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water supply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schemes.</a:t>
            </a:r>
            <a:b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Villagers earlier depended on natural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springs that dried up in summer, forcing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women to travel long distances for water.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9167" b="2932"/>
          <a:stretch/>
        </p:blipFill>
        <p:spPr>
          <a:xfrm>
            <a:off x="5029200" y="1828800"/>
            <a:ext cx="3657600" cy="350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6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60960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 dirty="0" err="1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Kuwakodi</a:t>
            </a:r>
            <a:r>
              <a:rPr lang="en-US" sz="24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Success Story </a:t>
            </a:r>
            <a:r>
              <a:rPr lang="en-US" sz="2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Janbhagidari</a:t>
            </a:r>
            <a:r>
              <a:rPr lang="en-US" sz="2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solidFill>
                <a:prstClr val="black"/>
              </a:solidFill>
              <a:effectLst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0" y="1524000"/>
            <a:ext cx="363582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initiative of the 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Gram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Panchayat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Sarpanch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and community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participation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15-foot-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deep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well was manually 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dug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stone-lined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stability.</a:t>
            </a:r>
            <a:b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well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provided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adequate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yield and 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was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tested safe for 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drinking.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" y="1600200"/>
            <a:ext cx="4876800" cy="2181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6"/>
          <a:stretch/>
        </p:blipFill>
        <p:spPr>
          <a:xfrm>
            <a:off x="288471" y="3857897"/>
            <a:ext cx="4909458" cy="276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5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9026" y="1893026"/>
            <a:ext cx="5310052" cy="4572000"/>
          </a:xfrm>
        </p:spPr>
      </p:pic>
      <p:sp>
        <p:nvSpPr>
          <p:cNvPr id="6" name="Rectangle 5"/>
          <p:cNvSpPr/>
          <p:nvPr/>
        </p:nvSpPr>
        <p:spPr>
          <a:xfrm>
            <a:off x="4572000" y="2548553"/>
            <a:ext cx="4495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After source finalization Solar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Energy Based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 Water Supply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Scheme was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Successfully implemented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Kuwakodi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209800" y="936500"/>
            <a:ext cx="5104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Kuwakodi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Success Story 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Janbhagidari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3376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4033613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38600"/>
            <a:ext cx="4033613" cy="266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43400" y="233044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Ensured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Functional Household 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Tap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Connections (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FHTCs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to every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household.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Scheme has been functioning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successfully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the past two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years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ensuring regular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reliable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drinking water for all 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residents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905000" y="838200"/>
            <a:ext cx="5104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Kuwakodi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Success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Story 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Janbhagidari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180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112" r="2221"/>
          <a:stretch/>
        </p:blipFill>
        <p:spPr>
          <a:xfrm>
            <a:off x="838200" y="1543731"/>
            <a:ext cx="7467600" cy="4018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" y="831491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Source Sustainability- Honey Comb Technology Based Rain Water Harvesting System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7150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Honeycomb Technology–based Rainwater Harvesting System is being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proposed in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JJM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2.0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well suited for deep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acquifier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recharge.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RWH system can be implemented on SDP source or its nearby defunct borewell.</a:t>
            </a:r>
          </a:p>
        </p:txBody>
      </p:sp>
    </p:spTree>
    <p:extLst>
      <p:ext uri="{BB962C8B-B14F-4D97-AF65-F5344CB8AC3E}">
        <p14:creationId xmlns:p14="http://schemas.microsoft.com/office/powerpoint/2010/main" val="265992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88" y="685800"/>
            <a:ext cx="8229600" cy="609600"/>
          </a:xfrm>
        </p:spPr>
        <p:txBody>
          <a:bodyPr/>
          <a:lstStyle/>
          <a:p>
            <a:r>
              <a:rPr lang="en-US" sz="2400" b="1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NJJM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Team Field Visit 14</a:t>
            </a:r>
            <a:r>
              <a:rPr lang="en-US" sz="2400" b="1" baseline="30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15</a:t>
            </a:r>
            <a:r>
              <a:rPr lang="en-US" sz="2400" b="1" baseline="30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October,2025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" y="1196975"/>
            <a:ext cx="3124200" cy="4594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76" y="1196975"/>
            <a:ext cx="3095896" cy="4594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42" y="1196975"/>
            <a:ext cx="2786736" cy="45942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67400"/>
            <a:ext cx="91461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Recently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NJJM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Team Officials Mr. Pradeep Singh (Director-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NJJM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Mr.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Ujjwal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Jain (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NJJM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and Mr. Vijay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Waikar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(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SWSM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have visited remote village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Krishnapur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Taluka-Aheri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Gadchiroli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District.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village is in remote area and is not accessible via roads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NJJM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visited this village and it has been observed that schemes are functional from past two years </a:t>
            </a:r>
          </a:p>
          <a:p>
            <a:pPr algn="just"/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7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2768025"/>
            <a:ext cx="899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B0F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DVOT-SurekhMR" pitchFamily="2" charset="0"/>
              </a:rPr>
              <a:t>🙏 </a:t>
            </a:r>
            <a:r>
              <a:rPr lang="en-US" sz="4800" b="1" dirty="0" err="1" smtClean="0">
                <a:solidFill>
                  <a:srgbClr val="00B0F0"/>
                </a:solidFill>
                <a:latin typeface="DVOT-SurekhMR" pitchFamily="2" charset="0"/>
                <a:cs typeface="DVOT-SurekhMR" pitchFamily="2" charset="0"/>
              </a:rPr>
              <a:t>Har</a:t>
            </a:r>
            <a:r>
              <a:rPr lang="en-US" sz="4800" b="1" dirty="0" smtClean="0">
                <a:solidFill>
                  <a:srgbClr val="00B0F0"/>
                </a:solidFill>
                <a:latin typeface="DVOT-SurekhMR" pitchFamily="2" charset="0"/>
                <a:cs typeface="DVOT-SurekhMR" pitchFamily="2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DVOT-SurekhMR" pitchFamily="2" charset="0"/>
                <a:cs typeface="DVOT-SurekhMR" pitchFamily="2" charset="0"/>
              </a:rPr>
              <a:t>Ghar</a:t>
            </a:r>
            <a:r>
              <a:rPr lang="en-US" sz="4800" b="1" dirty="0" smtClean="0">
                <a:solidFill>
                  <a:srgbClr val="00B0F0"/>
                </a:solidFill>
                <a:latin typeface="DVOT-SurekhMR" pitchFamily="2" charset="0"/>
                <a:cs typeface="DVOT-SurekhMR" pitchFamily="2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DVOT-SurekhMR" pitchFamily="2" charset="0"/>
                <a:cs typeface="DVOT-SurekhMR" pitchFamily="2" charset="0"/>
              </a:rPr>
              <a:t>Nal</a:t>
            </a:r>
            <a:r>
              <a:rPr lang="en-US" sz="4800" b="1" dirty="0" smtClean="0">
                <a:solidFill>
                  <a:srgbClr val="00B0F0"/>
                </a:solidFill>
                <a:latin typeface="DVOT-SurekhMR" pitchFamily="2" charset="0"/>
                <a:cs typeface="DVOT-SurekhMR" pitchFamily="2" charset="0"/>
              </a:rPr>
              <a:t> Se </a:t>
            </a:r>
            <a:r>
              <a:rPr lang="en-US" sz="4800" b="1" dirty="0" err="1" smtClean="0">
                <a:solidFill>
                  <a:srgbClr val="00B0F0"/>
                </a:solidFill>
                <a:latin typeface="DVOT-SurekhMR" pitchFamily="2" charset="0"/>
                <a:cs typeface="DVOT-SurekhMR" pitchFamily="2" charset="0"/>
              </a:rPr>
              <a:t>Jal</a:t>
            </a:r>
            <a:r>
              <a:rPr lang="en-US" sz="4800" b="1" dirty="0" smtClean="0">
                <a:solidFill>
                  <a:srgbClr val="00B0F0"/>
                </a:solidFill>
                <a:latin typeface="DVOT-SurekhMR" pitchFamily="2" charset="0"/>
                <a:cs typeface="DVOT-SurekhMR" pitchFamily="2" charset="0"/>
              </a:rPr>
              <a:t> </a:t>
            </a:r>
            <a:r>
              <a:rPr lang="en-US" sz="4800" b="1" dirty="0" smtClean="0">
                <a:solidFill>
                  <a:srgbClr val="00B0F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DVOT-SurekhMR" pitchFamily="2" charset="0"/>
              </a:rPr>
              <a:t>🙏</a:t>
            </a:r>
            <a:endParaRPr lang="en-IN" sz="3600" b="1" dirty="0">
              <a:solidFill>
                <a:srgbClr val="00B0F0"/>
              </a:solidFill>
              <a:latin typeface="DVOT-SurekhMR" pitchFamily="2" charset="0"/>
              <a:cs typeface="DVOT-SurekhM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91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990600"/>
          </a:xfrm>
        </p:spPr>
        <p:txBody>
          <a:bodyPr/>
          <a:lstStyle/>
          <a:p>
            <a:r>
              <a:rPr lang="en-US" sz="2000" b="1" dirty="0" smtClean="0"/>
              <a:t>Rural </a:t>
            </a:r>
            <a:r>
              <a:rPr lang="en-US" sz="2000" b="1" dirty="0" err="1" smtClean="0"/>
              <a:t>Gadchiroli</a:t>
            </a:r>
            <a:r>
              <a:rPr lang="en-US" sz="2000" b="1" dirty="0" smtClean="0"/>
              <a:t> – Drinking Water Challenges (Pre-Intervention)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35563"/>
          </a:xfrm>
        </p:spPr>
        <p:txBody>
          <a:bodyPr>
            <a:normAutofit/>
          </a:bodyPr>
          <a:lstStyle/>
          <a:p>
            <a:pPr algn="just"/>
            <a:endParaRPr lang="en-US" sz="21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4800" y="1661836"/>
            <a:ext cx="8534400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b="1" dirty="0" smtClean="0"/>
              <a:t>Low Tap Water Access:</a:t>
            </a:r>
            <a:r>
              <a:rPr lang="en-US" dirty="0" smtClean="0"/>
              <a:t> Only </a:t>
            </a:r>
            <a:r>
              <a:rPr lang="en-US" b="1" dirty="0" smtClean="0"/>
              <a:t>8.37%</a:t>
            </a:r>
            <a:r>
              <a:rPr lang="en-US" dirty="0" smtClean="0"/>
              <a:t> of rural households had tap connections majority relied on public wells and handpumps before JJM.</a:t>
            </a:r>
            <a:br>
              <a:rPr lang="en-US" dirty="0" smtClean="0"/>
            </a:b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Challenging Geography:</a:t>
            </a:r>
            <a:r>
              <a:rPr lang="en-US" dirty="0" smtClean="0"/>
              <a:t> Dense forests and hilly terrain impede infrastructure development and water supply networks.</a:t>
            </a:r>
            <a:br>
              <a:rPr lang="en-US" dirty="0" smtClean="0"/>
            </a:b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Inaccessibility &amp; Fragmentation: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 Poor road, electricity, and mobile network connectivity.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 </a:t>
            </a:r>
            <a:r>
              <a:rPr lang="en-US" dirty="0" err="1" smtClean="0"/>
              <a:t>Naxal</a:t>
            </a:r>
            <a:r>
              <a:rPr lang="en-US" dirty="0" smtClean="0"/>
              <a:t>-affected blocks face severe logistical challenges.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 Numerous small, scattered hamlets make service delivery difficult.</a:t>
            </a:r>
            <a:br>
              <a:rPr lang="en-US" dirty="0" smtClean="0"/>
            </a:b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Low Gram Panchayat revenue</a:t>
            </a:r>
            <a:r>
              <a:rPr lang="en-US" dirty="0" smtClean="0"/>
              <a:t> affects operation and maintenance capacity.</a:t>
            </a:r>
            <a:br>
              <a:rPr lang="en-US" dirty="0" smtClean="0"/>
            </a:b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Sustainability Issues: </a:t>
            </a:r>
            <a:r>
              <a:rPr lang="en-US" dirty="0" smtClean="0"/>
              <a:t>High costs of electricity, repairs, and maintenance hinder continuous tap water supply.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17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6096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Implementation Under </a:t>
            </a:r>
            <a:r>
              <a:rPr lang="en-US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JJM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7162800" cy="5486400"/>
          </a:xfrm>
        </p:spPr>
        <p:txBody>
          <a:bodyPr>
            <a:normAutofit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Gadchiroli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District Water Supply Schemes are categorized in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two parts viz. Pipe Water Supply Schemes and Solar Energy Based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Mini Water Supply Schemes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Populations above 500 – </a:t>
            </a:r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PWS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schemes are executed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Populations below 500 – Solar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Energy Based Mini Water </a:t>
            </a:r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Supply Schemes are executed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implementing this model </a:t>
            </a:r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FHTC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coverage of 8.37% has been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reached to 93%.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25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sz="44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JJM</a:t>
            </a:r>
            <a:r>
              <a:rPr lang="en-US" sz="44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PM-</a:t>
            </a:r>
            <a:r>
              <a:rPr lang="en-US" sz="44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JANMAN</a:t>
            </a:r>
            <a:r>
              <a:rPr lang="en-US" sz="44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Abstract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9716819"/>
              </p:ext>
            </p:extLst>
          </p:nvPr>
        </p:nvGraphicFramePr>
        <p:xfrm>
          <a:off x="478975" y="1524000"/>
          <a:ext cx="8229596" cy="52456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9126"/>
                <a:gridCol w="840402"/>
                <a:gridCol w="1141678"/>
                <a:gridCol w="1141678"/>
                <a:gridCol w="1141678"/>
                <a:gridCol w="1141678"/>
                <a:gridCol w="1141678"/>
                <a:gridCol w="1141678"/>
              </a:tblGrid>
              <a:tr h="74168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Schemes Under </a:t>
                      </a:r>
                      <a:r>
                        <a:rPr lang="en-US" sz="1800" b="1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Jal</a:t>
                      </a:r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Jeevan</a:t>
                      </a:r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Mission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470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Sr. No</a:t>
                      </a: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District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No. of Schemes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No. of Schemes Completed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Pipe Water Supply Scheme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Pipe Water Supply Scheme Completed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Solar Mini Water Supply Scheme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Solar Mini Water Supply Scheme Completed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36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Gadchiroli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1033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761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68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Schemes Under PM-</a:t>
                      </a:r>
                      <a:r>
                        <a:rPr lang="en-US" sz="1800" b="1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JANMAN</a:t>
                      </a:r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1800" b="1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PVTG</a:t>
                      </a:r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67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</a:t>
                      </a:r>
                      <a:r>
                        <a:rPr lang="en-US" sz="1400" u="none" strike="noStrike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No</a:t>
                      </a: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District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No. of Schemes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No. of Schemes Completed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Pipe Water Supply Scheme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Pipe Water Supply Scheme Completed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Solar Mini Water Supply Scheme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Solar Mini Water Supply Scheme Completed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36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Gadchiroli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785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86" y="801374"/>
            <a:ext cx="8229600" cy="609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 Energy Based Mini Water Supply Scheme - Solution to On-Ground Challenges</a:t>
            </a:r>
            <a:endParaRPr lang="en-US" sz="1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8754"/>
            <a:ext cx="8229600" cy="61090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2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167" t="12699" r="9167" b="9524"/>
          <a:stretch/>
        </p:blipFill>
        <p:spPr bwMode="auto">
          <a:xfrm>
            <a:off x="609600" y="1504405"/>
            <a:ext cx="7924800" cy="409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5869615"/>
            <a:ext cx="85344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vercome challenges in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Gadchiroli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District Solar Dual Pump is implemented where Hand Pump and Solar Pump both runs simultaneously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58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Working Principle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system works on two main modes, which utilize the same borewell:-</a:t>
            </a:r>
            <a:b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1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Solar-Powered Mode (Daytime) </a:t>
            </a:r>
            <a:br>
              <a:rPr lang="en-US" sz="31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This is the primary and automated function of the pump.</a:t>
            </a:r>
            <a:b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Energy Generation: Photovoltaic (PV) solar panels installed near the borewell convert sunlight directly into DC electricity.</a:t>
            </a:r>
            <a:b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Pumping: The generated electricity is fed to a DC submersible pump (typically 1 HP or more), which is installed deep inside the borewell, below the mechanism of the hand pump.</a:t>
            </a:r>
            <a:b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Water Collection: The submersible pump automatically draws water and sends it through a pipe to an elevated storage tank (often 5,000 liters or more).</a:t>
            </a:r>
            <a:b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Distribution: From the storage tank, water is distributed via a piped network to community </a:t>
            </a:r>
            <a:r>
              <a:rPr lang="en-US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standposts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household tap connections, providing piped water supply to the habitation during the day.</a:t>
            </a:r>
            <a:b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Automation: The system is often equipped with sensors and a controller for protection (like dry-run protection to prevent damage if the borewell runs dry) and tank level monitoring.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Working Principle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Manual Hand Pump Mode (Backup) </a:t>
            </a:r>
            <a:b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the secondary, manual function, which ensures supply when solar power is not available.</a:t>
            </a:r>
            <a:b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7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 Pump Operation: </a:t>
            </a: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pre-existing manual hand pump mechanism remains operational and is physically located above the submersible pump.</a:t>
            </a:r>
            <a:b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7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Backup Power: </a:t>
            </a: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mode is used when there is no sunlight (at night, during heavy clouds, or in case of a fault in the solar system).</a:t>
            </a:r>
            <a:b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7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Immediate Access: </a:t>
            </a: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Users can operate the hand pump manually to draw water directly from the borewell for immediate needs. </a:t>
            </a:r>
            <a:b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"dual" aspect refers to the combination of the automated, high-volume solar pump for community supply to a tank, and the manual hand pump for direct,            on-demand, backup access.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838200"/>
            <a:ext cx="8229600" cy="6096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Innovative Practices and Scheme Features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40229"/>
            <a:ext cx="8229600" cy="6117771"/>
          </a:xfrm>
        </p:spPr>
        <p:txBody>
          <a:bodyPr>
            <a:normAutofit/>
          </a:bodyPr>
          <a:lstStyle/>
          <a:p>
            <a:pPr algn="just"/>
            <a:endParaRPr lang="en-US" sz="2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1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Groundwater Source :</a:t>
            </a: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Finalized existing </a:t>
            </a:r>
            <a:r>
              <a:rPr lang="en-US" sz="17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Handpump</a:t>
            </a: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7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Borewell</a:t>
            </a: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village </a:t>
            </a: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yield of more than 2000 </a:t>
            </a:r>
            <a:r>
              <a:rPr lang="en-US" sz="17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ltr</a:t>
            </a: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7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</a:t>
            </a:r>
            <a:r>
              <a:rPr lang="en-US" sz="17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reduce expenditure on new sourc</a:t>
            </a: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17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WhatsApp Image 2025-10-22 at 22.21.12_a8d024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524000"/>
            <a:ext cx="7315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8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1926</TotalTime>
  <Words>1121</Words>
  <Application>Microsoft Office PowerPoint</Application>
  <PresentationFormat>On-screen Show (4:3)</PresentationFormat>
  <Paragraphs>257</Paragraphs>
  <Slides>26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Executive</vt:lpstr>
      <vt:lpstr>PowerPoint Presentation</vt:lpstr>
      <vt:lpstr>PowerPoint Presentation</vt:lpstr>
      <vt:lpstr>Rural Gadchiroli – Drinking Water Challenges (Pre-Intervention)</vt:lpstr>
      <vt:lpstr>Implementation Under JJM</vt:lpstr>
      <vt:lpstr>JJM &amp; PM-JANMAN Abstract</vt:lpstr>
      <vt:lpstr>Solar Energy Based Mini Water Supply Scheme - Solution to On-Ground Challenges</vt:lpstr>
      <vt:lpstr>Working Principle</vt:lpstr>
      <vt:lpstr>Working Principle</vt:lpstr>
      <vt:lpstr>Innovative Practices and Scheme Features</vt:lpstr>
      <vt:lpstr>Innovative Practices and Scheme Features</vt:lpstr>
      <vt:lpstr>PowerPoint Presentation</vt:lpstr>
      <vt:lpstr>PowerPoint Presentation</vt:lpstr>
      <vt:lpstr>     Solar Panel Cleaning System :  -  Sprinkler-type cleaning system installed for efficient    solar panel maintenance.  - Ensures dust-free panels, leading to improved solar    efficiency and continuous system performance. </vt:lpstr>
      <vt:lpstr>PowerPoint Presentation</vt:lpstr>
      <vt:lpstr>PowerPoint Presentation</vt:lpstr>
      <vt:lpstr>PowerPoint Presentation</vt:lpstr>
      <vt:lpstr>Benefits of Solar Energy Based Mini Water Supply Scheme</vt:lpstr>
      <vt:lpstr>Operation and Maintenance Policy</vt:lpstr>
      <vt:lpstr>Water Quality Testing</vt:lpstr>
      <vt:lpstr>Kuwakodi Success Story - Janbhagidari </vt:lpstr>
      <vt:lpstr>Kuwakodi Success Story - Janbhagidari </vt:lpstr>
      <vt:lpstr>PowerPoint Presentation</vt:lpstr>
      <vt:lpstr>PowerPoint Presentation</vt:lpstr>
      <vt:lpstr>PowerPoint Presentation</vt:lpstr>
      <vt:lpstr>NJJM Team Field Visit 14th and 15th October,2025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DESKTOP</dc:creator>
  <cp:lastModifiedBy>desktop</cp:lastModifiedBy>
  <cp:revision>317</cp:revision>
  <cp:lastPrinted>2025-10-28T10:13:45Z</cp:lastPrinted>
  <dcterms:created xsi:type="dcterms:W3CDTF">2006-08-16T00:00:00Z</dcterms:created>
  <dcterms:modified xsi:type="dcterms:W3CDTF">2025-10-28T10:24:29Z</dcterms:modified>
</cp:coreProperties>
</file>