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handoutMasterIdLst>
    <p:handoutMasterId r:id="rId25"/>
  </p:handoutMasterIdLst>
  <p:sldIdLst>
    <p:sldId id="2147376495" r:id="rId3"/>
    <p:sldId id="2147376483" r:id="rId4"/>
    <p:sldId id="2147376484" r:id="rId5"/>
    <p:sldId id="2147376485" r:id="rId6"/>
    <p:sldId id="2147376494" r:id="rId7"/>
    <p:sldId id="2147376486" r:id="rId8"/>
    <p:sldId id="2147376487" r:id="rId9"/>
    <p:sldId id="2147376488" r:id="rId10"/>
    <p:sldId id="2147376489" r:id="rId11"/>
    <p:sldId id="2147376490" r:id="rId12"/>
    <p:sldId id="2147376491" r:id="rId13"/>
    <p:sldId id="2147376492" r:id="rId14"/>
    <p:sldId id="2147376493" r:id="rId15"/>
    <p:sldId id="2147376500" r:id="rId16"/>
    <p:sldId id="2147376496" r:id="rId17"/>
    <p:sldId id="2147376498" r:id="rId18"/>
    <p:sldId id="2147376499" r:id="rId19"/>
    <p:sldId id="2147376502" r:id="rId20"/>
    <p:sldId id="2147376501" r:id="rId21"/>
    <p:sldId id="2147376497" r:id="rId22"/>
    <p:sldId id="5790" r:id="rId23"/>
  </p:sldIdLst>
  <p:sldSz cx="9906000" cy="6858000" type="A4"/>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kraborty, Shibabrata" initials="CS" lastIdx="1" clrIdx="0">
    <p:extLst>
      <p:ext uri="{19B8F6BF-5375-455C-9EA6-DF929625EA0E}">
        <p15:presenceInfo xmlns:p15="http://schemas.microsoft.com/office/powerpoint/2012/main" userId="S::shibabrata@kpmg.com::3cd61389-f4be-4a4d-be6a-6907c5c2b1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D7FF"/>
    <a:srgbClr val="663300"/>
    <a:srgbClr val="FBE2AF"/>
    <a:srgbClr val="A2560A"/>
    <a:srgbClr val="BD8131"/>
    <a:srgbClr val="9581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64BC4-7F63-4604-B36E-DE06F3029B0E}" v="22" dt="2025-10-06T05:27:44.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265" autoAdjust="0"/>
  </p:normalViewPr>
  <p:slideViewPr>
    <p:cSldViewPr snapToGrid="0">
      <p:cViewPr varScale="1">
        <p:scale>
          <a:sx n="82" d="100"/>
          <a:sy n="82" d="100"/>
        </p:scale>
        <p:origin x="1243" y="72"/>
      </p:cViewPr>
      <p:guideLst>
        <p:guide orient="horz" pos="2160"/>
        <p:guide pos="3840"/>
        <p:guide pos="312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7326F6-DE2A-4857-B0BE-2202BDAB4030}"/>
              </a:ext>
            </a:extLst>
          </p:cNvPr>
          <p:cNvSpPr>
            <a:spLocks noGrp="1"/>
          </p:cNvSpPr>
          <p:nvPr>
            <p:ph type="hdr" sz="quarter"/>
          </p:nvPr>
        </p:nvSpPr>
        <p:spPr>
          <a:xfrm>
            <a:off x="4" y="4"/>
            <a:ext cx="3169920" cy="481727"/>
          </a:xfrm>
          <a:prstGeom prst="rect">
            <a:avLst/>
          </a:prstGeom>
        </p:spPr>
        <p:txBody>
          <a:bodyPr vert="horz" lIns="93158" tIns="46580" rIns="93158" bIns="46580" rtlCol="0"/>
          <a:lstStyle>
            <a:lvl1pPr algn="l">
              <a:defRPr sz="1300"/>
            </a:lvl1pPr>
          </a:lstStyle>
          <a:p>
            <a:endParaRPr lang="en-IN"/>
          </a:p>
        </p:txBody>
      </p:sp>
      <p:sp>
        <p:nvSpPr>
          <p:cNvPr id="3" name="Date Placeholder 2">
            <a:extLst>
              <a:ext uri="{FF2B5EF4-FFF2-40B4-BE49-F238E27FC236}">
                <a16:creationId xmlns:a16="http://schemas.microsoft.com/office/drawing/2014/main" id="{49125BCD-8230-4E98-A575-2BC415A68364}"/>
              </a:ext>
            </a:extLst>
          </p:cNvPr>
          <p:cNvSpPr>
            <a:spLocks noGrp="1"/>
          </p:cNvSpPr>
          <p:nvPr>
            <p:ph type="dt" sz="quarter" idx="1"/>
          </p:nvPr>
        </p:nvSpPr>
        <p:spPr>
          <a:xfrm>
            <a:off x="4143590" y="4"/>
            <a:ext cx="3169920" cy="481727"/>
          </a:xfrm>
          <a:prstGeom prst="rect">
            <a:avLst/>
          </a:prstGeom>
        </p:spPr>
        <p:txBody>
          <a:bodyPr vert="horz" lIns="93158" tIns="46580" rIns="93158" bIns="46580" rtlCol="0"/>
          <a:lstStyle>
            <a:lvl1pPr algn="r">
              <a:defRPr sz="1300"/>
            </a:lvl1pPr>
          </a:lstStyle>
          <a:p>
            <a:endParaRPr lang="en-IN"/>
          </a:p>
        </p:txBody>
      </p:sp>
      <p:sp>
        <p:nvSpPr>
          <p:cNvPr id="4" name="Footer Placeholder 3">
            <a:extLst>
              <a:ext uri="{FF2B5EF4-FFF2-40B4-BE49-F238E27FC236}">
                <a16:creationId xmlns:a16="http://schemas.microsoft.com/office/drawing/2014/main" id="{A3B8EA90-3F76-4B1E-A9BD-9BB13BA45F36}"/>
              </a:ext>
            </a:extLst>
          </p:cNvPr>
          <p:cNvSpPr>
            <a:spLocks noGrp="1"/>
          </p:cNvSpPr>
          <p:nvPr>
            <p:ph type="ftr" sz="quarter" idx="2"/>
          </p:nvPr>
        </p:nvSpPr>
        <p:spPr>
          <a:xfrm>
            <a:off x="4" y="9119477"/>
            <a:ext cx="3169920" cy="481726"/>
          </a:xfrm>
          <a:prstGeom prst="rect">
            <a:avLst/>
          </a:prstGeom>
        </p:spPr>
        <p:txBody>
          <a:bodyPr vert="horz" lIns="93158" tIns="46580" rIns="93158" bIns="46580" rtlCol="0" anchor="b"/>
          <a:lstStyle>
            <a:lvl1pPr algn="l">
              <a:defRPr sz="1300"/>
            </a:lvl1pPr>
          </a:lstStyle>
          <a:p>
            <a:endParaRPr lang="en-IN"/>
          </a:p>
        </p:txBody>
      </p:sp>
      <p:sp>
        <p:nvSpPr>
          <p:cNvPr id="5" name="Slide Number Placeholder 4">
            <a:extLst>
              <a:ext uri="{FF2B5EF4-FFF2-40B4-BE49-F238E27FC236}">
                <a16:creationId xmlns:a16="http://schemas.microsoft.com/office/drawing/2014/main" id="{1ED3EB34-5D7F-4D23-843D-8791E331307E}"/>
              </a:ext>
            </a:extLst>
          </p:cNvPr>
          <p:cNvSpPr>
            <a:spLocks noGrp="1"/>
          </p:cNvSpPr>
          <p:nvPr>
            <p:ph type="sldNum" sz="quarter" idx="3"/>
          </p:nvPr>
        </p:nvSpPr>
        <p:spPr>
          <a:xfrm>
            <a:off x="4143590" y="9119477"/>
            <a:ext cx="3169920" cy="481726"/>
          </a:xfrm>
          <a:prstGeom prst="rect">
            <a:avLst/>
          </a:prstGeom>
        </p:spPr>
        <p:txBody>
          <a:bodyPr vert="horz" lIns="93158" tIns="46580" rIns="93158" bIns="46580" rtlCol="0" anchor="b"/>
          <a:lstStyle>
            <a:lvl1pPr algn="r">
              <a:defRPr sz="1300"/>
            </a:lvl1pPr>
          </a:lstStyle>
          <a:p>
            <a:fld id="{8851B283-D467-4011-A302-ED991F67DEBF}" type="slidenum">
              <a:rPr lang="en-IN" smtClean="0"/>
              <a:pPr/>
              <a:t>‹#›</a:t>
            </a:fld>
            <a:endParaRPr lang="en-IN"/>
          </a:p>
        </p:txBody>
      </p:sp>
    </p:spTree>
    <p:extLst>
      <p:ext uri="{BB962C8B-B14F-4D97-AF65-F5344CB8AC3E}">
        <p14:creationId xmlns:p14="http://schemas.microsoft.com/office/powerpoint/2010/main" val="23622038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169920" cy="481727"/>
          </a:xfrm>
          <a:prstGeom prst="rect">
            <a:avLst/>
          </a:prstGeom>
        </p:spPr>
        <p:txBody>
          <a:bodyPr vert="horz" lIns="93158" tIns="46580" rIns="93158" bIns="46580" rtlCol="0"/>
          <a:lstStyle>
            <a:lvl1pPr algn="l">
              <a:defRPr sz="1300"/>
            </a:lvl1pPr>
          </a:lstStyle>
          <a:p>
            <a:endParaRPr lang="en-IN"/>
          </a:p>
        </p:txBody>
      </p:sp>
      <p:sp>
        <p:nvSpPr>
          <p:cNvPr id="3" name="Date Placeholder 2"/>
          <p:cNvSpPr>
            <a:spLocks noGrp="1"/>
          </p:cNvSpPr>
          <p:nvPr>
            <p:ph type="dt" idx="1"/>
          </p:nvPr>
        </p:nvSpPr>
        <p:spPr>
          <a:xfrm>
            <a:off x="4143590" y="4"/>
            <a:ext cx="3169920" cy="481727"/>
          </a:xfrm>
          <a:prstGeom prst="rect">
            <a:avLst/>
          </a:prstGeom>
        </p:spPr>
        <p:txBody>
          <a:bodyPr vert="horz" lIns="93158" tIns="46580" rIns="93158" bIns="46580" rtlCol="0"/>
          <a:lstStyle>
            <a:lvl1pPr algn="r">
              <a:defRPr sz="1300"/>
            </a:lvl1pPr>
          </a:lstStyle>
          <a:p>
            <a:endParaRPr lang="en-IN"/>
          </a:p>
        </p:txBody>
      </p:sp>
      <p:sp>
        <p:nvSpPr>
          <p:cNvPr id="4" name="Slide Image Placeholder 3"/>
          <p:cNvSpPr>
            <a:spLocks noGrp="1" noRot="1" noChangeAspect="1"/>
          </p:cNvSpPr>
          <p:nvPr>
            <p:ph type="sldImg" idx="2"/>
          </p:nvPr>
        </p:nvSpPr>
        <p:spPr>
          <a:xfrm>
            <a:off x="1317625" y="1200150"/>
            <a:ext cx="4679950" cy="3240088"/>
          </a:xfrm>
          <a:prstGeom prst="rect">
            <a:avLst/>
          </a:prstGeom>
          <a:noFill/>
          <a:ln w="12700">
            <a:solidFill>
              <a:prstClr val="black"/>
            </a:solidFill>
          </a:ln>
        </p:spPr>
        <p:txBody>
          <a:bodyPr vert="horz" lIns="93158" tIns="46580" rIns="93158" bIns="46580" rtlCol="0" anchor="ctr"/>
          <a:lstStyle/>
          <a:p>
            <a:endParaRPr lang="en-IN"/>
          </a:p>
        </p:txBody>
      </p:sp>
      <p:sp>
        <p:nvSpPr>
          <p:cNvPr id="5" name="Notes Placeholder 4"/>
          <p:cNvSpPr>
            <a:spLocks noGrp="1"/>
          </p:cNvSpPr>
          <p:nvPr>
            <p:ph type="body" sz="quarter" idx="3"/>
          </p:nvPr>
        </p:nvSpPr>
        <p:spPr>
          <a:xfrm>
            <a:off x="731521" y="4620580"/>
            <a:ext cx="5852160" cy="3780473"/>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4" y="9119477"/>
            <a:ext cx="3169920" cy="481726"/>
          </a:xfrm>
          <a:prstGeom prst="rect">
            <a:avLst/>
          </a:prstGeom>
        </p:spPr>
        <p:txBody>
          <a:bodyPr vert="horz" lIns="93158" tIns="46580" rIns="93158" bIns="46580" rtlCol="0" anchor="b"/>
          <a:lstStyle>
            <a:lvl1pPr algn="l">
              <a:defRPr sz="1300"/>
            </a:lvl1pPr>
          </a:lstStyle>
          <a:p>
            <a:endParaRPr lang="en-IN"/>
          </a:p>
        </p:txBody>
      </p:sp>
      <p:sp>
        <p:nvSpPr>
          <p:cNvPr id="7" name="Slide Number Placeholder 6"/>
          <p:cNvSpPr>
            <a:spLocks noGrp="1"/>
          </p:cNvSpPr>
          <p:nvPr>
            <p:ph type="sldNum" sz="quarter" idx="5"/>
          </p:nvPr>
        </p:nvSpPr>
        <p:spPr>
          <a:xfrm>
            <a:off x="4143590" y="9119477"/>
            <a:ext cx="3169920" cy="481726"/>
          </a:xfrm>
          <a:prstGeom prst="rect">
            <a:avLst/>
          </a:prstGeom>
        </p:spPr>
        <p:txBody>
          <a:bodyPr vert="horz" lIns="93158" tIns="46580" rIns="93158" bIns="46580" rtlCol="0" anchor="b"/>
          <a:lstStyle>
            <a:lvl1pPr algn="r">
              <a:defRPr sz="1300"/>
            </a:lvl1pPr>
          </a:lstStyle>
          <a:p>
            <a:fld id="{2EA11907-6C16-4B53-822E-DB2E50088E4E}" type="slidenum">
              <a:rPr lang="en-IN" smtClean="0"/>
              <a:pPr/>
              <a:t>‹#›</a:t>
            </a:fld>
            <a:endParaRPr lang="en-IN"/>
          </a:p>
        </p:txBody>
      </p:sp>
    </p:spTree>
    <p:extLst>
      <p:ext uri="{BB962C8B-B14F-4D97-AF65-F5344CB8AC3E}">
        <p14:creationId xmlns:p14="http://schemas.microsoft.com/office/powerpoint/2010/main" val="21628911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317625" y="1200150"/>
            <a:ext cx="4679950" cy="3240088"/>
          </a:xfrm>
          <a:ln/>
        </p:spPr>
      </p:sp>
      <p:sp>
        <p:nvSpPr>
          <p:cNvPr id="73731" name="Notes Placeholder 2"/>
          <p:cNvSpPr>
            <a:spLocks noGrp="1"/>
          </p:cNvSpPr>
          <p:nvPr>
            <p:ph type="body" idx="1"/>
          </p:nvPr>
        </p:nvSpPr>
        <p:spPr>
          <a:noFill/>
          <a:ln/>
        </p:spPr>
        <p:txBody>
          <a:bodyPr/>
          <a:lstStyle/>
          <a:p>
            <a:endParaRPr lang="en-US"/>
          </a:p>
        </p:txBody>
      </p:sp>
      <p:sp>
        <p:nvSpPr>
          <p:cNvPr id="73732" name="Slide Number Placeholder 3"/>
          <p:cNvSpPr>
            <a:spLocks noGrp="1"/>
          </p:cNvSpPr>
          <p:nvPr>
            <p:ph type="sldNum" sz="quarter" idx="5"/>
          </p:nvPr>
        </p:nvSpPr>
        <p:spPr>
          <a:noFill/>
        </p:spPr>
        <p:txBody>
          <a:bodyPr/>
          <a:lstStyle/>
          <a:p>
            <a:fld id="{AA50AFB7-AAE4-4A11-A71F-6E8AB2841E4B}" type="slidenum">
              <a:rPr lang="en-US" smtClean="0">
                <a:cs typeface="Arial" charset="0"/>
              </a:rPr>
              <a:pPr/>
              <a:t>21</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lain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0BA0B2-8E14-4C8A-809F-656F5DE5E65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4998C6-687A-4B76-9DCA-7BFBFFFED2C1}"/>
              </a:ext>
            </a:extLst>
          </p:cNvPr>
          <p:cNvSpPr>
            <a:spLocks noGrp="1"/>
          </p:cNvSpPr>
          <p:nvPr>
            <p:ph type="ftr" sz="quarter" idx="11"/>
          </p:nvPr>
        </p:nvSpPr>
        <p:spPr/>
        <p:txBody>
          <a:bodyPr/>
          <a:lstStyle/>
          <a:p>
            <a:endParaRPr lang="en-US"/>
          </a:p>
        </p:txBody>
      </p:sp>
      <p:sp>
        <p:nvSpPr>
          <p:cNvPr id="7" name="Triangle 10">
            <a:extLst>
              <a:ext uri="{FF2B5EF4-FFF2-40B4-BE49-F238E27FC236}">
                <a16:creationId xmlns:a16="http://schemas.microsoft.com/office/drawing/2014/main" id="{53CD54E7-64F9-4592-AF8D-65DC4F7A4F55}"/>
              </a:ext>
            </a:extLst>
          </p:cNvPr>
          <p:cNvSpPr/>
          <p:nvPr/>
        </p:nvSpPr>
        <p:spPr>
          <a:xfrm>
            <a:off x="4360794" y="6534714"/>
            <a:ext cx="5545206" cy="323286"/>
          </a:xfrm>
          <a:prstGeom prst="triangle">
            <a:avLst>
              <a:gd name="adj" fmla="val 100000"/>
            </a:avLst>
          </a:prstGeom>
          <a:solidFill>
            <a:srgbClr val="BD8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 name="Slide Number Placeholder 6">
            <a:extLst>
              <a:ext uri="{FF2B5EF4-FFF2-40B4-BE49-F238E27FC236}">
                <a16:creationId xmlns:a16="http://schemas.microsoft.com/office/drawing/2014/main" id="{42B6F23C-E251-4EC4-B3AF-0A5EBDAE4C55}"/>
              </a:ext>
            </a:extLst>
          </p:cNvPr>
          <p:cNvSpPr>
            <a:spLocks noGrp="1"/>
          </p:cNvSpPr>
          <p:nvPr>
            <p:ph type="sldNum" sz="quarter" idx="4"/>
          </p:nvPr>
        </p:nvSpPr>
        <p:spPr>
          <a:xfrm>
            <a:off x="9534525" y="6549902"/>
            <a:ext cx="371475" cy="365760"/>
          </a:xfrm>
          <a:prstGeom prst="rect">
            <a:avLst/>
          </a:prstGeom>
        </p:spPr>
        <p:txBody>
          <a:bodyPr/>
          <a:lstStyle>
            <a:lvl1pPr>
              <a:defRPr sz="1400" b="0">
                <a:solidFill>
                  <a:schemeClr val="bg1"/>
                </a:solidFill>
                <a:latin typeface="Calibri" panose="020F0502020204030204" pitchFamily="34" charset="0"/>
                <a:cs typeface="Calibri" panose="020F0502020204030204" pitchFamily="34" charset="0"/>
              </a:defRPr>
            </a:lvl1pPr>
          </a:lstStyle>
          <a:p>
            <a:fld id="{147C1B20-DEF4-46E3-B77F-0FB6B8193D90}" type="slidenum">
              <a:rPr lang="en-US" smtClean="0"/>
              <a:pPr/>
              <a:t>‹#›</a:t>
            </a:fld>
            <a:endParaRPr lang="en-US" dirty="0"/>
          </a:p>
        </p:txBody>
      </p:sp>
      <p:sp>
        <p:nvSpPr>
          <p:cNvPr id="9" name="Triangle 11">
            <a:extLst>
              <a:ext uri="{FF2B5EF4-FFF2-40B4-BE49-F238E27FC236}">
                <a16:creationId xmlns:a16="http://schemas.microsoft.com/office/drawing/2014/main" id="{F9073F62-4B79-498E-8F46-3146EB890E17}"/>
              </a:ext>
            </a:extLst>
          </p:cNvPr>
          <p:cNvSpPr/>
          <p:nvPr/>
        </p:nvSpPr>
        <p:spPr>
          <a:xfrm>
            <a:off x="0" y="6534714"/>
            <a:ext cx="1195180" cy="323286"/>
          </a:xfrm>
          <a:prstGeom prst="triangle">
            <a:avLst>
              <a:gd name="adj" fmla="val 0"/>
            </a:avLst>
          </a:prstGeom>
          <a:solidFill>
            <a:srgbClr val="80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11" name="Picture 10">
            <a:extLst>
              <a:ext uri="{FF2B5EF4-FFF2-40B4-BE49-F238E27FC236}">
                <a16:creationId xmlns:a16="http://schemas.microsoft.com/office/drawing/2014/main" id="{FDE5E100-E017-40A4-9F62-13ADB0B1149B}"/>
              </a:ext>
            </a:extLst>
          </p:cNvPr>
          <p:cNvPicPr>
            <a:picLocks noChangeAspect="1"/>
          </p:cNvPicPr>
          <p:nvPr/>
        </p:nvPicPr>
        <p:blipFill>
          <a:blip r:embed="rId2" cstate="print">
            <a:extLst>
              <a:ext uri="{28A0092B-C50C-407E-A947-70E740481C1C}">
                <a14:useLocalDpi xmlns:a14="http://schemas.microsoft.com/office/drawing/2010/main" val="0"/>
              </a:ext>
            </a:extLst>
          </a:blip>
          <a:srcRect l="20289" t="11984" r="17346" b="13326"/>
          <a:stretch>
            <a:fillRect/>
          </a:stretch>
        </p:blipFill>
        <p:spPr>
          <a:xfrm>
            <a:off x="9305063" y="28978"/>
            <a:ext cx="540299" cy="735726"/>
          </a:xfrm>
          <a:prstGeom prst="rect">
            <a:avLst/>
          </a:prstGeom>
        </p:spPr>
      </p:pic>
      <p:sp>
        <p:nvSpPr>
          <p:cNvPr id="12" name="Content Placeholder 2">
            <a:extLst>
              <a:ext uri="{FF2B5EF4-FFF2-40B4-BE49-F238E27FC236}">
                <a16:creationId xmlns:a16="http://schemas.microsoft.com/office/drawing/2014/main" id="{27145EE2-A532-41C3-89E8-B7C71712C62C}"/>
              </a:ext>
            </a:extLst>
          </p:cNvPr>
          <p:cNvSpPr>
            <a:spLocks noGrp="1"/>
          </p:cNvSpPr>
          <p:nvPr>
            <p:ph idx="1"/>
          </p:nvPr>
        </p:nvSpPr>
        <p:spPr>
          <a:xfrm>
            <a:off x="447015" y="1091335"/>
            <a:ext cx="871845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6C9465C-EB20-4067-901C-51746076F255}"/>
              </a:ext>
            </a:extLst>
          </p:cNvPr>
          <p:cNvSpPr>
            <a:spLocks noGrp="1"/>
          </p:cNvSpPr>
          <p:nvPr>
            <p:ph type="title"/>
          </p:nvPr>
        </p:nvSpPr>
        <p:spPr>
          <a:xfrm>
            <a:off x="447015" y="293968"/>
            <a:ext cx="8718456" cy="480131"/>
          </a:xfrm>
          <a:noFill/>
        </p:spPr>
        <p:txBody>
          <a:bodyPr wrap="square" rtlCol="0">
            <a:spAutoFit/>
          </a:bodyPr>
          <a:lstStyle>
            <a:lvl1pPr>
              <a:defRPr kumimoji="0" lang="en-US" sz="2800" b="1" i="0" u="none" strike="noStrike" cap="none" spc="0" normalizeH="0" baseline="0" dirty="0">
                <a:ln>
                  <a:noFill/>
                </a:ln>
                <a:solidFill>
                  <a:srgbClr val="A2560A"/>
                </a:solidFill>
                <a:effectLst/>
                <a:uLnTx/>
                <a:uFillTx/>
                <a:latin typeface="Calibri" panose="020F0502020204030204" pitchFamily="34" charset="0"/>
                <a:ea typeface="+mn-ea"/>
                <a:cs typeface="Calibri" panose="020F0502020204030204" pitchFamily="34" charset="0"/>
              </a:defRPr>
            </a:lvl1pPr>
          </a:lstStyle>
          <a:p>
            <a:pPr marL="0" marR="0" lvl="0" indent="0" fontAlgn="auto">
              <a:spcAft>
                <a:spcPts val="0"/>
              </a:spcAft>
              <a:buClrTx/>
              <a:buSzTx/>
              <a:buFontTx/>
              <a:tabLst/>
            </a:pPr>
            <a:r>
              <a:rPr lang="en-US"/>
              <a:t>Click to edit Master title style</a:t>
            </a:r>
            <a:endParaRPr lang="en-US" dirty="0"/>
          </a:p>
        </p:txBody>
      </p:sp>
    </p:spTree>
    <p:extLst>
      <p:ext uri="{BB962C8B-B14F-4D97-AF65-F5344CB8AC3E}">
        <p14:creationId xmlns:p14="http://schemas.microsoft.com/office/powerpoint/2010/main" val="2321596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4548" y="1316736"/>
            <a:ext cx="84201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74548" y="2704664"/>
            <a:ext cx="84201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a:lstStyle/>
          <a:p>
            <a:r>
              <a:rPr kumimoji="0" lang="en-US"/>
              <a:t>Click to edit Master title style</a:t>
            </a:r>
          </a:p>
        </p:txBody>
      </p:sp>
      <p:sp>
        <p:nvSpPr>
          <p:cNvPr id="3" name="Content Placeholder 2"/>
          <p:cNvSpPr>
            <a:spLocks noGrp="1"/>
          </p:cNvSpPr>
          <p:nvPr>
            <p:ph sz="half" idx="1"/>
          </p:nvPr>
        </p:nvSpPr>
        <p:spPr>
          <a:xfrm>
            <a:off x="495300" y="1920085"/>
            <a:ext cx="437515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035550" y="1920085"/>
            <a:ext cx="437515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95300" y="1855248"/>
            <a:ext cx="4376870"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032112" y="1859759"/>
            <a:ext cx="4378589"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95300" y="2514600"/>
            <a:ext cx="4376870"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032112" y="2514600"/>
            <a:ext cx="4378589"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9795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950" y="514352"/>
            <a:ext cx="29718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742950" y="1676400"/>
            <a:ext cx="29718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872971" y="1676400"/>
            <a:ext cx="553772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429566" y="1108077"/>
            <a:ext cx="569595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671145" y="5359769"/>
            <a:ext cx="168402"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60400" y="1176998"/>
            <a:ext cx="2397252"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60400" y="2828785"/>
            <a:ext cx="239395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50300" y="6356352"/>
            <a:ext cx="660400" cy="365125"/>
          </a:xfrm>
        </p:spPr>
        <p:txBody>
          <a:bodyPr/>
          <a:lstStyle/>
          <a:p>
            <a:fld id="{F9B21F67-152B-4671-B1AA-25DE4D48D02C}" type="slidenum">
              <a:rPr lang="en-US" smtClean="0"/>
              <a:pPr/>
              <a:t>‹#›</a:t>
            </a:fld>
            <a:endParaRPr lang="en-US"/>
          </a:p>
        </p:txBody>
      </p:sp>
      <p:sp>
        <p:nvSpPr>
          <p:cNvPr id="3" name="Picture Placeholder 2"/>
          <p:cNvSpPr>
            <a:spLocks noGrp="1"/>
          </p:cNvSpPr>
          <p:nvPr>
            <p:ph type="pic" idx="1"/>
          </p:nvPr>
        </p:nvSpPr>
        <p:spPr>
          <a:xfrm rot="420000">
            <a:off x="3776276" y="1199517"/>
            <a:ext cx="500253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0319" y="5816600"/>
            <a:ext cx="992663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746625" y="6219827"/>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914401"/>
            <a:ext cx="222885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95300" y="914401"/>
            <a:ext cx="652145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21F67-152B-4671-B1AA-25DE4D48D02C}" type="slidenum">
              <a:rPr lang="en-US" smtClean="0"/>
              <a:pPr/>
              <a:t>‹#›</a:t>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anner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0BA0B2-8E14-4C8A-809F-656F5DE5E65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4998C6-687A-4B76-9DCA-7BFBFFFED2C1}"/>
              </a:ext>
            </a:extLst>
          </p:cNvPr>
          <p:cNvSpPr>
            <a:spLocks noGrp="1"/>
          </p:cNvSpPr>
          <p:nvPr>
            <p:ph type="ftr" sz="quarter" idx="11"/>
          </p:nvPr>
        </p:nvSpPr>
        <p:spPr/>
        <p:txBody>
          <a:bodyPr/>
          <a:lstStyle/>
          <a:p>
            <a:endParaRPr lang="en-US"/>
          </a:p>
        </p:txBody>
      </p:sp>
      <p:sp>
        <p:nvSpPr>
          <p:cNvPr id="7" name="Triangle 10">
            <a:extLst>
              <a:ext uri="{FF2B5EF4-FFF2-40B4-BE49-F238E27FC236}">
                <a16:creationId xmlns:a16="http://schemas.microsoft.com/office/drawing/2014/main" id="{53CD54E7-64F9-4592-AF8D-65DC4F7A4F55}"/>
              </a:ext>
            </a:extLst>
          </p:cNvPr>
          <p:cNvSpPr/>
          <p:nvPr/>
        </p:nvSpPr>
        <p:spPr>
          <a:xfrm>
            <a:off x="4360794" y="6534714"/>
            <a:ext cx="5545206" cy="323286"/>
          </a:xfrm>
          <a:prstGeom prst="triangle">
            <a:avLst>
              <a:gd name="adj" fmla="val 100000"/>
            </a:avLst>
          </a:prstGeom>
          <a:solidFill>
            <a:srgbClr val="BD8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 name="Slide Number Placeholder 6">
            <a:extLst>
              <a:ext uri="{FF2B5EF4-FFF2-40B4-BE49-F238E27FC236}">
                <a16:creationId xmlns:a16="http://schemas.microsoft.com/office/drawing/2014/main" id="{42B6F23C-E251-4EC4-B3AF-0A5EBDAE4C55}"/>
              </a:ext>
            </a:extLst>
          </p:cNvPr>
          <p:cNvSpPr>
            <a:spLocks noGrp="1"/>
          </p:cNvSpPr>
          <p:nvPr>
            <p:ph type="sldNum" sz="quarter" idx="4"/>
          </p:nvPr>
        </p:nvSpPr>
        <p:spPr>
          <a:xfrm>
            <a:off x="9534525" y="6549902"/>
            <a:ext cx="371475" cy="365760"/>
          </a:xfrm>
          <a:prstGeom prst="rect">
            <a:avLst/>
          </a:prstGeom>
        </p:spPr>
        <p:txBody>
          <a:bodyPr/>
          <a:lstStyle>
            <a:lvl1pPr>
              <a:defRPr sz="1400" b="0">
                <a:solidFill>
                  <a:schemeClr val="bg1"/>
                </a:solidFill>
                <a:latin typeface="Calibri" panose="020F0502020204030204" pitchFamily="34" charset="0"/>
                <a:cs typeface="Calibri" panose="020F0502020204030204" pitchFamily="34" charset="0"/>
              </a:defRPr>
            </a:lvl1pPr>
          </a:lstStyle>
          <a:p>
            <a:fld id="{147C1B20-DEF4-46E3-B77F-0FB6B8193D90}" type="slidenum">
              <a:rPr lang="en-US" smtClean="0"/>
              <a:pPr/>
              <a:t>‹#›</a:t>
            </a:fld>
            <a:endParaRPr lang="en-US" dirty="0"/>
          </a:p>
        </p:txBody>
      </p:sp>
      <p:sp>
        <p:nvSpPr>
          <p:cNvPr id="9" name="Triangle 11">
            <a:extLst>
              <a:ext uri="{FF2B5EF4-FFF2-40B4-BE49-F238E27FC236}">
                <a16:creationId xmlns:a16="http://schemas.microsoft.com/office/drawing/2014/main" id="{F9073F62-4B79-498E-8F46-3146EB890E17}"/>
              </a:ext>
            </a:extLst>
          </p:cNvPr>
          <p:cNvSpPr/>
          <p:nvPr/>
        </p:nvSpPr>
        <p:spPr>
          <a:xfrm>
            <a:off x="0" y="6534714"/>
            <a:ext cx="1195180" cy="323286"/>
          </a:xfrm>
          <a:prstGeom prst="triangle">
            <a:avLst>
              <a:gd name="adj" fmla="val 0"/>
            </a:avLst>
          </a:prstGeom>
          <a:solidFill>
            <a:srgbClr val="80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0" name="Title 1">
            <a:extLst>
              <a:ext uri="{FF2B5EF4-FFF2-40B4-BE49-F238E27FC236}">
                <a16:creationId xmlns:a16="http://schemas.microsoft.com/office/drawing/2014/main" id="{0A99B70B-7BDD-4602-AA6F-9770C88E41EF}"/>
              </a:ext>
            </a:extLst>
          </p:cNvPr>
          <p:cNvSpPr>
            <a:spLocks noGrp="1"/>
          </p:cNvSpPr>
          <p:nvPr>
            <p:ph type="title"/>
          </p:nvPr>
        </p:nvSpPr>
        <p:spPr>
          <a:xfrm>
            <a:off x="4" y="318590"/>
            <a:ext cx="9165467" cy="430887"/>
          </a:xfrm>
          <a:solidFill>
            <a:srgbClr val="A2560A"/>
          </a:solidFill>
          <a:ln>
            <a:solidFill>
              <a:srgbClr val="A2560A"/>
            </a:solidFill>
          </a:ln>
        </p:spPr>
        <p:txBody>
          <a:bodyPr wrap="square" rtlCol="0">
            <a:spAutoFit/>
          </a:bodyPr>
          <a:lstStyle>
            <a:lvl1pPr marL="974725" indent="-614363">
              <a:defRPr kumimoji="0" lang="en-US" sz="2200" b="1" i="0" u="none" strike="noStrike" cap="none" spc="0" normalizeH="0" baseline="0">
                <a:ln>
                  <a:noFill/>
                </a:ln>
                <a:solidFill>
                  <a:prstClr val="white"/>
                </a:solidFill>
                <a:effectLst/>
                <a:uLnTx/>
                <a:uFillTx/>
                <a:latin typeface="Calibri" pitchFamily="34" charset="0"/>
                <a:ea typeface="+mn-ea"/>
                <a:cs typeface="Arial" panose="020B0604020202020204" pitchFamily="34" charset="0"/>
              </a:defRPr>
            </a:lvl1pPr>
          </a:lstStyle>
          <a:p>
            <a:pPr marL="974725" marR="0" lvl="0" indent="-614363" fontAlgn="auto">
              <a:lnSpc>
                <a:spcPct val="100000"/>
              </a:lnSpc>
              <a:spcBef>
                <a:spcPts val="0"/>
              </a:spcBef>
              <a:spcAft>
                <a:spcPts val="0"/>
              </a:spcAft>
              <a:buClrTx/>
              <a:buSzTx/>
              <a:buFontTx/>
              <a:tabLst/>
            </a:pPr>
            <a:r>
              <a:rPr lang="en-US"/>
              <a:t>Click to edit Master title style</a:t>
            </a:r>
            <a:endParaRPr lang="en-US" dirty="0"/>
          </a:p>
        </p:txBody>
      </p:sp>
      <p:pic>
        <p:nvPicPr>
          <p:cNvPr id="11" name="Picture 10">
            <a:extLst>
              <a:ext uri="{FF2B5EF4-FFF2-40B4-BE49-F238E27FC236}">
                <a16:creationId xmlns:a16="http://schemas.microsoft.com/office/drawing/2014/main" id="{FDE5E100-E017-40A4-9F62-13ADB0B1149B}"/>
              </a:ext>
            </a:extLst>
          </p:cNvPr>
          <p:cNvPicPr>
            <a:picLocks noChangeAspect="1"/>
          </p:cNvPicPr>
          <p:nvPr/>
        </p:nvPicPr>
        <p:blipFill>
          <a:blip r:embed="rId2" cstate="print">
            <a:extLst>
              <a:ext uri="{28A0092B-C50C-407E-A947-70E740481C1C}">
                <a14:useLocalDpi xmlns:a14="http://schemas.microsoft.com/office/drawing/2010/main" val="0"/>
              </a:ext>
            </a:extLst>
          </a:blip>
          <a:srcRect l="20289" t="11984" r="17346" b="13326"/>
          <a:stretch>
            <a:fillRect/>
          </a:stretch>
        </p:blipFill>
        <p:spPr>
          <a:xfrm>
            <a:off x="9305063" y="28978"/>
            <a:ext cx="540299" cy="735726"/>
          </a:xfrm>
          <a:prstGeom prst="rect">
            <a:avLst/>
          </a:prstGeom>
        </p:spPr>
      </p:pic>
      <p:sp>
        <p:nvSpPr>
          <p:cNvPr id="12" name="Content Placeholder 2">
            <a:extLst>
              <a:ext uri="{FF2B5EF4-FFF2-40B4-BE49-F238E27FC236}">
                <a16:creationId xmlns:a16="http://schemas.microsoft.com/office/drawing/2014/main" id="{23EE93D1-6DBD-4090-A6C8-4E46EF9CC9F8}"/>
              </a:ext>
            </a:extLst>
          </p:cNvPr>
          <p:cNvSpPr>
            <a:spLocks noGrp="1"/>
          </p:cNvSpPr>
          <p:nvPr>
            <p:ph idx="1"/>
          </p:nvPr>
        </p:nvSpPr>
        <p:spPr>
          <a:xfrm>
            <a:off x="310775" y="1091335"/>
            <a:ext cx="885469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81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E2B7B-F642-43FE-8940-706AB56F72D6}"/>
              </a:ext>
            </a:extLst>
          </p:cNvPr>
          <p:cNvSpPr>
            <a:spLocks noGrp="1"/>
          </p:cNvSpPr>
          <p:nvPr>
            <p:ph type="ctrTitle"/>
          </p:nvPr>
        </p:nvSpPr>
        <p:spPr>
          <a:xfrm>
            <a:off x="3281363" y="2080492"/>
            <a:ext cx="5408901" cy="1865745"/>
          </a:xfrm>
        </p:spPr>
        <p:txBody>
          <a:bodyPr anchor="b">
            <a:normAutofit/>
          </a:bodyPr>
          <a:lstStyle>
            <a:lvl1pPr algn="ctr">
              <a:lnSpc>
                <a:spcPct val="100000"/>
              </a:lnSpc>
              <a:defRPr sz="6000">
                <a:solidFill>
                  <a:srgbClr val="805E38"/>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80BA0B2-8E14-4C8A-809F-656F5DE5E65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4998C6-687A-4B76-9DCA-7BFBFFFED2C1}"/>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A543F241-41E1-4381-84C0-5B70C9C90D12}"/>
              </a:ext>
            </a:extLst>
          </p:cNvPr>
          <p:cNvSpPr/>
          <p:nvPr/>
        </p:nvSpPr>
        <p:spPr>
          <a:xfrm>
            <a:off x="3" y="0"/>
            <a:ext cx="2679124" cy="6858000"/>
          </a:xfrm>
          <a:prstGeom prst="rect">
            <a:avLst/>
          </a:prstGeom>
          <a:solidFill>
            <a:srgbClr val="80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1108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3A815B-ADD4-4F3A-8A36-70E2593355B4}"/>
              </a:ext>
            </a:extLst>
          </p:cNvPr>
          <p:cNvPicPr>
            <a:picLocks noChangeAspect="1"/>
          </p:cNvPicPr>
          <p:nvPr/>
        </p:nvPicPr>
        <p:blipFill rotWithShape="1">
          <a:blip r:embed="rId2" cstate="print"/>
          <a:srcRect l="11634" t="-1" r="9842" b="40392"/>
          <a:stretch/>
        </p:blipFill>
        <p:spPr>
          <a:xfrm>
            <a:off x="0" y="0"/>
            <a:ext cx="4891088"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Picture 7">
            <a:extLst>
              <a:ext uri="{FF2B5EF4-FFF2-40B4-BE49-F238E27FC236}">
                <a16:creationId xmlns:a16="http://schemas.microsoft.com/office/drawing/2014/main" id="{15E10B4A-F1A8-492B-A283-AFBC64A938A6}"/>
              </a:ext>
            </a:extLst>
          </p:cNvPr>
          <p:cNvPicPr>
            <a:picLocks noChangeAspect="1"/>
          </p:cNvPicPr>
          <p:nvPr/>
        </p:nvPicPr>
        <p:blipFill>
          <a:blip r:embed="rId3" cstate="print">
            <a:extLst>
              <a:ext uri="{28A0092B-C50C-407E-A947-70E740481C1C}">
                <a14:useLocalDpi xmlns:a14="http://schemas.microsoft.com/office/drawing/2010/main" val="0"/>
              </a:ext>
            </a:extLst>
          </a:blip>
          <a:srcRect l="20289" t="11984" r="17346" b="13326"/>
          <a:stretch>
            <a:fillRect/>
          </a:stretch>
        </p:blipFill>
        <p:spPr>
          <a:xfrm>
            <a:off x="6354496" y="268729"/>
            <a:ext cx="1108782" cy="1509832"/>
          </a:xfrm>
          <a:prstGeom prst="rect">
            <a:avLst/>
          </a:prstGeom>
        </p:spPr>
      </p:pic>
      <p:sp>
        <p:nvSpPr>
          <p:cNvPr id="9" name="Title 1">
            <a:extLst>
              <a:ext uri="{FF2B5EF4-FFF2-40B4-BE49-F238E27FC236}">
                <a16:creationId xmlns:a16="http://schemas.microsoft.com/office/drawing/2014/main" id="{8F2D8D54-8ECE-487F-9753-17F82E3AAED7}"/>
              </a:ext>
            </a:extLst>
          </p:cNvPr>
          <p:cNvSpPr>
            <a:spLocks noGrp="1"/>
          </p:cNvSpPr>
          <p:nvPr>
            <p:ph type="ctrTitle" hasCustomPrompt="1"/>
          </p:nvPr>
        </p:nvSpPr>
        <p:spPr>
          <a:xfrm>
            <a:off x="5307158" y="2006883"/>
            <a:ext cx="3333749" cy="717282"/>
          </a:xfrm>
          <a:prstGeom prst="rect">
            <a:avLst/>
          </a:prstGeom>
        </p:spPr>
        <p:txBody>
          <a:bodyPr anchor="b">
            <a:normAutofit/>
          </a:bodyPr>
          <a:lstStyle>
            <a:lvl1pPr algn="ctr">
              <a:lnSpc>
                <a:spcPct val="100000"/>
              </a:lnSpc>
              <a:defRPr sz="3600" b="1">
                <a:solidFill>
                  <a:srgbClr val="805E38"/>
                </a:solidFill>
                <a:latin typeface="Calibri" panose="020F0502020204030204" pitchFamily="34" charset="0"/>
                <a:cs typeface="Calibri" panose="020F0502020204030204" pitchFamily="34" charset="0"/>
              </a:defRPr>
            </a:lvl1pPr>
          </a:lstStyle>
          <a:p>
            <a:r>
              <a:rPr lang="en-US" dirty="0"/>
              <a:t>[Jal Jeevan Mission]</a:t>
            </a:r>
          </a:p>
        </p:txBody>
      </p:sp>
      <p:sp>
        <p:nvSpPr>
          <p:cNvPr id="10" name="Text Placeholder 9">
            <a:extLst>
              <a:ext uri="{FF2B5EF4-FFF2-40B4-BE49-F238E27FC236}">
                <a16:creationId xmlns:a16="http://schemas.microsoft.com/office/drawing/2014/main" id="{E6C864DC-0B5E-44DF-9087-A7A7AECE50D8}"/>
              </a:ext>
            </a:extLst>
          </p:cNvPr>
          <p:cNvSpPr>
            <a:spLocks noGrp="1"/>
          </p:cNvSpPr>
          <p:nvPr>
            <p:ph type="body" sz="quarter" idx="10" hasCustomPrompt="1"/>
          </p:nvPr>
        </p:nvSpPr>
        <p:spPr>
          <a:xfrm>
            <a:off x="5612256" y="3155998"/>
            <a:ext cx="2723564" cy="808038"/>
          </a:xfrm>
          <a:prstGeom prst="rect">
            <a:avLst/>
          </a:prstGeom>
        </p:spPr>
        <p:txBody>
          <a:bodyPr/>
          <a:lstStyle>
            <a:lvl1pPr marL="0" indent="0" algn="ctr">
              <a:buNone/>
              <a:defRPr sz="2800">
                <a:solidFill>
                  <a:srgbClr val="805E38"/>
                </a:solidFill>
              </a:defRPr>
            </a:lvl1pPr>
            <a:lvl2pPr>
              <a:defRPr sz="2800"/>
            </a:lvl2pPr>
            <a:lvl3pPr>
              <a:defRPr sz="2800"/>
            </a:lvl3pPr>
            <a:lvl4pPr>
              <a:defRPr sz="2800"/>
            </a:lvl4pPr>
            <a:lvl5pPr>
              <a:defRPr sz="2800"/>
            </a:lvl5pPr>
          </a:lstStyle>
          <a:p>
            <a:pPr lvl="0"/>
            <a:r>
              <a:rPr lang="en-US" dirty="0"/>
              <a:t>[Subject]</a:t>
            </a:r>
          </a:p>
        </p:txBody>
      </p:sp>
      <p:sp>
        <p:nvSpPr>
          <p:cNvPr id="11" name="Text Placeholder 9">
            <a:extLst>
              <a:ext uri="{FF2B5EF4-FFF2-40B4-BE49-F238E27FC236}">
                <a16:creationId xmlns:a16="http://schemas.microsoft.com/office/drawing/2014/main" id="{9C20D4F5-5E17-45B5-BE07-EDEDD8524966}"/>
              </a:ext>
            </a:extLst>
          </p:cNvPr>
          <p:cNvSpPr>
            <a:spLocks noGrp="1"/>
          </p:cNvSpPr>
          <p:nvPr>
            <p:ph type="body" sz="quarter" idx="13" hasCustomPrompt="1"/>
          </p:nvPr>
        </p:nvSpPr>
        <p:spPr>
          <a:xfrm>
            <a:off x="5612256" y="6012885"/>
            <a:ext cx="2723564" cy="433799"/>
          </a:xfrm>
          <a:prstGeom prst="rect">
            <a:avLst/>
          </a:prstGeom>
        </p:spPr>
        <p:txBody>
          <a:bodyPr anchor="ctr"/>
          <a:lstStyle>
            <a:lvl1pPr marL="0" indent="0" algn="ctr">
              <a:buNone/>
              <a:defRPr sz="2000">
                <a:solidFill>
                  <a:srgbClr val="805E38"/>
                </a:solidFill>
              </a:defRPr>
            </a:lvl1pPr>
            <a:lvl2pPr>
              <a:defRPr sz="2800"/>
            </a:lvl2pPr>
            <a:lvl3pPr>
              <a:defRPr sz="2800"/>
            </a:lvl3pPr>
            <a:lvl4pPr>
              <a:defRPr sz="2800"/>
            </a:lvl4pPr>
            <a:lvl5pPr>
              <a:defRPr sz="2800"/>
            </a:lvl5pPr>
          </a:lstStyle>
          <a:p>
            <a:pPr lvl="0"/>
            <a:r>
              <a:rPr lang="en-US" dirty="0"/>
              <a:t>[Presenter Dept.]</a:t>
            </a:r>
          </a:p>
        </p:txBody>
      </p:sp>
      <p:sp>
        <p:nvSpPr>
          <p:cNvPr id="12" name="Content Placeholder 19">
            <a:extLst>
              <a:ext uri="{FF2B5EF4-FFF2-40B4-BE49-F238E27FC236}">
                <a16:creationId xmlns:a16="http://schemas.microsoft.com/office/drawing/2014/main" id="{93507E26-E27E-43A8-A5B6-AB5D35683469}"/>
              </a:ext>
            </a:extLst>
          </p:cNvPr>
          <p:cNvSpPr>
            <a:spLocks noGrp="1"/>
          </p:cNvSpPr>
          <p:nvPr>
            <p:ph sz="quarter" idx="14" hasCustomPrompt="1"/>
          </p:nvPr>
        </p:nvSpPr>
        <p:spPr>
          <a:xfrm>
            <a:off x="5459757" y="5066901"/>
            <a:ext cx="3028554" cy="433799"/>
          </a:xfrm>
          <a:prstGeom prst="rect">
            <a:avLst/>
          </a:prstGeom>
        </p:spPr>
        <p:txBody>
          <a:bodyPr anchor="ctr"/>
          <a:lstStyle>
            <a:lvl1pPr>
              <a:defRPr lang="en-US" sz="2000" dirty="0" smtClean="0">
                <a:solidFill>
                  <a:srgbClr val="805E38"/>
                </a:solidFill>
              </a:defRPr>
            </a:lvl1pPr>
            <a:lvl2pPr>
              <a:defRPr lang="en-US" sz="2800" dirty="0" smtClean="0"/>
            </a:lvl2pPr>
            <a:lvl3pPr>
              <a:defRPr lang="en-US" sz="2800" dirty="0" smtClean="0"/>
            </a:lvl3pPr>
            <a:lvl4pPr>
              <a:defRPr lang="en-US" sz="2800" dirty="0" smtClean="0"/>
            </a:lvl4pPr>
            <a:lvl5pPr>
              <a:defRPr lang="en-IN" sz="2800" dirty="0"/>
            </a:lvl5pPr>
          </a:lstStyle>
          <a:p>
            <a:pPr marL="0" lvl="0" indent="0" algn="ctr">
              <a:buNone/>
            </a:pPr>
            <a:r>
              <a:rPr lang="en-US" dirty="0"/>
              <a:t>[Date]</a:t>
            </a:r>
          </a:p>
        </p:txBody>
      </p:sp>
    </p:spTree>
    <p:extLst>
      <p:ext uri="{BB962C8B-B14F-4D97-AF65-F5344CB8AC3E}">
        <p14:creationId xmlns:p14="http://schemas.microsoft.com/office/powerpoint/2010/main" val="105577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739B10-E6CE-4813-A057-33C6A5D1D0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F84885-F682-4AD7-A35D-BBFA3479811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202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915400" cy="838200"/>
          </a:xfrm>
        </p:spPr>
        <p:txBody>
          <a:bodyPr anchor="t" anchorCtr="0">
            <a:normAutofit/>
          </a:bodyPr>
          <a:lstStyle>
            <a:lvl1pPr>
              <a:defRPr sz="3000" u="none"/>
            </a:lvl1pPr>
          </a:lstStyle>
          <a:p>
            <a:r>
              <a:rPr lang="en-US" dirty="0"/>
              <a:t>Click to edit Master title style</a:t>
            </a:r>
          </a:p>
        </p:txBody>
      </p:sp>
      <p:sp>
        <p:nvSpPr>
          <p:cNvPr id="8" name="Content Placeholder 7"/>
          <p:cNvSpPr>
            <a:spLocks noGrp="1"/>
          </p:cNvSpPr>
          <p:nvPr>
            <p:ph sz="quarter" idx="1"/>
          </p:nvPr>
        </p:nvSpPr>
        <p:spPr>
          <a:xfrm>
            <a:off x="495300" y="1371600"/>
            <a:ext cx="8915400" cy="4785360"/>
          </a:xfrm>
        </p:spPr>
        <p:txBody>
          <a:bodyPr/>
          <a:lstStyle>
            <a:lvl1pPr>
              <a:defRPr baseline="0">
                <a:solidFill>
                  <a:schemeClr val="tx2">
                    <a:lumMod val="7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90005D1B-0961-4350-9C11-DB05FFFF71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0289" t="11984" r="17346" b="13326"/>
          <a:stretch>
            <a:fillRect/>
          </a:stretch>
        </p:blipFill>
        <p:spPr>
          <a:xfrm>
            <a:off x="9305063" y="28978"/>
            <a:ext cx="540299" cy="735726"/>
          </a:xfrm>
          <a:prstGeom prst="rect">
            <a:avLst/>
          </a:prstGeom>
        </p:spPr>
      </p:pic>
      <p:sp>
        <p:nvSpPr>
          <p:cNvPr id="5" name="Slide Number Placeholder 6">
            <a:extLst>
              <a:ext uri="{FF2B5EF4-FFF2-40B4-BE49-F238E27FC236}">
                <a16:creationId xmlns:a16="http://schemas.microsoft.com/office/drawing/2014/main" id="{0DD4E7B1-3340-4320-8B07-E83EB464697C}"/>
              </a:ext>
            </a:extLst>
          </p:cNvPr>
          <p:cNvSpPr txBox="1">
            <a:spLocks/>
          </p:cNvSpPr>
          <p:nvPr userDrawn="1"/>
        </p:nvSpPr>
        <p:spPr>
          <a:xfrm>
            <a:off x="9534525" y="6549902"/>
            <a:ext cx="371475" cy="365760"/>
          </a:xfrm>
          <a:prstGeom prst="rect">
            <a:avLst/>
          </a:prstGeom>
        </p:spPr>
        <p:txBody>
          <a:bodyPr/>
          <a:lstStyle>
            <a:defPPr>
              <a:defRPr lang="en-US"/>
            </a:defPPr>
            <a:lvl1pPr marL="0" algn="l" rtl="0" latinLnBrk="0">
              <a:defRPr sz="1400" b="0" kern="1200">
                <a:solidFill>
                  <a:schemeClr val="bg1"/>
                </a:solidFill>
                <a:latin typeface="Calibri" panose="020F0502020204030204" pitchFamily="34" charset="0"/>
                <a:ea typeface="+mn-ea"/>
                <a:cs typeface="Calibri" panose="020F0502020204030204" pitchFamily="34" charset="0"/>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47C1B20-DEF4-46E3-B77F-0FB6B8193D90}" type="slidenum">
              <a:rPr kumimoji="0" lang="en-US" sz="1400" b="0"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4849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47"/>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FD0168-E888-4713-9C64-EC82C6716457}" type="datetimeFigureOut">
              <a:rPr lang="en-IN" smtClean="0"/>
              <a:pPr/>
              <a:t>29-10-2025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7099300" y="6356372"/>
            <a:ext cx="2311400" cy="365125"/>
          </a:xfrm>
          <a:prstGeom prst="rect">
            <a:avLst/>
          </a:prstGeom>
        </p:spPr>
        <p:txBody>
          <a:bodyPr/>
          <a:lstStyle/>
          <a:p>
            <a:fld id="{1136D828-FE20-4A4D-8AFA-C19BB7A00407}" type="slidenum">
              <a:rPr lang="en-IN" smtClean="0"/>
              <a:pPr/>
              <a:t>‹#›</a:t>
            </a:fld>
            <a:endParaRPr lang="en-IN"/>
          </a:p>
        </p:txBody>
      </p:sp>
    </p:spTree>
    <p:extLst>
      <p:ext uri="{BB962C8B-B14F-4D97-AF65-F5344CB8AC3E}">
        <p14:creationId xmlns:p14="http://schemas.microsoft.com/office/powerpoint/2010/main" val="134444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77850" y="1371600"/>
            <a:ext cx="8505952"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77850" y="3228536"/>
            <a:ext cx="8509254"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5FD0168-E888-4713-9C64-EC82C6716457}" type="datetimeFigureOut">
              <a:rPr lang="en-IN" smtClean="0"/>
              <a:pPr/>
              <a:t>29-10-2025</a:t>
            </a:fld>
            <a:endParaRPr lang="en-IN"/>
          </a:p>
        </p:txBody>
      </p:sp>
      <p:sp>
        <p:nvSpPr>
          <p:cNvPr id="19" name="Footer Placeholder 18"/>
          <p:cNvSpPr>
            <a:spLocks noGrp="1"/>
          </p:cNvSpPr>
          <p:nvPr>
            <p:ph type="ftr" sz="quarter" idx="11"/>
          </p:nvPr>
        </p:nvSpPr>
        <p:spPr/>
        <p:txBody>
          <a:bodyPr/>
          <a:lstStyle/>
          <a:p>
            <a:endParaRPr lang="en-IN"/>
          </a:p>
        </p:txBody>
      </p:sp>
      <p:sp>
        <p:nvSpPr>
          <p:cNvPr id="27" name="Slide Number Placeholder 26"/>
          <p:cNvSpPr>
            <a:spLocks noGrp="1"/>
          </p:cNvSpPr>
          <p:nvPr>
            <p:ph type="sldNum" sz="quarter" idx="12"/>
          </p:nvPr>
        </p:nvSpPr>
        <p:spPr/>
        <p:txBody>
          <a:bodyPr/>
          <a:lstStyle/>
          <a:p>
            <a:fld id="{1136D828-FE20-4A4D-8AFA-C19BB7A00407}"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EE029B5-E7EC-43E5-990D-017F87F01160}"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21F67-152B-4671-B1AA-25DE4D48D02C}" type="slidenum">
              <a:rPr lang="en-US" smtClean="0"/>
              <a:pPr/>
              <a:t>‹#›</a:t>
            </a:fld>
            <a:endParaRPr lang="en-US"/>
          </a:p>
        </p:txBody>
      </p:sp>
      <p:pic>
        <p:nvPicPr>
          <p:cNvPr id="7" name="Picture 6">
            <a:extLst>
              <a:ext uri="{FF2B5EF4-FFF2-40B4-BE49-F238E27FC236}">
                <a16:creationId xmlns:a16="http://schemas.microsoft.com/office/drawing/2014/main" id="{90005D1B-0961-4350-9C11-DB05FFFF71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0289" t="11984" r="17346" b="13326"/>
          <a:stretch>
            <a:fillRect/>
          </a:stretch>
        </p:blipFill>
        <p:spPr>
          <a:xfrm>
            <a:off x="9305063" y="28978"/>
            <a:ext cx="540299" cy="735726"/>
          </a:xfrm>
          <a:prstGeom prst="rect">
            <a:avLst/>
          </a:prstGeom>
        </p:spPr>
      </p:pic>
      <p:sp>
        <p:nvSpPr>
          <p:cNvPr id="8" name="Slide Number Placeholder 6">
            <a:extLst>
              <a:ext uri="{FF2B5EF4-FFF2-40B4-BE49-F238E27FC236}">
                <a16:creationId xmlns:a16="http://schemas.microsoft.com/office/drawing/2014/main" id="{0DD4E7B1-3340-4320-8B07-E83EB464697C}"/>
              </a:ext>
            </a:extLst>
          </p:cNvPr>
          <p:cNvSpPr txBox="1">
            <a:spLocks/>
          </p:cNvSpPr>
          <p:nvPr userDrawn="1"/>
        </p:nvSpPr>
        <p:spPr>
          <a:xfrm>
            <a:off x="9534525" y="6549902"/>
            <a:ext cx="371475" cy="365760"/>
          </a:xfrm>
          <a:prstGeom prst="rect">
            <a:avLst/>
          </a:prstGeom>
        </p:spPr>
        <p:txBody>
          <a:bodyPr/>
          <a:lstStyle>
            <a:defPPr>
              <a:defRPr lang="en-US"/>
            </a:defPPr>
            <a:lvl1pPr marL="0" algn="l" rtl="0" latinLnBrk="0">
              <a:defRPr sz="1400" b="0" kern="1200">
                <a:solidFill>
                  <a:schemeClr val="bg1"/>
                </a:solidFill>
                <a:latin typeface="Calibri" panose="020F0502020204030204" pitchFamily="34" charset="0"/>
                <a:ea typeface="+mn-ea"/>
                <a:cs typeface="Calibri" panose="020F0502020204030204" pitchFamily="34" charset="0"/>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47C1B20-DEF4-46E3-B77F-0FB6B8193D90}" type="slidenum">
              <a:rPr kumimoji="0" lang="en-US" sz="1400" b="0"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E2A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28C7D-B35A-4BEF-8476-5CEA90FDC977}"/>
              </a:ext>
            </a:extLst>
          </p:cNvPr>
          <p:cNvSpPr>
            <a:spLocks noGrp="1"/>
          </p:cNvSpPr>
          <p:nvPr>
            <p:ph type="title"/>
          </p:nvPr>
        </p:nvSpPr>
        <p:spPr>
          <a:xfrm>
            <a:off x="2909888" y="365125"/>
            <a:ext cx="6315075" cy="106189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1ADA4779-6EC3-4689-AC4C-7ED85A179C9F}"/>
              </a:ext>
            </a:extLst>
          </p:cNvPr>
          <p:cNvSpPr>
            <a:spLocks noGrp="1"/>
          </p:cNvSpPr>
          <p:nvPr>
            <p:ph type="dt" sz="half" idx="2"/>
          </p:nvPr>
        </p:nvSpPr>
        <p:spPr>
          <a:xfrm>
            <a:off x="681038" y="635636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9CA8940-99A0-4A68-8DA2-435E8C7DA6D0}"/>
              </a:ext>
            </a:extLst>
          </p:cNvPr>
          <p:cNvSpPr>
            <a:spLocks noGrp="1"/>
          </p:cNvSpPr>
          <p:nvPr>
            <p:ph type="ftr" sz="quarter" idx="3"/>
          </p:nvPr>
        </p:nvSpPr>
        <p:spPr>
          <a:xfrm>
            <a:off x="3281363" y="635636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80665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9" r:id="rId6"/>
    <p:sldLayoutId id="214748367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0319" y="-7144"/>
            <a:ext cx="992663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746625" y="-7143"/>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95300" y="704088"/>
            <a:ext cx="89154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95300" y="1935480"/>
            <a:ext cx="89154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95300" y="6356352"/>
            <a:ext cx="2311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22" name="Footer Placeholder 21"/>
          <p:cNvSpPr>
            <a:spLocks noGrp="1"/>
          </p:cNvSpPr>
          <p:nvPr>
            <p:ph type="ftr" sz="quarter" idx="3"/>
          </p:nvPr>
        </p:nvSpPr>
        <p:spPr>
          <a:xfrm>
            <a:off x="2889250" y="6356352"/>
            <a:ext cx="36322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8585200" y="6356352"/>
            <a:ext cx="8255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grpSp>
        <p:nvGrpSpPr>
          <p:cNvPr id="2" name="Group 1"/>
          <p:cNvGrpSpPr/>
          <p:nvPr/>
        </p:nvGrpSpPr>
        <p:grpSpPr>
          <a:xfrm>
            <a:off x="-20601" y="202408"/>
            <a:ext cx="9945594"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C:\Users\sumitsrivastava\Downloads\Peyjal%20Sambad%2030.10.2025%20(2)\Peyjal%20Sambad\WhatsApp%20Video%202025-10-25%20at%203.00.15%20PM%20(online-video-cutter.com)%20(1).mp4" TargetMode="External"/><Relationship Id="rId1" Type="http://schemas.microsoft.com/office/2007/relationships/media" Target="file:///C:\Users\sumitsrivastava\Downloads\Peyjal%20Sambad%2030.10.2025%20(2)\Peyjal%20Sambad\WhatsApp%20Video%202025-10-25%20at%203.00.15%20PM%20(online-video-cutter.com)%20(1).mp4"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Triangle 23"/>
          <p:cNvSpPr/>
          <p:nvPr/>
        </p:nvSpPr>
        <p:spPr>
          <a:xfrm flipH="1">
            <a:off x="6893169" y="3411416"/>
            <a:ext cx="2883877" cy="324436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7">
            <a:extLst>
              <a:ext uri="{FF2B5EF4-FFF2-40B4-BE49-F238E27FC236}">
                <a16:creationId xmlns:a16="http://schemas.microsoft.com/office/drawing/2014/main" id="{6EF8D02F-B5F0-A69C-832C-D422FCF52B75}"/>
              </a:ext>
            </a:extLst>
          </p:cNvPr>
          <p:cNvGrpSpPr/>
          <p:nvPr/>
        </p:nvGrpSpPr>
        <p:grpSpPr>
          <a:xfrm>
            <a:off x="369277" y="239489"/>
            <a:ext cx="8953219" cy="4526476"/>
            <a:chOff x="612581" y="245384"/>
            <a:chExt cx="10988446" cy="4637917"/>
          </a:xfrm>
        </p:grpSpPr>
        <p:pic>
          <p:nvPicPr>
            <p:cNvPr id="12" name="Picture 11">
              <a:extLst>
                <a:ext uri="{FF2B5EF4-FFF2-40B4-BE49-F238E27FC236}">
                  <a16:creationId xmlns:a16="http://schemas.microsoft.com/office/drawing/2014/main" id="{B95A759E-6757-10CC-B081-4D7D706B1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422" y="245384"/>
              <a:ext cx="1808605" cy="1427399"/>
            </a:xfrm>
            <a:prstGeom prst="rect">
              <a:avLst/>
            </a:prstGeom>
            <a:effectLst>
              <a:glow>
                <a:schemeClr val="accent1">
                  <a:alpha val="95000"/>
                </a:schemeClr>
              </a:glow>
            </a:effectLst>
          </p:spPr>
        </p:pic>
        <p:pic>
          <p:nvPicPr>
            <p:cNvPr id="13" name="Picture 3" descr="1394601923.png">
              <a:extLst>
                <a:ext uri="{FF2B5EF4-FFF2-40B4-BE49-F238E27FC236}">
                  <a16:creationId xmlns:a16="http://schemas.microsoft.com/office/drawing/2014/main" id="{8CB4F1E3-A6CD-3ABF-19FC-641D41F3D22F}"/>
                </a:ext>
              </a:extLst>
            </p:cNvPr>
            <p:cNvPicPr>
              <a:picLocks noChangeAspect="1"/>
            </p:cNvPicPr>
            <p:nvPr/>
          </p:nvPicPr>
          <p:blipFill>
            <a:blip r:embed="rId3" cstate="print"/>
            <a:srcRect/>
            <a:stretch>
              <a:fillRect/>
            </a:stretch>
          </p:blipFill>
          <p:spPr bwMode="auto">
            <a:xfrm>
              <a:off x="612581" y="245384"/>
              <a:ext cx="2330617" cy="1404000"/>
            </a:xfrm>
            <a:prstGeom prst="rect">
              <a:avLst/>
            </a:prstGeom>
            <a:noFill/>
            <a:ln w="9525">
              <a:noFill/>
              <a:miter lim="800000"/>
              <a:headEnd/>
              <a:tailEnd/>
            </a:ln>
          </p:spPr>
        </p:pic>
        <p:sp>
          <p:nvSpPr>
            <p:cNvPr id="7" name="TextBox 6">
              <a:extLst>
                <a:ext uri="{FF2B5EF4-FFF2-40B4-BE49-F238E27FC236}">
                  <a16:creationId xmlns:a16="http://schemas.microsoft.com/office/drawing/2014/main" id="{1D141A52-5B10-E73F-EC64-9538DFE5BCD0}"/>
                </a:ext>
              </a:extLst>
            </p:cNvPr>
            <p:cNvSpPr txBox="1"/>
            <p:nvPr/>
          </p:nvSpPr>
          <p:spPr>
            <a:xfrm>
              <a:off x="1906100" y="1747462"/>
              <a:ext cx="9321948" cy="1009133"/>
            </a:xfrm>
            <a:prstGeom prst="rect">
              <a:avLst/>
            </a:prstGeom>
            <a:noFill/>
            <a:effectLst>
              <a:glow rad="139700">
                <a:schemeClr val="accent3">
                  <a:satMod val="175000"/>
                  <a:alpha val="40000"/>
                </a:schemeClr>
              </a:glow>
            </a:effectLst>
          </p:spPr>
          <p:txBody>
            <a:bodyPr wrap="square">
              <a:spAutoFit/>
            </a:bodyPr>
            <a:lstStyle/>
            <a:p>
              <a:pPr algn="ctr"/>
              <a:r>
                <a:rPr lang="en-US" sz="3600" b="1" i="0" dirty="0">
                  <a:solidFill>
                    <a:srgbClr val="0070C0"/>
                  </a:solidFill>
                  <a:effectLst>
                    <a:glow rad="190500">
                      <a:schemeClr val="bg1"/>
                    </a:glow>
                  </a:effectLst>
                  <a:latin typeface="Times New Roman" pitchFamily="18" charset="0"/>
                  <a:cs typeface="Times New Roman" pitchFamily="18" charset="0"/>
                </a:rPr>
                <a:t>Jal Shakti Vibhag</a:t>
              </a:r>
            </a:p>
            <a:p>
              <a:pPr algn="ctr"/>
              <a:r>
                <a:rPr lang="en-US" sz="2200" b="1" dirty="0">
                  <a:effectLst>
                    <a:glow rad="228600">
                      <a:schemeClr val="bg1">
                        <a:alpha val="40000"/>
                      </a:schemeClr>
                    </a:glow>
                  </a:effectLst>
                  <a:latin typeface="Times New Roman" pitchFamily="18" charset="0"/>
                  <a:cs typeface="Times New Roman" pitchFamily="18" charset="0"/>
                </a:rPr>
                <a:t>GOVERNMENT OF HIMACHAL PRADESH</a:t>
              </a:r>
            </a:p>
          </p:txBody>
        </p:sp>
        <p:sp>
          <p:nvSpPr>
            <p:cNvPr id="25" name="Rectangle 2">
              <a:extLst>
                <a:ext uri="{FF2B5EF4-FFF2-40B4-BE49-F238E27FC236}">
                  <a16:creationId xmlns:a16="http://schemas.microsoft.com/office/drawing/2014/main" id="{6DBA9F1B-7479-5307-313E-4332E05D3BE4}"/>
                </a:ext>
              </a:extLst>
            </p:cNvPr>
            <p:cNvSpPr>
              <a:spLocks noChangeArrowheads="1"/>
            </p:cNvSpPr>
            <p:nvPr/>
          </p:nvSpPr>
          <p:spPr bwMode="auto">
            <a:xfrm>
              <a:off x="9025251" y="4504876"/>
              <a:ext cx="229881" cy="3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en-IN" altLang="en-US" b="1" dirty="0">
                <a:latin typeface="Times New Roman" panose="02020603050405020304" pitchFamily="18" charset="0"/>
                <a:cs typeface="Times New Roman" panose="02020603050405020304" pitchFamily="18" charset="0"/>
              </a:endParaRPr>
            </a:p>
          </p:txBody>
        </p:sp>
      </p:grpSp>
      <p:sp>
        <p:nvSpPr>
          <p:cNvPr id="10" name="Subtitle 2">
            <a:extLst>
              <a:ext uri="{FF2B5EF4-FFF2-40B4-BE49-F238E27FC236}">
                <a16:creationId xmlns:a16="http://schemas.microsoft.com/office/drawing/2014/main" id="{F857E33E-DC77-D1C8-7A3E-E8896FCAA161}"/>
              </a:ext>
            </a:extLst>
          </p:cNvPr>
          <p:cNvSpPr txBox="1">
            <a:spLocks/>
          </p:cNvSpPr>
          <p:nvPr/>
        </p:nvSpPr>
        <p:spPr>
          <a:xfrm>
            <a:off x="2580263" y="2608852"/>
            <a:ext cx="5285780" cy="2378038"/>
          </a:xfrm>
          <a:prstGeom prst="rect">
            <a:avLst/>
          </a:prstGeom>
        </p:spPr>
        <p:txBody>
          <a:bodyPr vert="horz" lIns="91440" tIns="45720" rIns="91440" bIns="45720" rtlCol="0" anchor="t">
            <a:noAutofit/>
          </a:bodyPr>
          <a:lstStyle/>
          <a:p>
            <a:pPr algn="ctr"/>
            <a:r>
              <a:rPr lang="en-IN" sz="2800" b="1" dirty="0"/>
              <a:t>DISTRICT WATER &amp; SANITATION MISSION (DWSM), HAMIRPUR DISTRICT HIMACHAL PRADESH</a:t>
            </a:r>
          </a:p>
          <a:p>
            <a:pPr algn="ctr"/>
            <a:r>
              <a:rPr lang="en-IN" sz="2400" b="1" dirty="0" err="1"/>
              <a:t>Peyjal</a:t>
            </a:r>
            <a:r>
              <a:rPr lang="en-IN" sz="2400" b="1" dirty="0"/>
              <a:t> </a:t>
            </a:r>
            <a:r>
              <a:rPr lang="en-IN" sz="2400" b="1" dirty="0" err="1"/>
              <a:t>Samvad</a:t>
            </a:r>
            <a:r>
              <a:rPr lang="en-IN" sz="2400" b="1" dirty="0"/>
              <a:t> Report</a:t>
            </a:r>
            <a:endParaRPr lang="en-IN" sz="2800" dirty="0"/>
          </a:p>
        </p:txBody>
      </p:sp>
      <p:sp>
        <p:nvSpPr>
          <p:cNvPr id="14" name="Subtitle 2">
            <a:extLst>
              <a:ext uri="{FF2B5EF4-FFF2-40B4-BE49-F238E27FC236}">
                <a16:creationId xmlns:a16="http://schemas.microsoft.com/office/drawing/2014/main" id="{8A0F2C53-F499-AA81-5965-6EE2C778FFAF}"/>
              </a:ext>
            </a:extLst>
          </p:cNvPr>
          <p:cNvSpPr txBox="1">
            <a:spLocks/>
          </p:cNvSpPr>
          <p:nvPr/>
        </p:nvSpPr>
        <p:spPr>
          <a:xfrm>
            <a:off x="4765431" y="5067466"/>
            <a:ext cx="2563209" cy="570174"/>
          </a:xfrm>
          <a:prstGeom prst="rect">
            <a:avLst/>
          </a:prstGeom>
        </p:spPr>
        <p:txBody>
          <a:bodyPr vert="horz" anchor="t">
            <a:noAutofit/>
          </a:bodyPr>
          <a:lstStyle/>
          <a:p>
            <a:pPr algn="ctr" defTabSz="322600">
              <a:spcAft>
                <a:spcPts val="336"/>
              </a:spcAft>
              <a:buClr>
                <a:schemeClr val="accent1"/>
              </a:buClr>
              <a:buSzPct val="76000"/>
              <a:defRPr/>
            </a:pPr>
            <a:r>
              <a:rPr lang="en-US" sz="2000" b="1" kern="1200" dirty="0">
                <a:solidFill>
                  <a:schemeClr val="tx2">
                    <a:lumMod val="10000"/>
                  </a:schemeClr>
                </a:solidFill>
                <a:latin typeface="+mn-lt"/>
                <a:ea typeface="+mj-lt"/>
                <a:cs typeface="+mj-lt"/>
              </a:rPr>
              <a:t>30</a:t>
            </a:r>
            <a:r>
              <a:rPr lang="en-US" sz="2000" b="1" kern="1200" baseline="30000" dirty="0">
                <a:solidFill>
                  <a:schemeClr val="tx2">
                    <a:lumMod val="10000"/>
                  </a:schemeClr>
                </a:solidFill>
                <a:latin typeface="+mn-lt"/>
                <a:ea typeface="+mj-lt"/>
                <a:cs typeface="+mj-lt"/>
              </a:rPr>
              <a:t>th</a:t>
            </a:r>
            <a:r>
              <a:rPr lang="en-US" sz="2000" b="1" kern="1200" dirty="0">
                <a:solidFill>
                  <a:schemeClr val="tx2">
                    <a:lumMod val="10000"/>
                  </a:schemeClr>
                </a:solidFill>
                <a:latin typeface="+mn-lt"/>
                <a:ea typeface="+mj-lt"/>
                <a:cs typeface="+mj-lt"/>
              </a:rPr>
              <a:t> October, 2025</a:t>
            </a:r>
            <a:endParaRPr lang="en-US" sz="4800" b="1" kern="1200" dirty="0">
              <a:solidFill>
                <a:schemeClr val="tx2">
                  <a:lumMod val="10000"/>
                </a:schemeClr>
              </a:solidFill>
              <a:latin typeface="+mn-lt"/>
              <a:ea typeface="+mj-lt"/>
              <a:cs typeface="+mj-lt"/>
            </a:endParaRPr>
          </a:p>
        </p:txBody>
      </p:sp>
      <p:pic>
        <p:nvPicPr>
          <p:cNvPr id="19" name="Picture 18" descr="jjm-data_entry.png"/>
          <p:cNvPicPr>
            <a:picLocks noChangeAspect="1"/>
          </p:cNvPicPr>
          <p:nvPr/>
        </p:nvPicPr>
        <p:blipFill>
          <a:blip r:embed="rId4" cstate="print"/>
          <a:stretch>
            <a:fillRect/>
          </a:stretch>
        </p:blipFill>
        <p:spPr>
          <a:xfrm>
            <a:off x="4203422" y="0"/>
            <a:ext cx="1467616" cy="1647650"/>
          </a:xfrm>
          <a:prstGeom prst="rect">
            <a:avLst/>
          </a:prstGeom>
        </p:spPr>
      </p:pic>
      <p:pic>
        <p:nvPicPr>
          <p:cNvPr id="28" name="Picture 2" descr="D:\Picture and Video (JJM)\New Picutures2(FHtC)\WhatsApp Image 2022-10-19 at 3.20.27 PM.jpeg"/>
          <p:cNvPicPr>
            <a:picLocks noChangeAspect="1" noChangeArrowheads="1"/>
          </p:cNvPicPr>
          <p:nvPr/>
        </p:nvPicPr>
        <p:blipFill>
          <a:blip r:embed="rId5"/>
          <a:stretch>
            <a:fillRect/>
          </a:stretch>
        </p:blipFill>
        <p:spPr bwMode="auto">
          <a:xfrm>
            <a:off x="8393681" y="5214774"/>
            <a:ext cx="1224336" cy="1367255"/>
          </a:xfrm>
          <a:prstGeom prst="rect">
            <a:avLst/>
          </a:prstGeom>
          <a:ln>
            <a:noFill/>
          </a:ln>
          <a:effectLst>
            <a:softEdge rad="112500"/>
          </a:effectLst>
        </p:spPr>
      </p:pic>
      <p:pic>
        <p:nvPicPr>
          <p:cNvPr id="29" name="Picture 2" descr="D:\Picture and Video (JJM)\New Picutures2(FHtC)\WhatsApp Image 2022-10-19 at 3.20.27 PM.jpeg"/>
          <p:cNvPicPr>
            <a:picLocks noChangeAspect="1" noChangeArrowheads="1"/>
          </p:cNvPicPr>
          <p:nvPr/>
        </p:nvPicPr>
        <p:blipFill>
          <a:blip r:embed="rId6" cstate="print"/>
          <a:stretch>
            <a:fillRect/>
          </a:stretch>
        </p:blipFill>
        <p:spPr bwMode="auto">
          <a:xfrm>
            <a:off x="413238" y="1859043"/>
            <a:ext cx="1758461" cy="1499619"/>
          </a:xfrm>
          <a:prstGeom prst="rect">
            <a:avLst/>
          </a:prstGeom>
          <a:ln>
            <a:noFill/>
          </a:ln>
          <a:effectLst>
            <a:softEdge rad="112500"/>
          </a:effectLst>
        </p:spPr>
      </p:pic>
      <p:pic>
        <p:nvPicPr>
          <p:cNvPr id="30" name="Picture 2" descr="D:\Picture and Video (JJM)\New Picutures2(FHtC)\WhatsApp Image 2022-10-19 at 3.20.27 PM.jpeg"/>
          <p:cNvPicPr>
            <a:picLocks noChangeAspect="1" noChangeArrowheads="1"/>
          </p:cNvPicPr>
          <p:nvPr/>
        </p:nvPicPr>
        <p:blipFill>
          <a:blip r:embed="rId7"/>
          <a:stretch>
            <a:fillRect/>
          </a:stretch>
        </p:blipFill>
        <p:spPr bwMode="auto">
          <a:xfrm>
            <a:off x="495299" y="5029199"/>
            <a:ext cx="3540370" cy="1652954"/>
          </a:xfrm>
          <a:prstGeom prst="rect">
            <a:avLst/>
          </a:prstGeom>
          <a:ln>
            <a:noFill/>
          </a:ln>
          <a:effectLst>
            <a:softEdge rad="112500"/>
          </a:effectLst>
        </p:spPr>
      </p:pic>
      <p:pic>
        <p:nvPicPr>
          <p:cNvPr id="31" name="Picture 2" descr="D:\Picture and Video (JJM)\New Picutures2(FHtC)\WhatsApp Image 2022-10-19 at 3.20.27 PM.jpeg"/>
          <p:cNvPicPr>
            <a:picLocks noChangeAspect="1" noChangeArrowheads="1"/>
          </p:cNvPicPr>
          <p:nvPr/>
        </p:nvPicPr>
        <p:blipFill>
          <a:blip r:embed="rId8" cstate="print"/>
          <a:stretch>
            <a:fillRect/>
          </a:stretch>
        </p:blipFill>
        <p:spPr bwMode="auto">
          <a:xfrm>
            <a:off x="430823" y="3387969"/>
            <a:ext cx="1696915" cy="1652954"/>
          </a:xfrm>
          <a:prstGeom prst="rect">
            <a:avLst/>
          </a:prstGeom>
          <a:ln>
            <a:noFill/>
          </a:ln>
          <a:effectLst>
            <a:softEdge rad="112500"/>
          </a:effectLst>
        </p:spPr>
      </p:pic>
    </p:spTree>
    <p:extLst>
      <p:ext uri="{BB962C8B-B14F-4D97-AF65-F5344CB8AC3E}">
        <p14:creationId xmlns:p14="http://schemas.microsoft.com/office/powerpoint/2010/main" val="3778274645"/>
      </p:ext>
    </p:extLst>
  </p:cSld>
  <p:clrMapOvr>
    <a:masterClrMapping/>
  </p:clrMapOvr>
  <p:transition>
    <p:check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8522D-E204-DB37-B1E5-91C5C07764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1B57FF-F670-43F5-F375-918CAD175DB1}"/>
              </a:ext>
            </a:extLst>
          </p:cNvPr>
          <p:cNvSpPr txBox="1"/>
          <p:nvPr/>
        </p:nvSpPr>
        <p:spPr>
          <a:xfrm>
            <a:off x="1441938" y="396193"/>
            <a:ext cx="8464062" cy="553998"/>
          </a:xfrm>
          <a:prstGeom prst="rect">
            <a:avLst/>
          </a:prstGeom>
          <a:noFill/>
        </p:spPr>
        <p:txBody>
          <a:bodyPr wrap="square" lIns="0" tIns="0" rIns="0" bIns="0">
            <a:spAutoFit/>
          </a:bodyPr>
          <a:lstStyle/>
          <a:p>
            <a:pPr>
              <a:defRPr/>
            </a:pPr>
            <a:r>
              <a:rPr lang="en-IN" sz="3600" b="1" u="sng" dirty="0"/>
              <a:t>7. Innovative &amp; Replicable Initiatives</a:t>
            </a:r>
            <a:endParaRPr lang="en-IN" sz="71400" u="sng" dirty="0"/>
          </a:p>
        </p:txBody>
      </p:sp>
      <p:sp>
        <p:nvSpPr>
          <p:cNvPr id="6" name="TextBox 5">
            <a:extLst>
              <a:ext uri="{FF2B5EF4-FFF2-40B4-BE49-F238E27FC236}">
                <a16:creationId xmlns:a16="http://schemas.microsoft.com/office/drawing/2014/main" id="{9821D46A-64C3-BF50-4F21-7A69AFBE27D2}"/>
              </a:ext>
            </a:extLst>
          </p:cNvPr>
          <p:cNvSpPr txBox="1"/>
          <p:nvPr/>
        </p:nvSpPr>
        <p:spPr>
          <a:xfrm>
            <a:off x="776289" y="965429"/>
            <a:ext cx="8813055" cy="5586145"/>
          </a:xfrm>
          <a:prstGeom prst="rect">
            <a:avLst/>
          </a:prstGeom>
          <a:noFill/>
        </p:spPr>
        <p:txBody>
          <a:bodyPr wrap="square">
            <a:spAutoFit/>
          </a:bodyPr>
          <a:lstStyle/>
          <a:p>
            <a:pPr marL="571500" indent="-571500" algn="just">
              <a:buFont typeface="Arial" pitchFamily="34" charset="0"/>
              <a:buChar char="•"/>
            </a:pPr>
            <a:r>
              <a:rPr lang="en-IN" sz="2700" b="1" dirty="0"/>
              <a:t>Community </a:t>
            </a:r>
            <a:r>
              <a:rPr lang="en-IN" sz="2700" b="1" dirty="0" err="1"/>
              <a:t>WhatsApp</a:t>
            </a:r>
            <a:r>
              <a:rPr lang="en-IN" sz="2700" b="1" dirty="0"/>
              <a:t> monitoring system</a:t>
            </a:r>
            <a:r>
              <a:rPr lang="en-IN" sz="2700" dirty="0"/>
              <a:t> used for real-time functionality updates – replicable in other districts.</a:t>
            </a:r>
          </a:p>
          <a:p>
            <a:pPr marL="571500" lvl="0" indent="-571500" algn="just">
              <a:buFont typeface="Arial" pitchFamily="34" charset="0"/>
              <a:buChar char="•"/>
            </a:pPr>
            <a:r>
              <a:rPr lang="en-IN" sz="2700" b="1" dirty="0"/>
              <a:t>Grievance </a:t>
            </a:r>
            <a:r>
              <a:rPr lang="en-IN" sz="2700" b="1" dirty="0" err="1"/>
              <a:t>redressal</a:t>
            </a:r>
            <a:r>
              <a:rPr lang="en-IN" sz="2700" b="1" dirty="0"/>
              <a:t> system</a:t>
            </a:r>
            <a:r>
              <a:rPr lang="en-IN" sz="2700" dirty="0"/>
              <a:t> functional through CM </a:t>
            </a:r>
            <a:r>
              <a:rPr lang="en-IN" sz="2700" dirty="0" err="1"/>
              <a:t>Sankalp</a:t>
            </a:r>
            <a:r>
              <a:rPr lang="en-IN" sz="2700" dirty="0"/>
              <a:t> Portal, CP Gram, e-Grievance, through Complaint Registers, through Mobile and field visits by JSV.</a:t>
            </a:r>
          </a:p>
          <a:p>
            <a:pPr marL="571500" lvl="0" indent="-571500" algn="just">
              <a:buFont typeface="Arial" pitchFamily="34" charset="0"/>
              <a:buChar char="•"/>
            </a:pPr>
            <a:r>
              <a:rPr lang="en-IN" sz="2800" dirty="0"/>
              <a:t>120 Nos. </a:t>
            </a:r>
            <a:r>
              <a:rPr lang="en-IN" sz="2800" dirty="0" err="1"/>
              <a:t>Jal</a:t>
            </a:r>
            <a:r>
              <a:rPr lang="en-IN" sz="2800" dirty="0"/>
              <a:t> </a:t>
            </a:r>
            <a:r>
              <a:rPr lang="en-IN" sz="2800" dirty="0" err="1"/>
              <a:t>Nal</a:t>
            </a:r>
            <a:r>
              <a:rPr lang="en-IN" sz="2800" dirty="0"/>
              <a:t> </a:t>
            </a:r>
            <a:r>
              <a:rPr lang="en-IN" sz="2800" dirty="0" err="1"/>
              <a:t>Mitars</a:t>
            </a:r>
            <a:r>
              <a:rPr lang="en-IN" sz="2800" dirty="0"/>
              <a:t> of the District Were trained for Water Quality Testing through FTK by BRC’s of JSV and for O&amp;M of in Village Infrastructure of PWS these 120 Nos. </a:t>
            </a:r>
            <a:r>
              <a:rPr lang="en-IN" sz="2800" dirty="0" err="1"/>
              <a:t>Jal</a:t>
            </a:r>
            <a:r>
              <a:rPr lang="en-IN" sz="2800" dirty="0"/>
              <a:t> </a:t>
            </a:r>
            <a:r>
              <a:rPr lang="en-IN" sz="2800" dirty="0" err="1"/>
              <a:t>Nal</a:t>
            </a:r>
            <a:r>
              <a:rPr lang="en-IN" sz="2800" dirty="0"/>
              <a:t> </a:t>
            </a:r>
            <a:r>
              <a:rPr lang="en-IN" sz="2800" dirty="0" err="1"/>
              <a:t>Mitar</a:t>
            </a:r>
            <a:r>
              <a:rPr lang="en-IN" sz="2800" dirty="0"/>
              <a:t> were trained through various ITI’s of the District and in future it is planned to trained 128 </a:t>
            </a:r>
            <a:r>
              <a:rPr lang="en-IN" sz="2800" dirty="0" err="1"/>
              <a:t>Nos</a:t>
            </a:r>
            <a:r>
              <a:rPr lang="en-IN" sz="2800" dirty="0"/>
              <a:t> </a:t>
            </a:r>
            <a:r>
              <a:rPr lang="en-IN" sz="2800" dirty="0" err="1"/>
              <a:t>Jal</a:t>
            </a:r>
            <a:r>
              <a:rPr lang="en-IN" sz="2800" dirty="0"/>
              <a:t> </a:t>
            </a:r>
            <a:r>
              <a:rPr lang="en-IN" sz="2800" dirty="0" err="1"/>
              <a:t>Nal</a:t>
            </a:r>
            <a:r>
              <a:rPr lang="en-IN" sz="2800" dirty="0"/>
              <a:t> </a:t>
            </a:r>
            <a:r>
              <a:rPr lang="en-IN" sz="2800" dirty="0" err="1"/>
              <a:t>Mitar</a:t>
            </a:r>
            <a:r>
              <a:rPr lang="en-IN" sz="2800" dirty="0"/>
              <a:t>.</a:t>
            </a:r>
            <a:endParaRPr lang="en-IN" sz="3200" dirty="0"/>
          </a:p>
        </p:txBody>
      </p:sp>
    </p:spTree>
    <p:extLst>
      <p:ext uri="{BB962C8B-B14F-4D97-AF65-F5344CB8AC3E}">
        <p14:creationId xmlns:p14="http://schemas.microsoft.com/office/powerpoint/2010/main" val="71916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12810-8DA6-52F7-8EF7-A7E4589345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260956-3295-C49B-5828-A85BAB626FFC}"/>
              </a:ext>
            </a:extLst>
          </p:cNvPr>
          <p:cNvSpPr txBox="1"/>
          <p:nvPr/>
        </p:nvSpPr>
        <p:spPr>
          <a:xfrm>
            <a:off x="1274375" y="738555"/>
            <a:ext cx="8490948" cy="984885"/>
          </a:xfrm>
          <a:prstGeom prst="rect">
            <a:avLst/>
          </a:prstGeom>
          <a:noFill/>
        </p:spPr>
        <p:txBody>
          <a:bodyPr wrap="square" lIns="0" tIns="0" rIns="0" bIns="0">
            <a:spAutoFit/>
          </a:bodyPr>
          <a:lstStyle/>
          <a:p>
            <a:pPr>
              <a:defRPr/>
            </a:pPr>
            <a:r>
              <a:rPr lang="en-IN" sz="3200" b="1" u="sng" dirty="0"/>
              <a:t>8 .Best Practices for Har Ghar Jal (HGJ) Certification</a:t>
            </a:r>
            <a:endParaRPr lang="en-IN" sz="148100" u="sng" dirty="0"/>
          </a:p>
        </p:txBody>
      </p:sp>
      <p:sp>
        <p:nvSpPr>
          <p:cNvPr id="6" name="TextBox 5">
            <a:extLst>
              <a:ext uri="{FF2B5EF4-FFF2-40B4-BE49-F238E27FC236}">
                <a16:creationId xmlns:a16="http://schemas.microsoft.com/office/drawing/2014/main" id="{61F341D6-7161-6025-A056-6E9A0C84B43F}"/>
              </a:ext>
            </a:extLst>
          </p:cNvPr>
          <p:cNvSpPr txBox="1"/>
          <p:nvPr/>
        </p:nvSpPr>
        <p:spPr>
          <a:xfrm>
            <a:off x="683424" y="1854317"/>
            <a:ext cx="8813055" cy="4031873"/>
          </a:xfrm>
          <a:prstGeom prst="rect">
            <a:avLst/>
          </a:prstGeom>
          <a:noFill/>
        </p:spPr>
        <p:txBody>
          <a:bodyPr wrap="square">
            <a:spAutoFit/>
          </a:bodyPr>
          <a:lstStyle/>
          <a:p>
            <a:pPr marL="571500" lvl="0" indent="-571500" algn="just">
              <a:buFont typeface="Arial" panose="020B0604020202020204" pitchFamily="34" charset="0"/>
              <a:buChar char="•"/>
            </a:pPr>
            <a:r>
              <a:rPr lang="en-IN" sz="3200" b="1" dirty="0"/>
              <a:t>All 248 Nos. GPs of the District have been</a:t>
            </a:r>
            <a:r>
              <a:rPr lang="en-IN" sz="3200" dirty="0"/>
              <a:t> declared Har Ghar </a:t>
            </a:r>
            <a:r>
              <a:rPr lang="en-IN" sz="3200" dirty="0" err="1"/>
              <a:t>Jal</a:t>
            </a:r>
            <a:r>
              <a:rPr lang="en-IN" sz="3200" dirty="0"/>
              <a:t> till 30.09.2025.</a:t>
            </a:r>
          </a:p>
          <a:p>
            <a:pPr marL="571500" lvl="0" indent="-571500" algn="just">
              <a:buFont typeface="Arial" panose="020B0604020202020204" pitchFamily="34" charset="0"/>
              <a:buChar char="•"/>
            </a:pPr>
            <a:r>
              <a:rPr lang="en-IN" sz="3200" b="1" dirty="0"/>
              <a:t>Third-party investigation</a:t>
            </a:r>
            <a:r>
              <a:rPr lang="en-IN" sz="3200" dirty="0"/>
              <a:t> conducted in every running/completed work by </a:t>
            </a:r>
            <a:r>
              <a:rPr lang="en-IN" sz="3200" b="1" dirty="0"/>
              <a:t>Third-party Agency </a:t>
            </a:r>
            <a:r>
              <a:rPr lang="en-IN" sz="3200" dirty="0"/>
              <a:t>for proper implementation of JJM work.</a:t>
            </a:r>
          </a:p>
          <a:p>
            <a:pPr marL="571500" lvl="0" indent="-571500" algn="just">
              <a:buFont typeface="Arial" panose="020B0604020202020204" pitchFamily="34" charset="0"/>
              <a:buChar char="•"/>
            </a:pPr>
            <a:r>
              <a:rPr lang="en-IN" sz="3200" b="1" dirty="0"/>
              <a:t>Community awareness on</a:t>
            </a:r>
            <a:r>
              <a:rPr lang="en-IN" sz="3200" dirty="0"/>
              <a:t> strengthened through VWSC meetings regularly.</a:t>
            </a:r>
          </a:p>
        </p:txBody>
      </p:sp>
    </p:spTree>
    <p:extLst>
      <p:ext uri="{BB962C8B-B14F-4D97-AF65-F5344CB8AC3E}">
        <p14:creationId xmlns:p14="http://schemas.microsoft.com/office/powerpoint/2010/main" val="2084282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AEF89-124D-02D6-1520-5C3CB0D80F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F94E77-5695-9C6D-1808-A09A1E9FCF4F}"/>
              </a:ext>
            </a:extLst>
          </p:cNvPr>
          <p:cNvSpPr txBox="1"/>
          <p:nvPr/>
        </p:nvSpPr>
        <p:spPr>
          <a:xfrm>
            <a:off x="1371600" y="1002323"/>
            <a:ext cx="8534400" cy="553998"/>
          </a:xfrm>
          <a:prstGeom prst="rect">
            <a:avLst/>
          </a:prstGeom>
          <a:noFill/>
        </p:spPr>
        <p:txBody>
          <a:bodyPr wrap="square" lIns="0" tIns="0" rIns="0" bIns="0">
            <a:spAutoFit/>
          </a:bodyPr>
          <a:lstStyle/>
          <a:p>
            <a:r>
              <a:rPr lang="en-IN" sz="3600" b="1" u="sng" dirty="0"/>
              <a:t>Additional Highlights</a:t>
            </a:r>
            <a:endParaRPr lang="en-IN" sz="3600" u="sng" dirty="0"/>
          </a:p>
        </p:txBody>
      </p:sp>
      <p:sp>
        <p:nvSpPr>
          <p:cNvPr id="6" name="TextBox 5">
            <a:extLst>
              <a:ext uri="{FF2B5EF4-FFF2-40B4-BE49-F238E27FC236}">
                <a16:creationId xmlns:a16="http://schemas.microsoft.com/office/drawing/2014/main" id="{8E8047CF-63AD-1F44-EA8C-38CFE67E455D}"/>
              </a:ext>
            </a:extLst>
          </p:cNvPr>
          <p:cNvSpPr txBox="1"/>
          <p:nvPr/>
        </p:nvSpPr>
        <p:spPr>
          <a:xfrm>
            <a:off x="743868" y="2232392"/>
            <a:ext cx="8813055" cy="2862322"/>
          </a:xfrm>
          <a:prstGeom prst="rect">
            <a:avLst/>
          </a:prstGeom>
          <a:noFill/>
        </p:spPr>
        <p:txBody>
          <a:bodyPr wrap="square">
            <a:spAutoFit/>
          </a:bodyPr>
          <a:lstStyle/>
          <a:p>
            <a:pPr marL="571500" lvl="0" indent="-571500" algn="just">
              <a:buFont typeface="Arial" panose="020B0604020202020204" pitchFamily="34" charset="0"/>
              <a:buChar char="•"/>
            </a:pPr>
            <a:r>
              <a:rPr lang="en-IN" sz="3600" b="1" dirty="0"/>
              <a:t>School and Anganwadi coverage 100%</a:t>
            </a:r>
            <a:r>
              <a:rPr lang="en-IN" sz="3600" dirty="0"/>
              <a:t>, ensuring safe drinking water for students and children.</a:t>
            </a:r>
          </a:p>
          <a:p>
            <a:pPr marL="571500" lvl="0" indent="-571500" algn="just">
              <a:buFont typeface="Arial" panose="020B0604020202020204" pitchFamily="34" charset="0"/>
              <a:buChar char="•"/>
            </a:pPr>
            <a:r>
              <a:rPr lang="en-IN" sz="3600" dirty="0"/>
              <a:t>100% FHTC coverage achieved in the District.</a:t>
            </a:r>
          </a:p>
        </p:txBody>
      </p:sp>
    </p:spTree>
    <p:extLst>
      <p:ext uri="{BB962C8B-B14F-4D97-AF65-F5344CB8AC3E}">
        <p14:creationId xmlns:p14="http://schemas.microsoft.com/office/powerpoint/2010/main" val="597457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18275-37FE-1973-1C3F-2604594402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C01A87-5E45-B37B-D412-7E6228057D2C}"/>
              </a:ext>
            </a:extLst>
          </p:cNvPr>
          <p:cNvSpPr txBox="1"/>
          <p:nvPr/>
        </p:nvSpPr>
        <p:spPr>
          <a:xfrm>
            <a:off x="1433146" y="835225"/>
            <a:ext cx="8472854" cy="615553"/>
          </a:xfrm>
          <a:prstGeom prst="rect">
            <a:avLst/>
          </a:prstGeom>
          <a:noFill/>
        </p:spPr>
        <p:txBody>
          <a:bodyPr wrap="square" lIns="0" tIns="0" rIns="0" bIns="0">
            <a:spAutoFit/>
          </a:bodyPr>
          <a:lstStyle/>
          <a:p>
            <a:r>
              <a:rPr lang="en-IN" sz="4000" b="1" u="sng" dirty="0"/>
              <a:t>Conclusion</a:t>
            </a:r>
            <a:endParaRPr lang="en-IN" sz="4000" u="sng" dirty="0"/>
          </a:p>
        </p:txBody>
      </p:sp>
      <p:sp>
        <p:nvSpPr>
          <p:cNvPr id="6" name="TextBox 5">
            <a:extLst>
              <a:ext uri="{FF2B5EF4-FFF2-40B4-BE49-F238E27FC236}">
                <a16:creationId xmlns:a16="http://schemas.microsoft.com/office/drawing/2014/main" id="{ABC3E049-EE3A-CF13-D1DE-33138E5A8D53}"/>
              </a:ext>
            </a:extLst>
          </p:cNvPr>
          <p:cNvSpPr txBox="1"/>
          <p:nvPr/>
        </p:nvSpPr>
        <p:spPr>
          <a:xfrm>
            <a:off x="742220" y="1549712"/>
            <a:ext cx="8813055" cy="5878532"/>
          </a:xfrm>
          <a:prstGeom prst="rect">
            <a:avLst/>
          </a:prstGeom>
          <a:noFill/>
        </p:spPr>
        <p:txBody>
          <a:bodyPr wrap="square">
            <a:spAutoFit/>
          </a:bodyPr>
          <a:lstStyle/>
          <a:p>
            <a:pPr marL="571500" indent="-571500" algn="just">
              <a:buFont typeface="Arial" panose="020B0604020202020204" pitchFamily="34" charset="0"/>
              <a:buChar char="•"/>
            </a:pPr>
            <a:r>
              <a:rPr lang="en-IN" sz="2400" dirty="0"/>
              <a:t>District </a:t>
            </a:r>
            <a:r>
              <a:rPr lang="en-IN" sz="2400" dirty="0" err="1"/>
              <a:t>Hamirpur</a:t>
            </a:r>
            <a:r>
              <a:rPr lang="en-IN" sz="2400" dirty="0"/>
              <a:t> Himachal Pradesh has achieved </a:t>
            </a:r>
            <a:r>
              <a:rPr lang="en-IN" sz="2400" b="1" dirty="0"/>
              <a:t>100 % household tap connection coverage.</a:t>
            </a:r>
          </a:p>
          <a:p>
            <a:pPr marL="571500" lvl="0" indent="-571500" algn="just">
              <a:buFont typeface="Arial" panose="020B0604020202020204" pitchFamily="34" charset="0"/>
              <a:buChar char="•"/>
            </a:pPr>
            <a:r>
              <a:rPr lang="en-IN" sz="2400" b="1" dirty="0"/>
              <a:t>All 248 Nos. GPs of the District have been</a:t>
            </a:r>
            <a:r>
              <a:rPr lang="en-IN" sz="2400" dirty="0"/>
              <a:t> declared </a:t>
            </a:r>
            <a:r>
              <a:rPr lang="en-IN" sz="2400" dirty="0" err="1"/>
              <a:t>Har</a:t>
            </a:r>
            <a:r>
              <a:rPr lang="en-IN" sz="2400" dirty="0"/>
              <a:t> </a:t>
            </a:r>
            <a:r>
              <a:rPr lang="en-IN" sz="2400" dirty="0" err="1"/>
              <a:t>Ghar</a:t>
            </a:r>
            <a:r>
              <a:rPr lang="en-IN" sz="2400" dirty="0"/>
              <a:t> </a:t>
            </a:r>
            <a:r>
              <a:rPr lang="en-IN" sz="2400" dirty="0" err="1"/>
              <a:t>Jal</a:t>
            </a:r>
            <a:r>
              <a:rPr lang="en-IN" sz="2400" dirty="0"/>
              <a:t> till 30.09.2025.</a:t>
            </a:r>
            <a:endParaRPr lang="en-IN" sz="2400" b="1" dirty="0"/>
          </a:p>
          <a:p>
            <a:pPr marL="571500" lvl="0" indent="-571500" algn="just">
              <a:buFont typeface="Arial" panose="020B0604020202020204" pitchFamily="34" charset="0"/>
              <a:buChar char="•"/>
            </a:pPr>
            <a:r>
              <a:rPr lang="en-IN" sz="2400" dirty="0"/>
              <a:t>2 Nos. PRI representatives from each </a:t>
            </a:r>
            <a:r>
              <a:rPr lang="en-IN" sz="2400" dirty="0" err="1"/>
              <a:t>Panchayat</a:t>
            </a:r>
            <a:r>
              <a:rPr lang="en-IN" sz="2400" dirty="0"/>
              <a:t> of this District had trained for Water Quality Testing and in addition to this 5 Nos. Women from each Village of the District have been trained for Water Quality Testing through FTK.</a:t>
            </a:r>
          </a:p>
          <a:p>
            <a:pPr marL="571500" indent="-571500" algn="just">
              <a:buFont typeface="Arial" panose="020B0604020202020204" pitchFamily="34" charset="0"/>
              <a:buChar char="•"/>
            </a:pPr>
            <a:r>
              <a:rPr lang="en-IN" sz="2400" dirty="0"/>
              <a:t>120 Nos. </a:t>
            </a:r>
            <a:r>
              <a:rPr lang="en-IN" sz="2400" dirty="0" err="1"/>
              <a:t>Jal</a:t>
            </a:r>
            <a:r>
              <a:rPr lang="en-IN" sz="2400" dirty="0"/>
              <a:t> </a:t>
            </a:r>
            <a:r>
              <a:rPr lang="en-IN" sz="2400" dirty="0" err="1"/>
              <a:t>Nal</a:t>
            </a:r>
            <a:r>
              <a:rPr lang="en-IN" sz="2400" dirty="0"/>
              <a:t> </a:t>
            </a:r>
            <a:r>
              <a:rPr lang="en-IN" sz="2400" dirty="0" err="1"/>
              <a:t>Mitars</a:t>
            </a:r>
            <a:r>
              <a:rPr lang="en-IN" sz="2400" dirty="0"/>
              <a:t> of the District Were trained for Water Quality Testing through FTK by BRC’s of JSV and for O&amp;M of in Village Infrastructure of PWS these 120 Nos. </a:t>
            </a:r>
            <a:r>
              <a:rPr lang="en-IN" sz="2400" dirty="0" err="1"/>
              <a:t>Jal</a:t>
            </a:r>
            <a:r>
              <a:rPr lang="en-IN" sz="2400" dirty="0"/>
              <a:t> </a:t>
            </a:r>
            <a:r>
              <a:rPr lang="en-IN" sz="2400" dirty="0" err="1"/>
              <a:t>Nal</a:t>
            </a:r>
            <a:r>
              <a:rPr lang="en-IN" sz="2400" dirty="0"/>
              <a:t> </a:t>
            </a:r>
            <a:r>
              <a:rPr lang="en-IN" sz="2400" dirty="0" err="1"/>
              <a:t>Mitar</a:t>
            </a:r>
            <a:r>
              <a:rPr lang="en-IN" sz="2400" dirty="0"/>
              <a:t> were trained through various ITI’s of the District and in future it is planned to trained 128 </a:t>
            </a:r>
            <a:r>
              <a:rPr lang="en-IN" sz="2400" dirty="0" err="1"/>
              <a:t>Nos</a:t>
            </a:r>
            <a:r>
              <a:rPr lang="en-IN" sz="2400" dirty="0"/>
              <a:t> </a:t>
            </a:r>
            <a:r>
              <a:rPr lang="en-IN" sz="2400" dirty="0" err="1"/>
              <a:t>Jal</a:t>
            </a:r>
            <a:r>
              <a:rPr lang="en-IN" sz="2400" dirty="0"/>
              <a:t> </a:t>
            </a:r>
            <a:r>
              <a:rPr lang="en-IN" sz="2400" dirty="0" err="1"/>
              <a:t>Nal</a:t>
            </a:r>
            <a:r>
              <a:rPr lang="en-IN" sz="2400" dirty="0"/>
              <a:t> </a:t>
            </a:r>
            <a:r>
              <a:rPr lang="en-IN" sz="2400" dirty="0" err="1"/>
              <a:t>Mitar</a:t>
            </a:r>
            <a:r>
              <a:rPr lang="en-IN" sz="2400" dirty="0"/>
              <a:t>.</a:t>
            </a:r>
          </a:p>
          <a:p>
            <a:pPr marL="571500" lvl="0" indent="-571500" algn="just">
              <a:buFont typeface="Arial" panose="020B0604020202020204" pitchFamily="34" charset="0"/>
              <a:buChar char="•"/>
            </a:pPr>
            <a:endParaRPr lang="en-IN" sz="2800" b="1" dirty="0"/>
          </a:p>
          <a:p>
            <a:pPr marL="571500" indent="-571500" algn="just">
              <a:buFont typeface="Arial" panose="020B0604020202020204" pitchFamily="34" charset="0"/>
              <a:buChar char="•"/>
            </a:pPr>
            <a:endParaRPr lang="en-IN" sz="3600" dirty="0"/>
          </a:p>
        </p:txBody>
      </p:sp>
    </p:spTree>
    <p:extLst>
      <p:ext uri="{BB962C8B-B14F-4D97-AF65-F5344CB8AC3E}">
        <p14:creationId xmlns:p14="http://schemas.microsoft.com/office/powerpoint/2010/main" val="97471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05" y="2022231"/>
            <a:ext cx="8279424" cy="2004647"/>
          </a:xfrm>
        </p:spPr>
        <p:txBody>
          <a:bodyPr>
            <a:normAutofit/>
          </a:bodyPr>
          <a:lstStyle/>
          <a:p>
            <a:pPr algn="ctr"/>
            <a:r>
              <a:rPr lang="en-US" sz="6000" dirty="0" err="1">
                <a:latin typeface="Times New Roman" pitchFamily="18" charset="0"/>
                <a:cs typeface="Times New Roman" pitchFamily="18" charset="0"/>
              </a:rPr>
              <a:t>Jal</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Jeevan</a:t>
            </a:r>
            <a:r>
              <a:rPr lang="en-US" sz="6000" dirty="0">
                <a:latin typeface="Times New Roman" pitchFamily="18" charset="0"/>
                <a:cs typeface="Times New Roman" pitchFamily="18" charset="0"/>
              </a:rPr>
              <a:t> Mission </a:t>
            </a:r>
            <a:br>
              <a:rPr lang="en-US" sz="6000" dirty="0">
                <a:latin typeface="Times New Roman" pitchFamily="18" charset="0"/>
                <a:cs typeface="Times New Roman" pitchFamily="18" charset="0"/>
              </a:rPr>
            </a:br>
            <a:r>
              <a:rPr lang="en-US" sz="6000" dirty="0">
                <a:latin typeface="Times New Roman" pitchFamily="18" charset="0"/>
                <a:cs typeface="Times New Roman" pitchFamily="18" charset="0"/>
              </a:rPr>
              <a:t>A Success Story</a:t>
            </a:r>
          </a:p>
        </p:txBody>
      </p:sp>
      <p:sp>
        <p:nvSpPr>
          <p:cNvPr id="4" name="Slide Number Placeholder 3"/>
          <p:cNvSpPr>
            <a:spLocks noGrp="1"/>
          </p:cNvSpPr>
          <p:nvPr>
            <p:ph type="sldNum" sz="quarter" idx="12"/>
          </p:nvPr>
        </p:nvSpPr>
        <p:spPr/>
        <p:txBody>
          <a:bodyPr/>
          <a:lstStyle/>
          <a:p>
            <a:fld id="{F9B21F67-152B-4671-B1AA-25DE4D48D02C}" type="slidenum">
              <a:rPr lang="en-US" smtClean="0"/>
              <a:pPr/>
              <a:t>14</a:t>
            </a:fld>
            <a:endParaRPr lang="en-US"/>
          </a:p>
        </p:txBody>
      </p:sp>
    </p:spTree>
    <p:extLst>
      <p:ext uri="{BB962C8B-B14F-4D97-AF65-F5344CB8AC3E}">
        <p14:creationId xmlns:p14="http://schemas.microsoft.com/office/powerpoint/2010/main" val="34210403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21F67-152B-4671-B1AA-25DE4D48D02C}" type="slidenum">
              <a:rPr lang="en-US" smtClean="0"/>
              <a:pPr/>
              <a:t>15</a:t>
            </a:fld>
            <a:endParaRPr lang="en-US"/>
          </a:p>
        </p:txBody>
      </p:sp>
      <p:sp>
        <p:nvSpPr>
          <p:cNvPr id="9" name="Title 8"/>
          <p:cNvSpPr>
            <a:spLocks noGrp="1"/>
          </p:cNvSpPr>
          <p:nvPr>
            <p:ph type="title"/>
          </p:nvPr>
        </p:nvSpPr>
        <p:spPr>
          <a:xfrm>
            <a:off x="451338" y="361188"/>
            <a:ext cx="8915400" cy="1143000"/>
          </a:xfrm>
        </p:spPr>
        <p:txBody>
          <a:bodyPr/>
          <a:lstStyle/>
          <a:p>
            <a:r>
              <a:rPr lang="en-US" dirty="0"/>
              <a:t>Beneficiaries of </a:t>
            </a:r>
            <a:r>
              <a:rPr lang="en-US" dirty="0" err="1"/>
              <a:t>Jal</a:t>
            </a:r>
            <a:r>
              <a:rPr lang="en-US" dirty="0"/>
              <a:t> </a:t>
            </a:r>
            <a:r>
              <a:rPr lang="en-US" dirty="0" err="1"/>
              <a:t>Jeevan</a:t>
            </a:r>
            <a:r>
              <a:rPr lang="en-US" dirty="0"/>
              <a:t> Mission</a:t>
            </a:r>
          </a:p>
        </p:txBody>
      </p:sp>
      <p:pic>
        <p:nvPicPr>
          <p:cNvPr id="2" name="WhatsApp Video 2025-10-25 at 1.29.37 PM">
            <a:hlinkClick r:id="" action="ppaction://media"/>
            <a:extLst>
              <a:ext uri="{FF2B5EF4-FFF2-40B4-BE49-F238E27FC236}">
                <a16:creationId xmlns:a16="http://schemas.microsoft.com/office/drawing/2014/main" id="{BC3D2E96-2BCE-CCE8-706B-864CA72F0C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9352" y="1576872"/>
            <a:ext cx="2853923" cy="5075853"/>
          </a:xfrm>
          <a:prstGeom prst="rect">
            <a:avLst/>
          </a:prstGeom>
        </p:spPr>
      </p:pic>
    </p:spTree>
    <p:extLst>
      <p:ext uri="{BB962C8B-B14F-4D97-AF65-F5344CB8AC3E}">
        <p14:creationId xmlns:p14="http://schemas.microsoft.com/office/powerpoint/2010/main" val="342104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21F67-152B-4671-B1AA-25DE4D48D02C}" type="slidenum">
              <a:rPr lang="en-US" smtClean="0"/>
              <a:pPr/>
              <a:t>16</a:t>
            </a:fld>
            <a:endParaRPr lang="en-US"/>
          </a:p>
        </p:txBody>
      </p:sp>
      <p:sp>
        <p:nvSpPr>
          <p:cNvPr id="6" name="Title 1"/>
          <p:cNvSpPr txBox="1">
            <a:spLocks/>
          </p:cNvSpPr>
          <p:nvPr/>
        </p:nvSpPr>
        <p:spPr>
          <a:xfrm>
            <a:off x="759067" y="228600"/>
            <a:ext cx="8279424" cy="1063869"/>
          </a:xfrm>
          <a:prstGeom prst="rect">
            <a:avLst/>
          </a:prstGeom>
        </p:spPr>
        <p:txBody>
          <a:bodyPr vert="horz" lIns="0" rIns="0" bIns="0" anchor="b">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Training of Jal </a:t>
            </a:r>
            <a:r>
              <a:rPr kumimoji="0" lang="en-US" sz="5000" b="0" i="0" u="none" strike="noStrike" kern="1200" cap="none" spc="0" normalizeH="0" baseline="0" noProof="0" dirty="0" err="1">
                <a:ln>
                  <a:noFill/>
                </a:ln>
                <a:solidFill>
                  <a:schemeClr val="tx2"/>
                </a:solidFill>
                <a:effectLst/>
                <a:uLnTx/>
                <a:uFillTx/>
                <a:latin typeface="Times New Roman" pitchFamily="18" charset="0"/>
                <a:ea typeface="+mj-ea"/>
                <a:cs typeface="Times New Roman" pitchFamily="18" charset="0"/>
              </a:rPr>
              <a:t>Nal</a:t>
            </a:r>
            <a:r>
              <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 Mitra</a:t>
            </a:r>
          </a:p>
        </p:txBody>
      </p:sp>
      <p:pic>
        <p:nvPicPr>
          <p:cNvPr id="8" name="WhatsApp Video 2025-10-25 at 2.29.16 PM">
            <a:hlinkClick r:id="" action="ppaction://media"/>
            <a:extLst>
              <a:ext uri="{FF2B5EF4-FFF2-40B4-BE49-F238E27FC236}">
                <a16:creationId xmlns:a16="http://schemas.microsoft.com/office/drawing/2014/main" id="{7B65AA85-AC50-1D35-E56B-975FBAE6BD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3803" y="1476887"/>
            <a:ext cx="2954319" cy="5254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21F67-152B-4671-B1AA-25DE4D48D02C}" type="slidenum">
              <a:rPr lang="en-US" smtClean="0"/>
              <a:pPr/>
              <a:t>17</a:t>
            </a:fld>
            <a:endParaRPr lang="en-US"/>
          </a:p>
        </p:txBody>
      </p:sp>
      <p:sp>
        <p:nvSpPr>
          <p:cNvPr id="6" name="Title 1"/>
          <p:cNvSpPr txBox="1">
            <a:spLocks/>
          </p:cNvSpPr>
          <p:nvPr/>
        </p:nvSpPr>
        <p:spPr>
          <a:xfrm>
            <a:off x="741482" y="316523"/>
            <a:ext cx="8279424" cy="1063869"/>
          </a:xfrm>
          <a:prstGeom prst="rect">
            <a:avLst/>
          </a:prstGeom>
        </p:spPr>
        <p:txBody>
          <a:bodyPr vert="horz" lIns="0" rIns="0" bIns="0" anchor="b">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Water Testing Training of PRI’s at </a:t>
            </a:r>
            <a:r>
              <a:rPr kumimoji="0" lang="en-US" sz="5000" b="0" i="0" u="none" strike="noStrike" kern="1200" cap="none" spc="0" normalizeH="0" baseline="0" noProof="0" dirty="0" err="1">
                <a:ln>
                  <a:noFill/>
                </a:ln>
                <a:solidFill>
                  <a:schemeClr val="tx2"/>
                </a:solidFill>
                <a:effectLst/>
                <a:uLnTx/>
                <a:uFillTx/>
                <a:latin typeface="Times New Roman" pitchFamily="18" charset="0"/>
                <a:ea typeface="+mj-ea"/>
                <a:cs typeface="Times New Roman" pitchFamily="18" charset="0"/>
              </a:rPr>
              <a:t>Panchayat</a:t>
            </a:r>
            <a:r>
              <a:rPr kumimoji="0" lang="en-US" sz="5000" b="0" i="0" u="none" strike="noStrike" kern="1200" cap="none" spc="0" normalizeH="0" noProof="0" dirty="0">
                <a:ln>
                  <a:noFill/>
                </a:ln>
                <a:solidFill>
                  <a:schemeClr val="tx2"/>
                </a:solidFill>
                <a:effectLst/>
                <a:uLnTx/>
                <a:uFillTx/>
                <a:latin typeface="Times New Roman" pitchFamily="18" charset="0"/>
                <a:ea typeface="+mj-ea"/>
                <a:cs typeface="Times New Roman" pitchFamily="18" charset="0"/>
              </a:rPr>
              <a:t> Level</a:t>
            </a:r>
            <a:endPar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pic>
        <p:nvPicPr>
          <p:cNvPr id="2" name="WhatsApp Video 2025-10-25 at 2.51.20 PM">
            <a:hlinkClick r:id="" action="ppaction://media"/>
            <a:extLst>
              <a:ext uri="{FF2B5EF4-FFF2-40B4-BE49-F238E27FC236}">
                <a16:creationId xmlns:a16="http://schemas.microsoft.com/office/drawing/2014/main" id="{42279DF4-AEFE-A711-0184-2F14AC22D5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0631" y="1884071"/>
            <a:ext cx="6461125"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21F67-152B-4671-B1AA-25DE4D48D02C}" type="slidenum">
              <a:rPr lang="en-US" smtClean="0"/>
              <a:pPr/>
              <a:t>18</a:t>
            </a:fld>
            <a:endParaRPr lang="en-US"/>
          </a:p>
        </p:txBody>
      </p:sp>
      <p:sp>
        <p:nvSpPr>
          <p:cNvPr id="6" name="Title 1"/>
          <p:cNvSpPr txBox="1">
            <a:spLocks/>
          </p:cNvSpPr>
          <p:nvPr/>
        </p:nvSpPr>
        <p:spPr>
          <a:xfrm>
            <a:off x="846989" y="360484"/>
            <a:ext cx="8279424" cy="1063869"/>
          </a:xfrm>
          <a:prstGeom prst="rect">
            <a:avLst/>
          </a:prstGeom>
        </p:spPr>
        <p:txBody>
          <a:bodyPr vert="horz" lIns="0" rIns="0" bIns="0" anchor="b">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000" dirty="0">
                <a:solidFill>
                  <a:schemeClr val="tx2"/>
                </a:solidFill>
                <a:latin typeface="Times New Roman" pitchFamily="18" charset="0"/>
                <a:ea typeface="+mj-ea"/>
                <a:cs typeface="Times New Roman" pitchFamily="18" charset="0"/>
              </a:rPr>
              <a:t>Training of </a:t>
            </a:r>
            <a:r>
              <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5 Nos. Women from each Village for Water Testing Through</a:t>
            </a:r>
            <a:r>
              <a:rPr kumimoji="0" lang="en-US" sz="5000" b="0" i="0" u="none" strike="noStrike" kern="1200" cap="none" spc="0" normalizeH="0" noProof="0" dirty="0">
                <a:ln>
                  <a:noFill/>
                </a:ln>
                <a:solidFill>
                  <a:schemeClr val="tx2"/>
                </a:solidFill>
                <a:effectLst/>
                <a:uLnTx/>
                <a:uFillTx/>
                <a:latin typeface="Times New Roman" pitchFamily="18" charset="0"/>
                <a:ea typeface="+mj-ea"/>
                <a:cs typeface="Times New Roman" pitchFamily="18" charset="0"/>
              </a:rPr>
              <a:t> FTK</a:t>
            </a:r>
            <a:r>
              <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 </a:t>
            </a:r>
          </a:p>
        </p:txBody>
      </p:sp>
      <p:pic>
        <p:nvPicPr>
          <p:cNvPr id="2" name="WhatsApp Video 2025-10-25 at 3.15.37 PM">
            <a:hlinkClick r:id="" action="ppaction://media"/>
            <a:extLst>
              <a:ext uri="{FF2B5EF4-FFF2-40B4-BE49-F238E27FC236}">
                <a16:creationId xmlns:a16="http://schemas.microsoft.com/office/drawing/2014/main" id="{715EB43A-69DA-42DE-7D98-AA6E35E294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4671" y="2050759"/>
            <a:ext cx="8968215" cy="4146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10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21F67-152B-4671-B1AA-25DE4D48D02C}" type="slidenum">
              <a:rPr lang="en-US" smtClean="0"/>
              <a:pPr/>
              <a:t>19</a:t>
            </a:fld>
            <a:endParaRPr lang="en-US"/>
          </a:p>
        </p:txBody>
      </p:sp>
      <p:sp>
        <p:nvSpPr>
          <p:cNvPr id="6" name="Title 1"/>
          <p:cNvSpPr txBox="1">
            <a:spLocks/>
          </p:cNvSpPr>
          <p:nvPr/>
        </p:nvSpPr>
        <p:spPr>
          <a:xfrm>
            <a:off x="829405" y="457200"/>
            <a:ext cx="8279424" cy="1063869"/>
          </a:xfrm>
          <a:prstGeom prst="rect">
            <a:avLst/>
          </a:prstGeom>
        </p:spPr>
        <p:txBody>
          <a:bodyPr vert="horz" lIns="0" rIns="0" bIns="0" anchor="b">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School Children</a:t>
            </a:r>
            <a:r>
              <a:rPr kumimoji="0" lang="en-US" sz="5000" b="0" i="0" u="none" strike="noStrike" kern="1200" cap="none" spc="0" normalizeH="0" noProof="0" dirty="0">
                <a:ln>
                  <a:noFill/>
                </a:ln>
                <a:solidFill>
                  <a:schemeClr val="tx2"/>
                </a:solidFill>
                <a:effectLst/>
                <a:uLnTx/>
                <a:uFillTx/>
                <a:latin typeface="Times New Roman" pitchFamily="18" charset="0"/>
                <a:ea typeface="+mj-ea"/>
                <a:cs typeface="Times New Roman" pitchFamily="18" charset="0"/>
              </a:rPr>
              <a:t> Participation on World Water Day</a:t>
            </a:r>
            <a:endParaRPr kumimoji="0" lang="en-US"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pic>
        <p:nvPicPr>
          <p:cNvPr id="8" name="WhatsApp Video 2025-10-25 at 3.00.15 PM (online-video-cutter.com) (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019909" y="1661746"/>
            <a:ext cx="7913077" cy="461596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69C221-3827-6318-9C08-8837767D27C8}"/>
              </a:ext>
            </a:extLst>
          </p:cNvPr>
          <p:cNvSpPr txBox="1"/>
          <p:nvPr/>
        </p:nvSpPr>
        <p:spPr>
          <a:xfrm>
            <a:off x="712177" y="536331"/>
            <a:ext cx="9123994" cy="553998"/>
          </a:xfrm>
          <a:prstGeom prst="rect">
            <a:avLst/>
          </a:prstGeom>
          <a:noFill/>
        </p:spPr>
        <p:txBody>
          <a:bodyPr wrap="square" lIns="0" tIns="0" rIns="0" bIns="0">
            <a:spAutoFit/>
          </a:bodyPr>
          <a:lstStyle/>
          <a:p>
            <a:pPr>
              <a:defRPr/>
            </a:pPr>
            <a:r>
              <a:rPr lang="en-IN" sz="3600" b="1" u="sng" dirty="0"/>
              <a:t>District Summary</a:t>
            </a:r>
            <a:endParaRPr lang="en-IN" sz="3600" u="sng" dirty="0"/>
          </a:p>
        </p:txBody>
      </p:sp>
      <p:graphicFrame>
        <p:nvGraphicFramePr>
          <p:cNvPr id="3" name="Table 2">
            <a:extLst>
              <a:ext uri="{FF2B5EF4-FFF2-40B4-BE49-F238E27FC236}">
                <a16:creationId xmlns:a16="http://schemas.microsoft.com/office/drawing/2014/main" id="{D8F01693-EFFA-C3A0-EA3C-6B4AD050D545}"/>
              </a:ext>
            </a:extLst>
          </p:cNvPr>
          <p:cNvGraphicFramePr>
            <a:graphicFrameLocks noGrp="1"/>
          </p:cNvGraphicFramePr>
          <p:nvPr>
            <p:extLst>
              <p:ext uri="{D42A27DB-BD31-4B8C-83A1-F6EECF244321}">
                <p14:modId xmlns:p14="http://schemas.microsoft.com/office/powerpoint/2010/main" val="1169409982"/>
              </p:ext>
            </p:extLst>
          </p:nvPr>
        </p:nvGraphicFramePr>
        <p:xfrm>
          <a:off x="721297" y="1266091"/>
          <a:ext cx="8818110" cy="5443269"/>
        </p:xfrm>
        <a:graphic>
          <a:graphicData uri="http://schemas.openxmlformats.org/drawingml/2006/table">
            <a:tbl>
              <a:tblPr firstRow="1" firstCol="1" bandRow="1">
                <a:tableStyleId>{00A15C55-8517-42AA-B614-E9B94910E393}</a:tableStyleId>
              </a:tblPr>
              <a:tblGrid>
                <a:gridCol w="4409055">
                  <a:extLst>
                    <a:ext uri="{9D8B030D-6E8A-4147-A177-3AD203B41FA5}">
                      <a16:colId xmlns:a16="http://schemas.microsoft.com/office/drawing/2014/main" val="2741586713"/>
                    </a:ext>
                  </a:extLst>
                </a:gridCol>
                <a:gridCol w="4409055">
                  <a:extLst>
                    <a:ext uri="{9D8B030D-6E8A-4147-A177-3AD203B41FA5}">
                      <a16:colId xmlns:a16="http://schemas.microsoft.com/office/drawing/2014/main" val="338195565"/>
                    </a:ext>
                  </a:extLst>
                </a:gridCol>
              </a:tblGrid>
              <a:tr h="434919">
                <a:tc>
                  <a:txBody>
                    <a:bodyPr/>
                    <a:lstStyle/>
                    <a:p>
                      <a:pPr algn="ctr">
                        <a:lnSpc>
                          <a:spcPct val="115000"/>
                        </a:lnSpc>
                        <a:spcAft>
                          <a:spcPts val="800"/>
                        </a:spcAft>
                        <a:buNone/>
                      </a:pPr>
                      <a:r>
                        <a:rPr lang="en-IN" sz="2000" kern="0" dirty="0">
                          <a:effectLst/>
                        </a:rPr>
                        <a:t>Particulars</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gn="ctr">
                        <a:lnSpc>
                          <a:spcPct val="115000"/>
                        </a:lnSpc>
                        <a:spcAft>
                          <a:spcPts val="800"/>
                        </a:spcAft>
                        <a:buNone/>
                      </a:pPr>
                      <a:r>
                        <a:rPr lang="en-IN" sz="2000" kern="0" dirty="0">
                          <a:effectLst/>
                        </a:rPr>
                        <a:t>Status</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3823308179"/>
                  </a:ext>
                </a:extLst>
              </a:tr>
              <a:tr h="434919">
                <a:tc>
                  <a:txBody>
                    <a:bodyPr/>
                    <a:lstStyle/>
                    <a:p>
                      <a:pPr>
                        <a:lnSpc>
                          <a:spcPct val="115000"/>
                        </a:lnSpc>
                        <a:spcAft>
                          <a:spcPts val="800"/>
                        </a:spcAft>
                        <a:buNone/>
                      </a:pPr>
                      <a:r>
                        <a:rPr lang="en-IN" sz="2000" kern="0" dirty="0">
                          <a:effectLst/>
                        </a:rPr>
                        <a:t>Total GPs/VCs</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effectLst/>
                        </a:rPr>
                        <a:t>248</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3552613847"/>
                  </a:ext>
                </a:extLst>
              </a:tr>
              <a:tr h="434919">
                <a:tc>
                  <a:txBody>
                    <a:bodyPr/>
                    <a:lstStyle/>
                    <a:p>
                      <a:pPr>
                        <a:lnSpc>
                          <a:spcPct val="115000"/>
                        </a:lnSpc>
                        <a:spcAft>
                          <a:spcPts val="800"/>
                        </a:spcAft>
                        <a:buNone/>
                      </a:pPr>
                      <a:r>
                        <a:rPr lang="en-IN" sz="2000" kern="0" dirty="0">
                          <a:effectLst/>
                        </a:rPr>
                        <a:t>Total Households</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solidFill>
                            <a:srgbClr val="FF0000"/>
                          </a:solidFill>
                          <a:effectLst/>
                        </a:rPr>
                        <a:t>1,12,658</a:t>
                      </a:r>
                      <a:endParaRPr lang="en-IN"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2961030574"/>
                  </a:ext>
                </a:extLst>
              </a:tr>
              <a:tr h="434919">
                <a:tc>
                  <a:txBody>
                    <a:bodyPr/>
                    <a:lstStyle/>
                    <a:p>
                      <a:pPr>
                        <a:lnSpc>
                          <a:spcPct val="115000"/>
                        </a:lnSpc>
                        <a:spcAft>
                          <a:spcPts val="800"/>
                        </a:spcAft>
                        <a:buNone/>
                      </a:pPr>
                      <a:r>
                        <a:rPr lang="en-IN" sz="2000" kern="0" dirty="0">
                          <a:effectLst/>
                        </a:rPr>
                        <a:t>FHTCs Provided</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solidFill>
                            <a:srgbClr val="FF0000"/>
                          </a:solidFill>
                          <a:effectLst/>
                        </a:rPr>
                        <a:t>1,12,658</a:t>
                      </a:r>
                      <a:endParaRPr lang="en-IN"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1168298167"/>
                  </a:ext>
                </a:extLst>
              </a:tr>
              <a:tr h="434919">
                <a:tc>
                  <a:txBody>
                    <a:bodyPr/>
                    <a:lstStyle/>
                    <a:p>
                      <a:pPr>
                        <a:lnSpc>
                          <a:spcPct val="115000"/>
                        </a:lnSpc>
                        <a:spcAft>
                          <a:spcPts val="800"/>
                        </a:spcAft>
                        <a:buNone/>
                      </a:pPr>
                      <a:r>
                        <a:rPr lang="en-IN" sz="2000" kern="0" dirty="0">
                          <a:effectLst/>
                        </a:rPr>
                        <a:t>Balance Households</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solidFill>
                            <a:srgbClr val="FF0000"/>
                          </a:solidFill>
                          <a:effectLst/>
                        </a:rPr>
                        <a:t>0</a:t>
                      </a:r>
                      <a:endParaRPr lang="en-IN"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3819683611"/>
                  </a:ext>
                </a:extLst>
              </a:tr>
              <a:tr h="434919">
                <a:tc>
                  <a:txBody>
                    <a:bodyPr/>
                    <a:lstStyle/>
                    <a:p>
                      <a:pPr>
                        <a:lnSpc>
                          <a:spcPct val="115000"/>
                        </a:lnSpc>
                        <a:spcAft>
                          <a:spcPts val="800"/>
                        </a:spcAft>
                        <a:buNone/>
                      </a:pPr>
                      <a:r>
                        <a:rPr lang="en-IN" sz="2000" kern="0" dirty="0">
                          <a:effectLst/>
                        </a:rPr>
                        <a:t>% Coverage (Overall)</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solidFill>
                            <a:srgbClr val="FF0000"/>
                          </a:solidFill>
                          <a:effectLst/>
                        </a:rPr>
                        <a:t>100 %</a:t>
                      </a:r>
                      <a:endParaRPr lang="en-IN"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1674920257"/>
                  </a:ext>
                </a:extLst>
              </a:tr>
              <a:tr h="434919">
                <a:tc>
                  <a:txBody>
                    <a:bodyPr/>
                    <a:lstStyle/>
                    <a:p>
                      <a:pPr>
                        <a:lnSpc>
                          <a:spcPct val="115000"/>
                        </a:lnSpc>
                        <a:spcAft>
                          <a:spcPts val="800"/>
                        </a:spcAft>
                        <a:buNone/>
                      </a:pPr>
                      <a:r>
                        <a:rPr lang="en-IN" sz="2000" kern="0" dirty="0">
                          <a:effectLst/>
                        </a:rPr>
                        <a:t>Har Ghar Jal Villages</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solidFill>
                            <a:srgbClr val="FF0000"/>
                          </a:solidFill>
                          <a:effectLst/>
                        </a:rPr>
                        <a:t>1675 Villages</a:t>
                      </a:r>
                      <a:endParaRPr lang="en-IN"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3379940301"/>
                  </a:ext>
                </a:extLst>
              </a:tr>
              <a:tr h="434919">
                <a:tc>
                  <a:txBody>
                    <a:bodyPr/>
                    <a:lstStyle/>
                    <a:p>
                      <a:pPr>
                        <a:lnSpc>
                          <a:spcPct val="115000"/>
                        </a:lnSpc>
                        <a:spcAft>
                          <a:spcPts val="800"/>
                        </a:spcAft>
                        <a:buNone/>
                      </a:pPr>
                      <a:r>
                        <a:rPr lang="en-IN" sz="2000" kern="0" dirty="0">
                          <a:effectLst/>
                        </a:rPr>
                        <a:t>Schools with Tap Water</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effectLst/>
                        </a:rPr>
                        <a:t>100 % (920 of 920)</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809395970"/>
                  </a:ext>
                </a:extLst>
              </a:tr>
              <a:tr h="434919">
                <a:tc>
                  <a:txBody>
                    <a:bodyPr/>
                    <a:lstStyle/>
                    <a:p>
                      <a:pPr>
                        <a:lnSpc>
                          <a:spcPct val="115000"/>
                        </a:lnSpc>
                        <a:spcAft>
                          <a:spcPts val="800"/>
                        </a:spcAft>
                        <a:buNone/>
                      </a:pPr>
                      <a:r>
                        <a:rPr lang="en-IN" sz="2000" kern="0">
                          <a:effectLst/>
                        </a:rPr>
                        <a:t>Anganwadis with Tap Water</a:t>
                      </a:r>
                      <a:endParaRPr lang="en-IN"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effectLst/>
                        </a:rPr>
                        <a:t>100 % (1304 of 1304)</a:t>
                      </a:r>
                      <a:endParaRPr lang="en-IN"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2186319323"/>
                  </a:ext>
                </a:extLst>
              </a:tr>
              <a:tr h="434919">
                <a:tc>
                  <a:txBody>
                    <a:bodyPr/>
                    <a:lstStyle/>
                    <a:p>
                      <a:pPr>
                        <a:lnSpc>
                          <a:spcPct val="115000"/>
                        </a:lnSpc>
                        <a:spcAft>
                          <a:spcPts val="800"/>
                        </a:spcAft>
                        <a:buNone/>
                      </a:pPr>
                      <a:r>
                        <a:rPr lang="en-IN" sz="2000" kern="0">
                          <a:effectLst/>
                        </a:rPr>
                        <a:t>PVTG Household Coverage</a:t>
                      </a:r>
                      <a:endParaRPr lang="en-IN"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marL="0" marR="0" indent="0" algn="l" defTabSz="914400" rtl="0" eaLnBrk="1" fontAlgn="auto" latinLnBrk="0" hangingPunct="1">
                        <a:lnSpc>
                          <a:spcPct val="115000"/>
                        </a:lnSpc>
                        <a:spcBef>
                          <a:spcPts val="0"/>
                        </a:spcBef>
                        <a:spcAft>
                          <a:spcPts val="800"/>
                        </a:spcAft>
                        <a:buClrTx/>
                        <a:buSzTx/>
                        <a:buFontTx/>
                        <a:buNone/>
                        <a:tabLst/>
                        <a:defRPr/>
                      </a:pPr>
                      <a:r>
                        <a:rPr lang="en-IN" sz="2000" kern="0" dirty="0">
                          <a:solidFill>
                            <a:srgbClr val="FF0000"/>
                          </a:solidFill>
                          <a:effectLst/>
                        </a:rPr>
                        <a:t>No PVTG House hold exist in District,</a:t>
                      </a:r>
                      <a:r>
                        <a:rPr lang="en-IN" sz="2000" kern="0" baseline="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Hence not applicable in this District.</a:t>
                      </a:r>
                      <a:endParaRPr lang="en-IN"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1542812090"/>
                  </a:ext>
                </a:extLst>
              </a:tr>
              <a:tr h="829482">
                <a:tc>
                  <a:txBody>
                    <a:bodyPr/>
                    <a:lstStyle/>
                    <a:p>
                      <a:pPr>
                        <a:lnSpc>
                          <a:spcPct val="115000"/>
                        </a:lnSpc>
                        <a:spcAft>
                          <a:spcPts val="800"/>
                        </a:spcAft>
                        <a:buNone/>
                      </a:pPr>
                      <a:r>
                        <a:rPr lang="en-IN" sz="2000" kern="0">
                          <a:effectLst/>
                        </a:rPr>
                        <a:t>Bru Settlements Coverage</a:t>
                      </a:r>
                      <a:endParaRPr lang="en-IN"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tc>
                  <a:txBody>
                    <a:bodyPr/>
                    <a:lstStyle/>
                    <a:p>
                      <a:pPr>
                        <a:lnSpc>
                          <a:spcPct val="115000"/>
                        </a:lnSpc>
                        <a:spcAft>
                          <a:spcPts val="800"/>
                        </a:spcAft>
                        <a:buNone/>
                      </a:pPr>
                      <a:r>
                        <a:rPr lang="en-IN" sz="2000"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a:t>
                      </a:r>
                      <a:r>
                        <a:rPr lang="en-IN" sz="2000" kern="0" baseline="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IN" sz="2000" kern="0" baseline="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Bru</a:t>
                      </a:r>
                      <a:r>
                        <a:rPr lang="en-IN" sz="2000" kern="0" baseline="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Community settlement in District, Hence not applicable in this District.</a:t>
                      </a:r>
                      <a:endParaRPr lang="en-IN"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9" marR="7739" marT="9525" marB="9525" anchor="ctr"/>
                </a:tc>
                <a:extLst>
                  <a:ext uri="{0D108BD9-81ED-4DB2-BD59-A6C34878D82A}">
                    <a16:rowId xmlns:a16="http://schemas.microsoft.com/office/drawing/2014/main" val="1957355205"/>
                  </a:ext>
                </a:extLst>
              </a:tr>
            </a:tbl>
          </a:graphicData>
        </a:graphic>
      </p:graphicFrame>
    </p:spTree>
    <p:extLst>
      <p:ext uri="{BB962C8B-B14F-4D97-AF65-F5344CB8AC3E}">
        <p14:creationId xmlns:p14="http://schemas.microsoft.com/office/powerpoint/2010/main" val="1942423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21F67-152B-4671-B1AA-25DE4D48D02C}" type="slidenum">
              <a:rPr lang="en-US" smtClean="0"/>
              <a:pPr/>
              <a:t>20</a:t>
            </a:fld>
            <a:endParaRPr lang="en-US"/>
          </a:p>
        </p:txBody>
      </p:sp>
      <p:pic>
        <p:nvPicPr>
          <p:cNvPr id="1026" name="Picture 2" descr="C:\Users\HP\Downloads\WhatsApp Image 2025-10-25 at 2.35.38 PM.jpeg"/>
          <p:cNvPicPr>
            <a:picLocks noChangeAspect="1" noChangeArrowheads="1"/>
          </p:cNvPicPr>
          <p:nvPr/>
        </p:nvPicPr>
        <p:blipFill>
          <a:blip r:embed="rId2"/>
          <a:srcRect/>
          <a:stretch>
            <a:fillRect/>
          </a:stretch>
        </p:blipFill>
        <p:spPr bwMode="auto">
          <a:xfrm>
            <a:off x="885703" y="1146663"/>
            <a:ext cx="8302258" cy="454196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24281" y="2769577"/>
            <a:ext cx="4442185" cy="1446550"/>
          </a:xfrm>
          <a:prstGeom prst="rect">
            <a:avLst/>
          </a:prstGeom>
          <a:noFill/>
        </p:spPr>
        <p:txBody>
          <a:bodyPr wrap="square" lIns="91440" tIns="45720" rIns="91440" bIns="45720">
            <a:spAutoFit/>
          </a:bodyPr>
          <a:lstStyle/>
          <a:p>
            <a:pPr algn="ctr"/>
            <a:r>
              <a:rPr lang="en-US" sz="8800" dirty="0">
                <a:ln w="18415" cmpd="sng">
                  <a:solidFill>
                    <a:srgbClr val="FFFFFF"/>
                  </a:solidFill>
                  <a:prstDash val="solid"/>
                </a:ln>
                <a:effectLst>
                  <a:outerShdw blurRad="63500" dir="3600000" algn="tl" rotWithShape="0">
                    <a:srgbClr val="000000">
                      <a:alpha val="70000"/>
                    </a:srgbClr>
                  </a:outerShdw>
                </a:effectLst>
              </a:rPr>
              <a:t>THANKS</a:t>
            </a:r>
          </a:p>
        </p:txBody>
      </p:sp>
      <p:pic>
        <p:nvPicPr>
          <p:cNvPr id="3" name="Picture 2" descr="Har Ghar Nal Jal"/>
          <p:cNvPicPr>
            <a:picLocks noChangeAspect="1" noChangeArrowheads="1"/>
          </p:cNvPicPr>
          <p:nvPr/>
        </p:nvPicPr>
        <p:blipFill>
          <a:blip r:embed="rId3" cstate="print"/>
          <a:srcRect/>
          <a:stretch>
            <a:fillRect/>
          </a:stretch>
        </p:blipFill>
        <p:spPr bwMode="auto">
          <a:xfrm>
            <a:off x="734010" y="1148480"/>
            <a:ext cx="4136928" cy="5091604"/>
          </a:xfrm>
          <a:prstGeom prst="rect">
            <a:avLst/>
          </a:prstGeo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559B0-523F-D241-57B4-5D145BFE36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FBFA8CD-F5A6-E2A7-5DEA-0ED4340362E6}"/>
              </a:ext>
            </a:extLst>
          </p:cNvPr>
          <p:cNvSpPr txBox="1"/>
          <p:nvPr/>
        </p:nvSpPr>
        <p:spPr>
          <a:xfrm>
            <a:off x="1239715" y="650631"/>
            <a:ext cx="8666285" cy="523220"/>
          </a:xfrm>
          <a:prstGeom prst="rect">
            <a:avLst/>
          </a:prstGeom>
          <a:noFill/>
        </p:spPr>
        <p:txBody>
          <a:bodyPr wrap="square" lIns="0" tIns="0" rIns="0" bIns="0">
            <a:spAutoFit/>
          </a:bodyPr>
          <a:lstStyle/>
          <a:p>
            <a:pPr>
              <a:defRPr/>
            </a:pPr>
            <a:r>
              <a:rPr lang="en-IN" sz="3400" b="1" u="sng" dirty="0"/>
              <a:t>1. DWSM Planning &amp; Implementation</a:t>
            </a:r>
            <a:endParaRPr lang="en-IN" sz="3400" u="sng" dirty="0"/>
          </a:p>
        </p:txBody>
      </p:sp>
      <p:sp>
        <p:nvSpPr>
          <p:cNvPr id="6" name="TextBox 5">
            <a:extLst>
              <a:ext uri="{FF2B5EF4-FFF2-40B4-BE49-F238E27FC236}">
                <a16:creationId xmlns:a16="http://schemas.microsoft.com/office/drawing/2014/main" id="{DE029598-BE2E-34A0-90BC-DC2EADB7AE7F}"/>
              </a:ext>
            </a:extLst>
          </p:cNvPr>
          <p:cNvSpPr txBox="1"/>
          <p:nvPr/>
        </p:nvSpPr>
        <p:spPr>
          <a:xfrm>
            <a:off x="785083" y="1177612"/>
            <a:ext cx="8813055" cy="5251502"/>
          </a:xfrm>
          <a:prstGeom prst="rect">
            <a:avLst/>
          </a:prstGeom>
          <a:noFill/>
        </p:spPr>
        <p:txBody>
          <a:bodyPr wrap="square">
            <a:spAutoFit/>
          </a:bodyPr>
          <a:lstStyle/>
          <a:p>
            <a:pPr marL="342900" lvl="0" indent="-342900">
              <a:lnSpc>
                <a:spcPct val="115000"/>
              </a:lnSpc>
              <a:spcAft>
                <a:spcPts val="800"/>
              </a:spcAft>
              <a:buSzPct val="100000"/>
              <a:buFont typeface="Arial" pitchFamily="34" charset="0"/>
              <a:buChar char="•"/>
              <a:tabLst>
                <a:tab pos="457200" algn="l"/>
              </a:tabLst>
            </a:pP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District Action Plan (DAP) and Village Action Plans (VAPs) prepared for all 248 GPs, integrating source sustainability and O&amp;M.</a:t>
            </a:r>
            <a:endParaRPr lang="en-IN" sz="2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ct val="100000"/>
              <a:buFont typeface="Arial" pitchFamily="34" charset="0"/>
              <a:buChar char="•"/>
              <a:tabLst>
                <a:tab pos="457200" algn="l"/>
              </a:tabLst>
            </a:pP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Implementation follows community-led JJM approach through VWSCs with technical support from JSV Division of District </a:t>
            </a:r>
            <a:r>
              <a:rPr lang="en-IN" sz="2300" kern="0" dirty="0" err="1">
                <a:latin typeface="Times New Roman" panose="02020603050405020304" pitchFamily="18" charset="0"/>
                <a:ea typeface="Times New Roman" panose="02020603050405020304" pitchFamily="18" charset="0"/>
                <a:cs typeface="Times New Roman" panose="02020603050405020304" pitchFamily="18" charset="0"/>
              </a:rPr>
              <a:t>H</a:t>
            </a:r>
            <a:r>
              <a:rPr lang="en-IN" sz="2300" kern="0" dirty="0" err="1">
                <a:effectLst/>
                <a:latin typeface="Times New Roman" panose="02020603050405020304" pitchFamily="18" charset="0"/>
                <a:ea typeface="Times New Roman" panose="02020603050405020304" pitchFamily="18" charset="0"/>
                <a:cs typeface="Times New Roman" panose="02020603050405020304" pitchFamily="18" charset="0"/>
              </a:rPr>
              <a:t>amirpur</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N" sz="2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ct val="100000"/>
              <a:buFont typeface="Arial" pitchFamily="34" charset="0"/>
              <a:buChar char="•"/>
              <a:tabLst>
                <a:tab pos="457200" algn="l"/>
              </a:tabLst>
            </a:pP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Scheme mix (as on 30.09.2025): </a:t>
            </a:r>
            <a:r>
              <a:rPr lang="en-IN" sz="2300" kern="0" dirty="0">
                <a:latin typeface="Times New Roman" panose="02020603050405020304" pitchFamily="18" charset="0"/>
                <a:ea typeface="Times New Roman" panose="02020603050405020304" pitchFamily="18" charset="0"/>
                <a:cs typeface="Times New Roman" panose="02020603050405020304" pitchFamily="18" charset="0"/>
              </a:rPr>
              <a:t>66 No. Lift Water Supply Schemes </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distributed across </a:t>
            </a:r>
            <a:r>
              <a:rPr lang="en-IN" sz="2300" kern="0" dirty="0" err="1">
                <a:effectLst/>
                <a:latin typeface="Times New Roman" panose="02020603050405020304" pitchFamily="18" charset="0"/>
                <a:ea typeface="Times New Roman" panose="02020603050405020304" pitchFamily="18" charset="0"/>
                <a:cs typeface="Times New Roman" panose="02020603050405020304" pitchFamily="18" charset="0"/>
              </a:rPr>
              <a:t>Hamirpur</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 District amounting to </a:t>
            </a:r>
            <a:r>
              <a:rPr lang="en-IN" sz="2300" b="1" kern="0" dirty="0" err="1">
                <a:effectLst/>
                <a:latin typeface="Times New Roman" panose="02020603050405020304" pitchFamily="18" charset="0"/>
                <a:ea typeface="Times New Roman" panose="02020603050405020304" pitchFamily="18" charset="0"/>
                <a:cs typeface="Times New Roman" panose="02020603050405020304" pitchFamily="18" charset="0"/>
              </a:rPr>
              <a:t>Rs</a:t>
            </a:r>
            <a:r>
              <a:rPr lang="en-IN" sz="2300" b="1" kern="0" dirty="0">
                <a:effectLst/>
                <a:latin typeface="Times New Roman" panose="02020603050405020304" pitchFamily="18" charset="0"/>
                <a:ea typeface="Times New Roman" panose="02020603050405020304" pitchFamily="18" charset="0"/>
                <a:cs typeface="Times New Roman" panose="02020603050405020304" pitchFamily="18" charset="0"/>
              </a:rPr>
              <a:t>. 41554.72 Lakh</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300" kern="0" dirty="0">
                <a:latin typeface="Times New Roman" panose="02020603050405020304" pitchFamily="18" charset="0"/>
                <a:ea typeface="Times New Roman" panose="02020603050405020304" pitchFamily="18" charset="0"/>
                <a:cs typeface="Times New Roman" panose="02020603050405020304" pitchFamily="18" charset="0"/>
              </a:rPr>
              <a:t>O</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ut of 66 No. Schemes </a:t>
            </a:r>
            <a:r>
              <a:rPr lang="en-IN" sz="2300" kern="0" dirty="0">
                <a:latin typeface="Times New Roman" panose="02020603050405020304" pitchFamily="18" charset="0"/>
                <a:ea typeface="Times New Roman" panose="02020603050405020304" pitchFamily="18" charset="0"/>
                <a:cs typeface="Times New Roman" panose="02020603050405020304" pitchFamily="18" charset="0"/>
              </a:rPr>
              <a:t>23</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 No. Schemes are completed and 43 No. Schemes are </a:t>
            </a:r>
            <a:r>
              <a:rPr lang="en-IN" sz="2300" kern="0" dirty="0" err="1">
                <a:effectLst/>
                <a:latin typeface="Times New Roman" panose="02020603050405020304" pitchFamily="18" charset="0"/>
                <a:ea typeface="Times New Roman" panose="02020603050405020304" pitchFamily="18" charset="0"/>
                <a:cs typeface="Times New Roman" panose="02020603050405020304" pitchFamily="18" charset="0"/>
              </a:rPr>
              <a:t>ongoing</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 and further </a:t>
            </a:r>
            <a:r>
              <a:rPr lang="en-IN" sz="2300" kern="0" dirty="0">
                <a:latin typeface="Times New Roman" panose="02020603050405020304" pitchFamily="18" charset="0"/>
                <a:ea typeface="Times New Roman" panose="02020603050405020304" pitchFamily="18" charset="0"/>
                <a:cs typeface="Times New Roman" panose="02020603050405020304" pitchFamily="18" charset="0"/>
              </a:rPr>
              <a:t>funds to the tune of </a:t>
            </a:r>
            <a:r>
              <a:rPr lang="en-IN" sz="2300" b="1" kern="0" dirty="0" err="1">
                <a:latin typeface="Times New Roman" panose="02020603050405020304" pitchFamily="18" charset="0"/>
                <a:ea typeface="Times New Roman" panose="02020603050405020304" pitchFamily="18" charset="0"/>
                <a:cs typeface="Times New Roman" panose="02020603050405020304" pitchFamily="18" charset="0"/>
              </a:rPr>
              <a:t>Rs</a:t>
            </a:r>
            <a:r>
              <a:rPr lang="en-IN" sz="2300" b="1" kern="0" dirty="0">
                <a:latin typeface="Times New Roman" panose="02020603050405020304" pitchFamily="18" charset="0"/>
                <a:ea typeface="Times New Roman" panose="02020603050405020304" pitchFamily="18" charset="0"/>
                <a:cs typeface="Times New Roman" panose="02020603050405020304" pitchFamily="18" charset="0"/>
              </a:rPr>
              <a:t>. 9712.62 Lakh </a:t>
            </a:r>
            <a:r>
              <a:rPr lang="en-IN" sz="2300" kern="0" dirty="0">
                <a:latin typeface="Times New Roman" panose="02020603050405020304" pitchFamily="18" charset="0"/>
                <a:ea typeface="Times New Roman" panose="02020603050405020304" pitchFamily="18" charset="0"/>
                <a:cs typeface="Times New Roman" panose="02020603050405020304" pitchFamily="18" charset="0"/>
              </a:rPr>
              <a:t>required </a:t>
            </a:r>
            <a:r>
              <a:rPr lang="en-IN" sz="2300" kern="0" dirty="0">
                <a:effectLst/>
                <a:latin typeface="Times New Roman" panose="02020603050405020304" pitchFamily="18" charset="0"/>
                <a:ea typeface="Times New Roman" panose="02020603050405020304" pitchFamily="18" charset="0"/>
                <a:cs typeface="Times New Roman" panose="02020603050405020304" pitchFamily="18" charset="0"/>
              </a:rPr>
              <a:t>to complete these Schemes.</a:t>
            </a:r>
            <a:endParaRPr lang="en-IN" sz="2300" kern="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ct val="100000"/>
              <a:buFont typeface="Arial" pitchFamily="34" charset="0"/>
              <a:buChar char="•"/>
              <a:tabLst>
                <a:tab pos="457200" algn="l"/>
              </a:tabLst>
            </a:pPr>
            <a:r>
              <a:rPr lang="en-IN" sz="2300" kern="0" dirty="0">
                <a:effectLst/>
                <a:latin typeface="Times New Roman" panose="02020603050405020304" pitchFamily="18" charset="0"/>
                <a:ea typeface="Times New Roman" panose="02020603050405020304" pitchFamily="18" charset="0"/>
              </a:rPr>
              <a:t>Annual implementation target for FY 2025-26 is nil in respect of District </a:t>
            </a:r>
            <a:r>
              <a:rPr lang="en-IN" sz="2300" kern="0" dirty="0" err="1">
                <a:effectLst/>
                <a:latin typeface="Times New Roman" panose="02020603050405020304" pitchFamily="18" charset="0"/>
                <a:ea typeface="Times New Roman" panose="02020603050405020304" pitchFamily="18" charset="0"/>
              </a:rPr>
              <a:t>Hamirpur</a:t>
            </a:r>
            <a:r>
              <a:rPr lang="en-IN" sz="2300" kern="0" dirty="0">
                <a:effectLst/>
                <a:latin typeface="Times New Roman" panose="02020603050405020304" pitchFamily="18" charset="0"/>
                <a:ea typeface="Times New Roman" panose="02020603050405020304" pitchFamily="18" charset="0"/>
              </a:rPr>
              <a:t>.</a:t>
            </a:r>
            <a:endParaRPr lang="en-IN" sz="2300" dirty="0"/>
          </a:p>
        </p:txBody>
      </p:sp>
    </p:spTree>
    <p:extLst>
      <p:ext uri="{BB962C8B-B14F-4D97-AF65-F5344CB8AC3E}">
        <p14:creationId xmlns:p14="http://schemas.microsoft.com/office/powerpoint/2010/main" val="1686999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EB770-1656-2B64-8715-5AAE7316877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2C7E3A-EF8C-0B04-3432-AAF1A4EE88BB}"/>
              </a:ext>
            </a:extLst>
          </p:cNvPr>
          <p:cNvSpPr txBox="1"/>
          <p:nvPr/>
        </p:nvSpPr>
        <p:spPr>
          <a:xfrm>
            <a:off x="1384239" y="677008"/>
            <a:ext cx="8521761" cy="523220"/>
          </a:xfrm>
          <a:prstGeom prst="rect">
            <a:avLst/>
          </a:prstGeom>
          <a:noFill/>
        </p:spPr>
        <p:txBody>
          <a:bodyPr wrap="square" lIns="0" tIns="0" rIns="0" bIns="0">
            <a:spAutoFit/>
          </a:bodyPr>
          <a:lstStyle/>
          <a:p>
            <a:pPr>
              <a:defRPr/>
            </a:pPr>
            <a:r>
              <a:rPr lang="en-IN" sz="3400" b="1" u="sng" dirty="0"/>
              <a:t>Monitoring Mechanism</a:t>
            </a:r>
            <a:endParaRPr lang="en-IN" sz="3400" u="sng" dirty="0"/>
          </a:p>
        </p:txBody>
      </p:sp>
      <p:sp>
        <p:nvSpPr>
          <p:cNvPr id="6" name="TextBox 5">
            <a:extLst>
              <a:ext uri="{FF2B5EF4-FFF2-40B4-BE49-F238E27FC236}">
                <a16:creationId xmlns:a16="http://schemas.microsoft.com/office/drawing/2014/main" id="{64402557-CAB4-CBFF-D267-17B43976A44E}"/>
              </a:ext>
            </a:extLst>
          </p:cNvPr>
          <p:cNvSpPr txBox="1"/>
          <p:nvPr/>
        </p:nvSpPr>
        <p:spPr>
          <a:xfrm>
            <a:off x="792227" y="1361946"/>
            <a:ext cx="8813055" cy="5262979"/>
          </a:xfrm>
          <a:prstGeom prst="rect">
            <a:avLst/>
          </a:prstGeom>
          <a:noFill/>
        </p:spPr>
        <p:txBody>
          <a:bodyPr wrap="square">
            <a:spAutoFit/>
          </a:bodyPr>
          <a:lstStyle/>
          <a:p>
            <a:pPr marL="571500" lvl="0" indent="-571500" algn="just">
              <a:buFont typeface="Arial" pitchFamily="34" charset="0"/>
              <a:buChar char="•"/>
            </a:pPr>
            <a:r>
              <a:rPr lang="en-IN" sz="2800" b="1" dirty="0" err="1"/>
              <a:t>Quartly</a:t>
            </a:r>
            <a:r>
              <a:rPr lang="en-IN" sz="2800" b="1" dirty="0"/>
              <a:t> review meetings</a:t>
            </a:r>
            <a:r>
              <a:rPr lang="en-IN" sz="2800" dirty="0"/>
              <a:t> held under the Chairmanship of District Collector &amp; Executive Engineer (JSV) cum Member Secy.</a:t>
            </a:r>
          </a:p>
          <a:p>
            <a:pPr marL="571500" lvl="0" indent="-571500" algn="just">
              <a:buFont typeface="Arial" pitchFamily="34" charset="0"/>
              <a:buChar char="•"/>
            </a:pPr>
            <a:r>
              <a:rPr lang="en-IN" sz="2800" b="1" dirty="0"/>
              <a:t>IMIS portal</a:t>
            </a:r>
            <a:r>
              <a:rPr lang="en-IN" sz="2800" dirty="0"/>
              <a:t> used for real-time data entry and functionality tracking.</a:t>
            </a:r>
          </a:p>
          <a:p>
            <a:pPr marL="571500" lvl="0" indent="-571500" algn="just">
              <a:buFont typeface="Arial" pitchFamily="34" charset="0"/>
              <a:buChar char="•"/>
            </a:pPr>
            <a:r>
              <a:rPr lang="en-IN" sz="2800" b="1" dirty="0"/>
              <a:t>Grievance redressal system</a:t>
            </a:r>
            <a:r>
              <a:rPr lang="en-IN" sz="2800" dirty="0"/>
              <a:t> functional through CM </a:t>
            </a:r>
            <a:r>
              <a:rPr lang="en-IN" sz="2800" dirty="0" err="1"/>
              <a:t>Sankalp</a:t>
            </a:r>
            <a:r>
              <a:rPr lang="en-IN" sz="2800" dirty="0"/>
              <a:t> Portal, CP Gram, e-Grievance, through Complaint Registers, through Mobile and field visits by JSV officers/official.</a:t>
            </a:r>
          </a:p>
          <a:p>
            <a:pPr marL="571500" lvl="0" indent="-571500" algn="just">
              <a:buFont typeface="Arial" pitchFamily="34" charset="0"/>
              <a:buChar char="•"/>
            </a:pPr>
            <a:r>
              <a:rPr lang="en-IN" sz="2800" dirty="0"/>
              <a:t>Independent functionality survey conducted quarterly covering parameters of quantity, quality, reliability and equity.</a:t>
            </a:r>
          </a:p>
        </p:txBody>
      </p:sp>
    </p:spTree>
    <p:extLst>
      <p:ext uri="{BB962C8B-B14F-4D97-AF65-F5344CB8AC3E}">
        <p14:creationId xmlns:p14="http://schemas.microsoft.com/office/powerpoint/2010/main" val="643914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6C4A-FFA3-11B9-B7A7-770BE4A7B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53C3C8-F6CA-BF7C-0343-94400F831156}"/>
              </a:ext>
            </a:extLst>
          </p:cNvPr>
          <p:cNvSpPr txBox="1"/>
          <p:nvPr/>
        </p:nvSpPr>
        <p:spPr>
          <a:xfrm>
            <a:off x="1283677" y="782515"/>
            <a:ext cx="8622323" cy="1107996"/>
          </a:xfrm>
          <a:prstGeom prst="rect">
            <a:avLst/>
          </a:prstGeom>
          <a:noFill/>
        </p:spPr>
        <p:txBody>
          <a:bodyPr wrap="square" lIns="0" tIns="0" rIns="0" bIns="0">
            <a:spAutoFit/>
          </a:bodyPr>
          <a:lstStyle/>
          <a:p>
            <a:pPr>
              <a:defRPr/>
            </a:pPr>
            <a:r>
              <a:rPr lang="en-IN" sz="3600" b="1" u="sng" dirty="0"/>
              <a:t>2. DWSM Issuance of Protocols for Handing over </a:t>
            </a:r>
            <a:endParaRPr lang="en-IN" sz="5400" u="sng" dirty="0"/>
          </a:p>
        </p:txBody>
      </p:sp>
      <p:sp>
        <p:nvSpPr>
          <p:cNvPr id="6" name="TextBox 5">
            <a:extLst>
              <a:ext uri="{FF2B5EF4-FFF2-40B4-BE49-F238E27FC236}">
                <a16:creationId xmlns:a16="http://schemas.microsoft.com/office/drawing/2014/main" id="{C325770C-7F96-590A-C86E-EB00D24CAF47}"/>
              </a:ext>
            </a:extLst>
          </p:cNvPr>
          <p:cNvSpPr txBox="1"/>
          <p:nvPr/>
        </p:nvSpPr>
        <p:spPr>
          <a:xfrm>
            <a:off x="782886" y="1986209"/>
            <a:ext cx="8813055" cy="4401205"/>
          </a:xfrm>
          <a:prstGeom prst="rect">
            <a:avLst/>
          </a:prstGeom>
          <a:noFill/>
        </p:spPr>
        <p:txBody>
          <a:bodyPr wrap="square">
            <a:spAutoFit/>
          </a:bodyPr>
          <a:lstStyle/>
          <a:p>
            <a:pPr marL="457200" lvl="0" indent="-457200" algn="just">
              <a:buFont typeface="Arial" panose="020B0604020202020204" pitchFamily="34" charset="0"/>
              <a:buChar char="•"/>
            </a:pPr>
            <a:r>
              <a:rPr lang="en-IN" sz="2800" dirty="0"/>
              <a:t>All the 248 Nos. GP’s were encouraged to take over in village infrastructure of PWS through motivational programme and out of which 120 Nos. GP’s had submitted their consent to takeover the in village infrastructure of PWS.</a:t>
            </a:r>
          </a:p>
          <a:p>
            <a:pPr marL="457200" lvl="0" indent="-457200" algn="just">
              <a:buFont typeface="Arial" panose="020B0604020202020204" pitchFamily="34" charset="0"/>
              <a:buChar char="•"/>
            </a:pPr>
            <a:r>
              <a:rPr lang="en-IN" sz="2800" dirty="0"/>
              <a:t>Efforts are being made to motivate the balance GP’s to takeover the in village infrastructure of the PWS.</a:t>
            </a:r>
          </a:p>
          <a:p>
            <a:pPr marL="457200" lvl="0" indent="-457200" algn="just">
              <a:buFont typeface="Arial" panose="020B0604020202020204" pitchFamily="34" charset="0"/>
              <a:buChar char="•"/>
            </a:pPr>
            <a:r>
              <a:rPr lang="en-IN" sz="2800" dirty="0"/>
              <a:t>There are 120 Nos. </a:t>
            </a:r>
            <a:r>
              <a:rPr lang="en-IN" sz="2800" dirty="0" err="1"/>
              <a:t>Nal</a:t>
            </a:r>
            <a:r>
              <a:rPr lang="en-IN" sz="2800" dirty="0"/>
              <a:t> </a:t>
            </a:r>
            <a:r>
              <a:rPr lang="en-IN" sz="2800" dirty="0" err="1"/>
              <a:t>Jal</a:t>
            </a:r>
            <a:r>
              <a:rPr lang="en-IN" sz="2800" dirty="0"/>
              <a:t> </a:t>
            </a:r>
            <a:r>
              <a:rPr lang="en-IN" sz="2800" dirty="0" err="1"/>
              <a:t>Mitar</a:t>
            </a:r>
            <a:r>
              <a:rPr lang="en-IN" sz="2800" dirty="0"/>
              <a:t> had been trained in various ITI’s of the district for ensuring their capacity building for O&amp;M.</a:t>
            </a:r>
          </a:p>
        </p:txBody>
      </p:sp>
    </p:spTree>
    <p:extLst>
      <p:ext uri="{BB962C8B-B14F-4D97-AF65-F5344CB8AC3E}">
        <p14:creationId xmlns:p14="http://schemas.microsoft.com/office/powerpoint/2010/main" val="414547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6C4A-FFA3-11B9-B7A7-770BE4A7B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53C3C8-F6CA-BF7C-0343-94400F831156}"/>
              </a:ext>
            </a:extLst>
          </p:cNvPr>
          <p:cNvSpPr txBox="1"/>
          <p:nvPr/>
        </p:nvSpPr>
        <p:spPr>
          <a:xfrm>
            <a:off x="1336431" y="764932"/>
            <a:ext cx="8569569" cy="553998"/>
          </a:xfrm>
          <a:prstGeom prst="rect">
            <a:avLst/>
          </a:prstGeom>
          <a:noFill/>
        </p:spPr>
        <p:txBody>
          <a:bodyPr wrap="square" lIns="0" tIns="0" rIns="0" bIns="0">
            <a:spAutoFit/>
          </a:bodyPr>
          <a:lstStyle/>
          <a:p>
            <a:pPr>
              <a:defRPr/>
            </a:pPr>
            <a:r>
              <a:rPr lang="en-IN" sz="3600" b="1" u="sng" dirty="0"/>
              <a:t>3. Effective IEC Plans</a:t>
            </a:r>
            <a:endParaRPr lang="en-IN" sz="5400" u="sng" dirty="0"/>
          </a:p>
        </p:txBody>
      </p:sp>
      <p:sp>
        <p:nvSpPr>
          <p:cNvPr id="6" name="TextBox 5">
            <a:extLst>
              <a:ext uri="{FF2B5EF4-FFF2-40B4-BE49-F238E27FC236}">
                <a16:creationId xmlns:a16="http://schemas.microsoft.com/office/drawing/2014/main" id="{C325770C-7F96-590A-C86E-EB00D24CAF47}"/>
              </a:ext>
            </a:extLst>
          </p:cNvPr>
          <p:cNvSpPr txBox="1"/>
          <p:nvPr/>
        </p:nvSpPr>
        <p:spPr>
          <a:xfrm>
            <a:off x="781236" y="1379532"/>
            <a:ext cx="8813055" cy="5078313"/>
          </a:xfrm>
          <a:prstGeom prst="rect">
            <a:avLst/>
          </a:prstGeom>
          <a:noFill/>
        </p:spPr>
        <p:txBody>
          <a:bodyPr wrap="square">
            <a:spAutoFit/>
          </a:bodyPr>
          <a:lstStyle/>
          <a:p>
            <a:pPr marL="457200" lvl="0" indent="-457200" algn="just">
              <a:buFont typeface="Arial" panose="020B0604020202020204" pitchFamily="34" charset="0"/>
              <a:buChar char="•"/>
            </a:pPr>
            <a:r>
              <a:rPr lang="en-IN" sz="2700" b="1" dirty="0"/>
              <a:t>Jan </a:t>
            </a:r>
            <a:r>
              <a:rPr lang="en-IN" sz="2700" b="1" dirty="0" err="1"/>
              <a:t>Bhagidari</a:t>
            </a:r>
            <a:r>
              <a:rPr lang="en-IN" sz="2700" b="1" dirty="0"/>
              <a:t> campaigns</a:t>
            </a:r>
            <a:r>
              <a:rPr lang="en-IN" sz="2700" dirty="0"/>
              <a:t> conducted in all 248 Nos. </a:t>
            </a:r>
            <a:r>
              <a:rPr lang="en-IN" sz="2700" dirty="0" err="1"/>
              <a:t>Panchayats</a:t>
            </a:r>
            <a:r>
              <a:rPr lang="en-IN" sz="2700" dirty="0"/>
              <a:t> of 6 Nos. blocks to promote community ownership and water quality awareness.</a:t>
            </a:r>
          </a:p>
          <a:p>
            <a:pPr marL="457200" lvl="0" indent="-457200" algn="just">
              <a:buFont typeface="Arial" panose="020B0604020202020204" pitchFamily="34" charset="0"/>
              <a:buChar char="•"/>
            </a:pPr>
            <a:r>
              <a:rPr lang="en-IN" sz="2700" b="1" dirty="0"/>
              <a:t>School &amp; Anganwadi IEC</a:t>
            </a:r>
            <a:r>
              <a:rPr lang="en-IN" sz="2700" dirty="0"/>
              <a:t> activities conducted in coordination with the Education Department and BRC’s posted in all blocks of the District.</a:t>
            </a:r>
          </a:p>
          <a:p>
            <a:pPr marL="457200" lvl="0" indent="-457200" algn="just">
              <a:buFont typeface="Arial" panose="020B0604020202020204" pitchFamily="34" charset="0"/>
              <a:buChar char="•"/>
            </a:pPr>
            <a:r>
              <a:rPr lang="en-IN" sz="2700" b="1" dirty="0"/>
              <a:t>Mass IEC tools</a:t>
            </a:r>
            <a:r>
              <a:rPr lang="en-IN" sz="2700" dirty="0"/>
              <a:t> used: wall paintings, posters, folk songs, and street plays highlighting Har Ghar </a:t>
            </a:r>
            <a:r>
              <a:rPr lang="en-IN" sz="2700" dirty="0" err="1"/>
              <a:t>Jal</a:t>
            </a:r>
            <a:r>
              <a:rPr lang="en-IN" sz="2700" dirty="0"/>
              <a:t> objectives and quality/quantity of drinking water in all Blocks of the District.</a:t>
            </a:r>
          </a:p>
          <a:p>
            <a:pPr marL="457200" lvl="0" indent="-457200" algn="just">
              <a:buFont typeface="Arial" panose="020B0604020202020204" pitchFamily="34" charset="0"/>
              <a:buChar char="•"/>
            </a:pPr>
            <a:r>
              <a:rPr lang="en-IN" sz="2700" b="1" dirty="0" err="1"/>
              <a:t>Swachhata</a:t>
            </a:r>
            <a:r>
              <a:rPr lang="en-IN" sz="2700" b="1" dirty="0"/>
              <a:t> </a:t>
            </a:r>
            <a:r>
              <a:rPr lang="en-IN" sz="2700" b="1" dirty="0" err="1"/>
              <a:t>Pakhwada</a:t>
            </a:r>
            <a:r>
              <a:rPr lang="en-IN" sz="2700" b="1" dirty="0"/>
              <a:t> and Jal Jeevan Utsav</a:t>
            </a:r>
            <a:r>
              <a:rPr lang="en-IN" sz="2700" dirty="0"/>
              <a:t> observed to enhance behaviour change communication.</a:t>
            </a:r>
          </a:p>
        </p:txBody>
      </p:sp>
    </p:spTree>
    <p:extLst>
      <p:ext uri="{BB962C8B-B14F-4D97-AF65-F5344CB8AC3E}">
        <p14:creationId xmlns:p14="http://schemas.microsoft.com/office/powerpoint/2010/main" val="4145475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472D-5BD6-892F-92BD-4333635F6B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0D8813-DEEE-DC55-62B7-3450D2F76EB8}"/>
              </a:ext>
            </a:extLst>
          </p:cNvPr>
          <p:cNvSpPr txBox="1"/>
          <p:nvPr/>
        </p:nvSpPr>
        <p:spPr>
          <a:xfrm>
            <a:off x="1397977" y="1055077"/>
            <a:ext cx="8508023" cy="492443"/>
          </a:xfrm>
          <a:prstGeom prst="rect">
            <a:avLst/>
          </a:prstGeom>
          <a:noFill/>
        </p:spPr>
        <p:txBody>
          <a:bodyPr wrap="square" lIns="0" tIns="0" rIns="0" bIns="0">
            <a:spAutoFit/>
          </a:bodyPr>
          <a:lstStyle/>
          <a:p>
            <a:pPr>
              <a:defRPr/>
            </a:pPr>
            <a:r>
              <a:rPr lang="en-IN" sz="3200" b="1" u="sng" dirty="0"/>
              <a:t>4. Best Practices in Real Time</a:t>
            </a:r>
            <a:endParaRPr lang="en-IN" sz="8000" u="sng" dirty="0"/>
          </a:p>
        </p:txBody>
      </p:sp>
      <p:sp>
        <p:nvSpPr>
          <p:cNvPr id="6" name="TextBox 5">
            <a:extLst>
              <a:ext uri="{FF2B5EF4-FFF2-40B4-BE49-F238E27FC236}">
                <a16:creationId xmlns:a16="http://schemas.microsoft.com/office/drawing/2014/main" id="{EAD3689B-ECD1-B9E5-7DC6-F13F41E163DC}"/>
              </a:ext>
            </a:extLst>
          </p:cNvPr>
          <p:cNvSpPr txBox="1"/>
          <p:nvPr/>
        </p:nvSpPr>
        <p:spPr>
          <a:xfrm>
            <a:off x="727933" y="2232391"/>
            <a:ext cx="8813055" cy="3046988"/>
          </a:xfrm>
          <a:prstGeom prst="rect">
            <a:avLst/>
          </a:prstGeom>
          <a:noFill/>
        </p:spPr>
        <p:txBody>
          <a:bodyPr wrap="square">
            <a:spAutoFit/>
          </a:bodyPr>
          <a:lstStyle/>
          <a:p>
            <a:pPr marL="571500" lvl="0" indent="-571500" algn="just">
              <a:buFont typeface="Arial" panose="020B0604020202020204" pitchFamily="34" charset="0"/>
              <a:buChar char="•"/>
            </a:pPr>
            <a:r>
              <a:rPr lang="en-IN" sz="3200" dirty="0"/>
              <a:t>Real-time monitoring of PWS schemes via </a:t>
            </a:r>
            <a:r>
              <a:rPr lang="en-IN" sz="3200" b="1" dirty="0"/>
              <a:t>mobile reporting by Junior Engineers and VWSCs and through field visits by JSV officers/official.</a:t>
            </a:r>
            <a:endParaRPr lang="en-IN" sz="3200" dirty="0"/>
          </a:p>
          <a:p>
            <a:pPr marL="571500" lvl="0" indent="-571500" algn="just">
              <a:buFont typeface="Arial" panose="020B0604020202020204" pitchFamily="34" charset="0"/>
              <a:buChar char="•"/>
            </a:pPr>
            <a:r>
              <a:rPr lang="en-IN" sz="3200" b="1" dirty="0"/>
              <a:t>100 %</a:t>
            </a:r>
            <a:r>
              <a:rPr lang="en-IN" sz="3200" dirty="0"/>
              <a:t> household coverage achieved as on 30.09.2025 across all 6 blocks of the District.</a:t>
            </a:r>
          </a:p>
        </p:txBody>
      </p:sp>
    </p:spTree>
    <p:extLst>
      <p:ext uri="{BB962C8B-B14F-4D97-AF65-F5344CB8AC3E}">
        <p14:creationId xmlns:p14="http://schemas.microsoft.com/office/powerpoint/2010/main" val="2583851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0A94-53B3-C8CE-9301-B9C5F5FC42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665453-1937-29A8-F9AA-25F296197ED1}"/>
              </a:ext>
            </a:extLst>
          </p:cNvPr>
          <p:cNvSpPr txBox="1"/>
          <p:nvPr/>
        </p:nvSpPr>
        <p:spPr>
          <a:xfrm>
            <a:off x="1345223" y="975946"/>
            <a:ext cx="8560777" cy="492443"/>
          </a:xfrm>
          <a:prstGeom prst="rect">
            <a:avLst/>
          </a:prstGeom>
          <a:noFill/>
        </p:spPr>
        <p:txBody>
          <a:bodyPr wrap="square" lIns="0" tIns="0" rIns="0" bIns="0">
            <a:spAutoFit/>
          </a:bodyPr>
          <a:lstStyle/>
          <a:p>
            <a:pPr>
              <a:defRPr/>
            </a:pPr>
            <a:r>
              <a:rPr lang="en-IN" sz="3200" b="1" u="sng" dirty="0"/>
              <a:t>5. Source Sustenance Plans</a:t>
            </a:r>
            <a:endParaRPr lang="en-IN" sz="13800" u="sng" dirty="0"/>
          </a:p>
        </p:txBody>
      </p:sp>
      <p:sp>
        <p:nvSpPr>
          <p:cNvPr id="6" name="TextBox 5">
            <a:extLst>
              <a:ext uri="{FF2B5EF4-FFF2-40B4-BE49-F238E27FC236}">
                <a16:creationId xmlns:a16="http://schemas.microsoft.com/office/drawing/2014/main" id="{3DA413AE-19C8-8C01-84C6-E37BBA56A966}"/>
              </a:ext>
            </a:extLst>
          </p:cNvPr>
          <p:cNvSpPr txBox="1"/>
          <p:nvPr/>
        </p:nvSpPr>
        <p:spPr>
          <a:xfrm>
            <a:off x="732880" y="1915862"/>
            <a:ext cx="8813055" cy="3046988"/>
          </a:xfrm>
          <a:prstGeom prst="rect">
            <a:avLst/>
          </a:prstGeom>
          <a:noFill/>
        </p:spPr>
        <p:txBody>
          <a:bodyPr wrap="square">
            <a:spAutoFit/>
          </a:bodyPr>
          <a:lstStyle/>
          <a:p>
            <a:pPr marL="571500" lvl="0" indent="-571500" algn="just">
              <a:buFont typeface="Arial" panose="020B0604020202020204" pitchFamily="34" charset="0"/>
              <a:buChar char="•"/>
            </a:pPr>
            <a:r>
              <a:rPr lang="en-IN" sz="3200" b="1" dirty="0"/>
              <a:t>Village Water Security Plans (VWSPs)</a:t>
            </a:r>
            <a:r>
              <a:rPr lang="en-IN" sz="3200" dirty="0"/>
              <a:t> prepared for all 248 Nos. GPs.</a:t>
            </a:r>
          </a:p>
          <a:p>
            <a:pPr marL="571500" lvl="0" indent="-571500" algn="just">
              <a:buFont typeface="Arial" panose="020B0604020202020204" pitchFamily="34" charset="0"/>
              <a:buChar char="•"/>
            </a:pPr>
            <a:r>
              <a:rPr lang="en-IN" sz="3200" dirty="0"/>
              <a:t>Dams, Check </a:t>
            </a:r>
            <a:r>
              <a:rPr lang="en-IN" sz="2800" dirty="0"/>
              <a:t>Dams</a:t>
            </a:r>
            <a:r>
              <a:rPr lang="en-IN" sz="3200" dirty="0"/>
              <a:t>, Dykes etc, are provided for source sustainability of various LWSS through out the District and in future JSV is planning other structures for source sustainability. </a:t>
            </a:r>
          </a:p>
        </p:txBody>
      </p:sp>
    </p:spTree>
    <p:extLst>
      <p:ext uri="{BB962C8B-B14F-4D97-AF65-F5344CB8AC3E}">
        <p14:creationId xmlns:p14="http://schemas.microsoft.com/office/powerpoint/2010/main" val="378337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E3B26-E15C-23C5-0B68-42FCE801FD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3C096D2-3127-72E8-8B8E-2039C0380040}"/>
              </a:ext>
            </a:extLst>
          </p:cNvPr>
          <p:cNvSpPr txBox="1"/>
          <p:nvPr/>
        </p:nvSpPr>
        <p:spPr>
          <a:xfrm>
            <a:off x="1345223" y="340247"/>
            <a:ext cx="8560777" cy="492443"/>
          </a:xfrm>
          <a:prstGeom prst="rect">
            <a:avLst/>
          </a:prstGeom>
          <a:noFill/>
        </p:spPr>
        <p:txBody>
          <a:bodyPr wrap="square" lIns="0" tIns="0" rIns="0" bIns="0">
            <a:spAutoFit/>
          </a:bodyPr>
          <a:lstStyle/>
          <a:p>
            <a:pPr>
              <a:defRPr/>
            </a:pPr>
            <a:r>
              <a:rPr lang="en-IN" sz="3200" b="1" u="sng" dirty="0"/>
              <a:t>6. Engagement of SHGs / PACS</a:t>
            </a:r>
            <a:endParaRPr lang="en-IN" sz="28700" u="sng" dirty="0"/>
          </a:p>
        </p:txBody>
      </p:sp>
      <p:sp>
        <p:nvSpPr>
          <p:cNvPr id="6" name="TextBox 5">
            <a:extLst>
              <a:ext uri="{FF2B5EF4-FFF2-40B4-BE49-F238E27FC236}">
                <a16:creationId xmlns:a16="http://schemas.microsoft.com/office/drawing/2014/main" id="{1FE5FC34-6AAF-5340-9C34-19F4DB66AF05}"/>
              </a:ext>
            </a:extLst>
          </p:cNvPr>
          <p:cNvSpPr txBox="1"/>
          <p:nvPr/>
        </p:nvSpPr>
        <p:spPr>
          <a:xfrm>
            <a:off x="674627" y="856357"/>
            <a:ext cx="8813055" cy="6001643"/>
          </a:xfrm>
          <a:prstGeom prst="rect">
            <a:avLst/>
          </a:prstGeom>
          <a:noFill/>
        </p:spPr>
        <p:txBody>
          <a:bodyPr wrap="square">
            <a:spAutoFit/>
          </a:bodyPr>
          <a:lstStyle/>
          <a:p>
            <a:pPr marL="571500" lvl="0" indent="-571500" algn="just">
              <a:buFont typeface="Arial" panose="020B0604020202020204" pitchFamily="34" charset="0"/>
              <a:buChar char="•"/>
            </a:pPr>
            <a:r>
              <a:rPr lang="en-IN" sz="2200" b="1" dirty="0"/>
              <a:t>Village Water Security Plans (VWSPs)</a:t>
            </a:r>
            <a:r>
              <a:rPr lang="en-IN" sz="2200" dirty="0"/>
              <a:t> prepared for all 248 </a:t>
            </a:r>
            <a:r>
              <a:rPr lang="en-IN" sz="2200" dirty="0" err="1"/>
              <a:t>Nos</a:t>
            </a:r>
            <a:r>
              <a:rPr lang="en-IN" sz="2200" dirty="0"/>
              <a:t> GPs.</a:t>
            </a:r>
          </a:p>
          <a:p>
            <a:pPr marL="571500" lvl="0" indent="-571500" algn="just">
              <a:buFont typeface="Arial" panose="020B0604020202020204" pitchFamily="34" charset="0"/>
              <a:buChar char="•"/>
            </a:pPr>
            <a:r>
              <a:rPr lang="en-IN" sz="2200" dirty="0"/>
              <a:t>All the GP’s of this District were encouraged for water charges collection and take over the O&amp;M of in Village Infrastructure of PWS.</a:t>
            </a:r>
          </a:p>
          <a:p>
            <a:pPr marL="571500" lvl="0" indent="-571500" algn="just">
              <a:buFont typeface="Arial" panose="020B0604020202020204" pitchFamily="34" charset="0"/>
              <a:buChar char="•"/>
            </a:pPr>
            <a:r>
              <a:rPr lang="en-IN" sz="2200" dirty="0"/>
              <a:t>2 Nos. PRI representatives from each </a:t>
            </a:r>
            <a:r>
              <a:rPr lang="en-IN" sz="2200" dirty="0" err="1"/>
              <a:t>Panchayat</a:t>
            </a:r>
            <a:r>
              <a:rPr lang="en-IN" sz="2200" dirty="0"/>
              <a:t> of this District have been trained for Water Quality Testing and in addition to this 5 Nos. Women from each Village of the District have been trained for Water Quality Testing through FTK.</a:t>
            </a:r>
          </a:p>
          <a:p>
            <a:pPr marL="571500" lvl="0" indent="-571500" algn="just">
              <a:buFont typeface="Arial" panose="020B0604020202020204" pitchFamily="34" charset="0"/>
              <a:buChar char="•"/>
            </a:pPr>
            <a:r>
              <a:rPr lang="en-IN" sz="2200" dirty="0"/>
              <a:t>All the Govt. Sr. Sec. Schools (95Nos.) and Govt. High Schools (66Nos.) of the District have been trained for Water Quality Testing through FTK.</a:t>
            </a:r>
          </a:p>
          <a:p>
            <a:pPr marL="571500" lvl="0" indent="-571500" algn="just">
              <a:buFont typeface="Arial" panose="020B0604020202020204" pitchFamily="34" charset="0"/>
              <a:buChar char="•"/>
            </a:pPr>
            <a:r>
              <a:rPr lang="en-IN" sz="2200" dirty="0"/>
              <a:t>120 Nos. </a:t>
            </a:r>
            <a:r>
              <a:rPr lang="en-IN" sz="2200" dirty="0" err="1"/>
              <a:t>Jal</a:t>
            </a:r>
            <a:r>
              <a:rPr lang="en-IN" sz="2200" dirty="0"/>
              <a:t> </a:t>
            </a:r>
            <a:r>
              <a:rPr lang="en-IN" sz="2200" dirty="0" err="1"/>
              <a:t>Nal</a:t>
            </a:r>
            <a:r>
              <a:rPr lang="en-IN" sz="2200" dirty="0"/>
              <a:t> </a:t>
            </a:r>
            <a:r>
              <a:rPr lang="en-IN" sz="2200" dirty="0" err="1"/>
              <a:t>Mitars</a:t>
            </a:r>
            <a:r>
              <a:rPr lang="en-IN" sz="2200" dirty="0"/>
              <a:t> of the District Were trained for Water Quality Testing through FTK by BRC’s of JSV and for O&amp;M of in Village Infrastructure of PWS these 120 Nos. </a:t>
            </a:r>
            <a:r>
              <a:rPr lang="en-IN" sz="2200" dirty="0" err="1"/>
              <a:t>Jal</a:t>
            </a:r>
            <a:r>
              <a:rPr lang="en-IN" sz="2200" dirty="0"/>
              <a:t> </a:t>
            </a:r>
            <a:r>
              <a:rPr lang="en-IN" sz="2200" dirty="0" err="1"/>
              <a:t>Nal</a:t>
            </a:r>
            <a:r>
              <a:rPr lang="en-IN" sz="2200" dirty="0"/>
              <a:t> </a:t>
            </a:r>
            <a:r>
              <a:rPr lang="en-IN" sz="2200" dirty="0" err="1"/>
              <a:t>Mitar</a:t>
            </a:r>
            <a:r>
              <a:rPr lang="en-IN" sz="2200" dirty="0"/>
              <a:t> were trained through various ITI’s of the District and in future it is planned to trained 128 </a:t>
            </a:r>
            <a:r>
              <a:rPr lang="en-IN" sz="2200" dirty="0" err="1"/>
              <a:t>Nos</a:t>
            </a:r>
            <a:r>
              <a:rPr lang="en-IN" sz="2200" dirty="0"/>
              <a:t> </a:t>
            </a:r>
            <a:r>
              <a:rPr lang="en-IN" sz="2200" dirty="0" err="1"/>
              <a:t>Jal</a:t>
            </a:r>
            <a:r>
              <a:rPr lang="en-IN" sz="2200" dirty="0"/>
              <a:t> </a:t>
            </a:r>
            <a:r>
              <a:rPr lang="en-IN" sz="2200" dirty="0" err="1"/>
              <a:t>Nal</a:t>
            </a:r>
            <a:r>
              <a:rPr lang="en-IN" sz="2200" dirty="0"/>
              <a:t> </a:t>
            </a:r>
            <a:r>
              <a:rPr lang="en-IN" sz="2200" dirty="0" err="1"/>
              <a:t>Mitar</a:t>
            </a:r>
            <a:r>
              <a:rPr lang="en-IN" sz="2200" dirty="0"/>
              <a:t>.</a:t>
            </a:r>
          </a:p>
        </p:txBody>
      </p:sp>
    </p:spTree>
    <p:extLst>
      <p:ext uri="{BB962C8B-B14F-4D97-AF65-F5344CB8AC3E}">
        <p14:creationId xmlns:p14="http://schemas.microsoft.com/office/powerpoint/2010/main" val="363759898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Theme">
  <a:themeElements>
    <a:clrScheme name="JJM - progress">
      <a:dk1>
        <a:sysClr val="windowText" lastClr="000000"/>
      </a:dk1>
      <a:lt1>
        <a:sysClr val="window" lastClr="FFFFFF"/>
      </a:lt1>
      <a:dk2>
        <a:srgbClr val="FCAE91"/>
      </a:dk2>
      <a:lt2>
        <a:srgbClr val="FEE5D9"/>
      </a:lt2>
      <a:accent1>
        <a:srgbClr val="BDDBE7"/>
      </a:accent1>
      <a:accent2>
        <a:srgbClr val="6BAED6"/>
      </a:accent2>
      <a:accent3>
        <a:srgbClr val="3182BD"/>
      </a:accent3>
      <a:accent4>
        <a:srgbClr val="08519C"/>
      </a:accent4>
      <a:accent5>
        <a:srgbClr val="E36877"/>
      </a:accent5>
      <a:accent6>
        <a:srgbClr val="753F19"/>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196E2557-3BF5-4C2C-AE3F-BC9E327A6D87}" vid="{69BBAB7A-BD92-413F-8286-16F9FB70EDDD}"/>
    </a:ext>
  </a:extLst>
</a:theme>
</file>

<file path=ppt/theme/theme2.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0070C0"/>
      </a:accent4>
      <a:accent5>
        <a:srgbClr val="7CCA62"/>
      </a:accent5>
      <a:accent6>
        <a:srgbClr val="A5C249"/>
      </a:accent6>
      <a:hlink>
        <a:srgbClr val="E2D700"/>
      </a:hlink>
      <a:folHlink>
        <a:srgbClr val="85DFD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17405</TotalTime>
  <Words>1173</Words>
  <Application>Microsoft Office PowerPoint</Application>
  <PresentationFormat>A4 Paper (210x297 mm)</PresentationFormat>
  <Paragraphs>90</Paragraphs>
  <Slides>21</Slides>
  <Notes>1</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Cambria</vt:lpstr>
      <vt:lpstr>Times New Roman</vt:lpstr>
      <vt:lpstr>Wingdings 2</vt:lpstr>
      <vt:lpstr>Default Theme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Jal Jeevan Mission  A Success Story</vt:lpstr>
      <vt:lpstr>Beneficiaries of Jal Jeevan Mission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Sarkar, Arpan De</dc:creator>
  <cp:lastModifiedBy>Srivastava, Sumit</cp:lastModifiedBy>
  <cp:revision>3126</cp:revision>
  <cp:lastPrinted>2025-10-10T10:33:46Z</cp:lastPrinted>
  <dcterms:created xsi:type="dcterms:W3CDTF">2021-04-07T06:50:40Z</dcterms:created>
  <dcterms:modified xsi:type="dcterms:W3CDTF">2025-10-29T08:02:43Z</dcterms:modified>
</cp:coreProperties>
</file>