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69" r:id="rId4"/>
    <p:sldId id="258" r:id="rId5"/>
    <p:sldId id="259" r:id="rId6"/>
    <p:sldId id="260" r:id="rId7"/>
    <p:sldId id="261" r:id="rId8"/>
    <p:sldId id="262" r:id="rId9"/>
    <p:sldId id="263" r:id="rId10"/>
    <p:sldId id="264" r:id="rId11"/>
    <p:sldId id="265" r:id="rId12"/>
    <p:sldId id="266" r:id="rId13"/>
    <p:sldId id="267" r:id="rId14"/>
    <p:sldId id="268" r:id="rId15"/>
  </p:sldIdLst>
  <p:sldSz cx="14630400" cy="8229600"/>
  <p:notesSz cx="8229600" cy="14630400"/>
  <p:embeddedFontLst>
    <p:embeddedFont>
      <p:font typeface="Inter"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452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B26F-F7F2-AD14-8403-44FAED08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D1B60-9868-ABA5-5774-73EA2FE20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B05D-D2C3-E1A1-B8D3-44EB771F7B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5D201-7564-A160-6068-31998689BE3D}"/>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18093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s://jaljeevanladakh.in/grievance_registe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hyperlink" Target="https://jaljeevanladakh.in/report" TargetMode="Externa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360229" y="0"/>
            <a:ext cx="6270171" cy="8229600"/>
          </a:xfrm>
          <a:prstGeom prst="rect">
            <a:avLst/>
          </a:prstGeom>
        </p:spPr>
      </p:pic>
      <p:sp>
        <p:nvSpPr>
          <p:cNvPr id="3" name="Text 0"/>
          <p:cNvSpPr/>
          <p:nvPr/>
        </p:nvSpPr>
        <p:spPr>
          <a:xfrm>
            <a:off x="184190" y="3299867"/>
            <a:ext cx="8045410" cy="1302544"/>
          </a:xfrm>
          <a:prstGeom prst="rect">
            <a:avLst/>
          </a:prstGeom>
          <a:noFill/>
          <a:ln/>
        </p:spPr>
        <p:txBody>
          <a:bodyPr wrap="square" lIns="0" tIns="0" rIns="0" bIns="0" rtlCol="0" anchor="t"/>
          <a:lstStyle/>
          <a:p>
            <a:pPr marL="0" indent="0" algn="ctr">
              <a:lnSpc>
                <a:spcPts val="5100"/>
              </a:lnSpc>
              <a:buNone/>
            </a:pPr>
            <a:r>
              <a:rPr lang="en-US" sz="4200" b="1" dirty="0">
                <a:solidFill>
                  <a:srgbClr val="000000"/>
                </a:solidFill>
                <a:latin typeface="Petrona Bold" pitchFamily="34" charset="0"/>
                <a:ea typeface="Petrona Bold" pitchFamily="34" charset="-122"/>
                <a:cs typeface="Petrona Bold" pitchFamily="34" charset="-120"/>
              </a:rPr>
              <a:t>Jal Jeevan Mission</a:t>
            </a:r>
          </a:p>
          <a:p>
            <a:pPr marL="0" indent="0" algn="ctr">
              <a:lnSpc>
                <a:spcPts val="5100"/>
              </a:lnSpc>
              <a:buNone/>
            </a:pPr>
            <a:r>
              <a:rPr lang="en-US" sz="4200" b="1" dirty="0">
                <a:solidFill>
                  <a:srgbClr val="000000"/>
                </a:solidFill>
                <a:latin typeface="Petrona Bold" pitchFamily="34" charset="0"/>
                <a:ea typeface="Petrona Bold" pitchFamily="34" charset="-122"/>
                <a:cs typeface="Petrona Bold" pitchFamily="34" charset="-120"/>
              </a:rPr>
              <a:t> </a:t>
            </a:r>
          </a:p>
          <a:p>
            <a:pPr marL="0" indent="0" algn="ctr">
              <a:lnSpc>
                <a:spcPts val="5100"/>
              </a:lnSpc>
              <a:buNone/>
            </a:pPr>
            <a:r>
              <a:rPr lang="en-US" sz="4200" b="1" dirty="0">
                <a:solidFill>
                  <a:srgbClr val="000000"/>
                </a:solidFill>
                <a:latin typeface="Petrona Bold" pitchFamily="34" charset="0"/>
                <a:ea typeface="Petrona Bold" pitchFamily="34" charset="-122"/>
                <a:cs typeface="Petrona Bold" pitchFamily="34" charset="-120"/>
              </a:rPr>
              <a:t>Collectors </a:t>
            </a:r>
            <a:r>
              <a:rPr lang="en-US" sz="4200" b="1" dirty="0" err="1">
                <a:solidFill>
                  <a:srgbClr val="000000"/>
                </a:solidFill>
                <a:latin typeface="Petrona Bold" pitchFamily="34" charset="0"/>
                <a:ea typeface="Petrona Bold" pitchFamily="34" charset="-122"/>
                <a:cs typeface="Petrona Bold" pitchFamily="34" charset="-120"/>
              </a:rPr>
              <a:t>Peyjal</a:t>
            </a:r>
            <a:r>
              <a:rPr lang="en-US" sz="4200" b="1" dirty="0">
                <a:solidFill>
                  <a:srgbClr val="000000"/>
                </a:solidFill>
                <a:latin typeface="Petrona Bold" pitchFamily="34" charset="0"/>
                <a:ea typeface="Petrona Bold" pitchFamily="34" charset="-122"/>
                <a:cs typeface="Petrona Bold" pitchFamily="34" charset="-120"/>
              </a:rPr>
              <a:t> </a:t>
            </a:r>
            <a:r>
              <a:rPr lang="en-US" sz="4200" b="1" dirty="0" err="1">
                <a:solidFill>
                  <a:srgbClr val="000000"/>
                </a:solidFill>
                <a:latin typeface="Petrona Bold" pitchFamily="34" charset="0"/>
                <a:ea typeface="Petrona Bold" pitchFamily="34" charset="-122"/>
                <a:cs typeface="Petrona Bold" pitchFamily="34" charset="-120"/>
              </a:rPr>
              <a:t>Samvad</a:t>
            </a:r>
            <a:r>
              <a:rPr lang="en-US" sz="4200" b="1" dirty="0">
                <a:solidFill>
                  <a:srgbClr val="000000"/>
                </a:solidFill>
                <a:latin typeface="Petrona Bold" pitchFamily="34" charset="0"/>
                <a:ea typeface="Petrona Bold" pitchFamily="34" charset="-122"/>
                <a:cs typeface="Petrona Bold" pitchFamily="34" charset="-120"/>
              </a:rPr>
              <a:t> </a:t>
            </a:r>
          </a:p>
          <a:p>
            <a:pPr marL="0" indent="0" algn="ctr">
              <a:lnSpc>
                <a:spcPts val="5100"/>
              </a:lnSpc>
              <a:buNone/>
            </a:pPr>
            <a:r>
              <a:rPr lang="en-US" sz="4200" b="1" dirty="0">
                <a:solidFill>
                  <a:srgbClr val="000000"/>
                </a:solidFill>
                <a:latin typeface="Petrona Bold" pitchFamily="34" charset="0"/>
                <a:ea typeface="Petrona Bold" pitchFamily="34" charset="-122"/>
                <a:cs typeface="Petrona Bold" pitchFamily="34" charset="-120"/>
              </a:rPr>
              <a:t>Leh-Ladakh District</a:t>
            </a:r>
            <a:endParaRPr lang="en-US" sz="4200" dirty="0"/>
          </a:p>
        </p:txBody>
      </p:sp>
      <p:pic>
        <p:nvPicPr>
          <p:cNvPr id="6" name="Picture 3" descr="C:\Users\Spurthi\Downloads\WhatsApp Image 2020-09-29 at 4.35.19 PM.jpeg">
            <a:extLst>
              <a:ext uri="{FF2B5EF4-FFF2-40B4-BE49-F238E27FC236}">
                <a16:creationId xmlns:a16="http://schemas.microsoft.com/office/drawing/2014/main" id="{9F48D975-FC9E-46C0-B924-7A4F85371847}"/>
              </a:ext>
            </a:extLst>
          </p:cNvPr>
          <p:cNvPicPr>
            <a:picLocks noChangeAspect="1" noChangeArrowheads="1"/>
          </p:cNvPicPr>
          <p:nvPr/>
        </p:nvPicPr>
        <p:blipFill>
          <a:blip r:embed="rId4" cstate="print">
            <a:clrChange>
              <a:clrFrom>
                <a:srgbClr val="FEFEFE"/>
              </a:clrFrom>
              <a:clrTo>
                <a:srgbClr val="FEFEFE">
                  <a:alpha val="0"/>
                </a:srgbClr>
              </a:clrTo>
            </a:clrChange>
          </a:blip>
          <a:srcRect l="22297" t="15556" r="22297" b="16667"/>
          <a:stretch>
            <a:fillRect/>
          </a:stretch>
        </p:blipFill>
        <p:spPr bwMode="auto">
          <a:xfrm>
            <a:off x="184190" y="239485"/>
            <a:ext cx="1356490" cy="153233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169670" y="254633"/>
            <a:ext cx="4947642" cy="290751"/>
          </a:xfrm>
          <a:prstGeom prst="rect">
            <a:avLst/>
          </a:prstGeom>
          <a:noFill/>
          <a:ln/>
        </p:spPr>
        <p:txBody>
          <a:bodyPr wrap="none" lIns="0" tIns="0" rIns="0" bIns="0" rtlCol="0" anchor="t"/>
          <a:lstStyle/>
          <a:p>
            <a:pPr marL="0" indent="0" algn="ctr">
              <a:lnSpc>
                <a:spcPts val="2250"/>
              </a:lnSpc>
              <a:buNone/>
            </a:pPr>
            <a:r>
              <a:rPr lang="en-US" sz="3200" b="1" dirty="0">
                <a:solidFill>
                  <a:srgbClr val="000000"/>
                </a:solidFill>
                <a:latin typeface="Petrona Bold" pitchFamily="34" charset="0"/>
                <a:ea typeface="Petrona Bold" pitchFamily="34" charset="-122"/>
                <a:cs typeface="Petrona Bold" pitchFamily="34" charset="-120"/>
              </a:rPr>
              <a:t>Innovative Water Distribution Network Design</a:t>
            </a:r>
            <a:endParaRPr lang="en-US" sz="3200" dirty="0"/>
          </a:p>
        </p:txBody>
      </p:sp>
      <p:sp>
        <p:nvSpPr>
          <p:cNvPr id="6" name="Text 3"/>
          <p:cNvSpPr/>
          <p:nvPr/>
        </p:nvSpPr>
        <p:spPr>
          <a:xfrm>
            <a:off x="785394" y="852740"/>
            <a:ext cx="1860828" cy="232529"/>
          </a:xfrm>
          <a:prstGeom prst="rect">
            <a:avLst/>
          </a:prstGeom>
          <a:noFill/>
          <a:ln/>
        </p:spPr>
        <p:txBody>
          <a:bodyPr wrap="none" lIns="0" tIns="0" rIns="0" bIns="0" rtlCol="0" anchor="t"/>
          <a:lstStyle/>
          <a:p>
            <a:pPr marL="0" indent="0" algn="l">
              <a:lnSpc>
                <a:spcPts val="1800"/>
              </a:lnSpc>
              <a:buNone/>
            </a:pPr>
            <a:r>
              <a:rPr lang="en-US" sz="2400" b="1" dirty="0">
                <a:solidFill>
                  <a:srgbClr val="000000"/>
                </a:solidFill>
                <a:latin typeface="Inter" panose="020B0604020202020204" charset="0"/>
                <a:ea typeface="Inter" panose="020B0604020202020204" charset="0"/>
                <a:cs typeface="Petrona Bold" pitchFamily="34" charset="-120"/>
              </a:rPr>
              <a:t>Key Design Features</a:t>
            </a:r>
            <a:endParaRPr lang="en-US" sz="2400" dirty="0">
              <a:latin typeface="Inter" panose="020B0604020202020204" charset="0"/>
              <a:ea typeface="Inter" panose="020B0604020202020204" charset="0"/>
            </a:endParaRPr>
          </a:p>
        </p:txBody>
      </p:sp>
      <p:sp>
        <p:nvSpPr>
          <p:cNvPr id="7" name="Shape 4"/>
          <p:cNvSpPr/>
          <p:nvPr/>
        </p:nvSpPr>
        <p:spPr>
          <a:xfrm>
            <a:off x="785393" y="1335068"/>
            <a:ext cx="5117695" cy="968679"/>
          </a:xfrm>
          <a:prstGeom prst="roundRect">
            <a:avLst>
              <a:gd name="adj" fmla="val 3965"/>
            </a:avLst>
          </a:prstGeom>
          <a:solidFill>
            <a:srgbClr val="FFFFFF">
              <a:alpha val="95000"/>
            </a:srgbClr>
          </a:solidFill>
          <a:ln w="7620">
            <a:solidFill>
              <a:srgbClr val="B2D4E5"/>
            </a:solidFill>
            <a:prstDash val="solid"/>
          </a:ln>
        </p:spPr>
        <p:txBody>
          <a:bodyPr/>
          <a:lstStyle/>
          <a:p>
            <a:endParaRPr lang="en-IN" sz="1600">
              <a:latin typeface="+mj-lt"/>
            </a:endParaRPr>
          </a:p>
        </p:txBody>
      </p:sp>
      <p:sp>
        <p:nvSpPr>
          <p:cNvPr id="8" name="Shape 5"/>
          <p:cNvSpPr/>
          <p:nvPr/>
        </p:nvSpPr>
        <p:spPr>
          <a:xfrm>
            <a:off x="777774" y="1381369"/>
            <a:ext cx="30480" cy="922378"/>
          </a:xfrm>
          <a:prstGeom prst="roundRect">
            <a:avLst>
              <a:gd name="adj" fmla="val 122105"/>
            </a:avLst>
          </a:prstGeom>
          <a:solidFill>
            <a:srgbClr val="007EBD"/>
          </a:solidFill>
          <a:ln/>
        </p:spPr>
        <p:txBody>
          <a:bodyPr/>
          <a:lstStyle/>
          <a:p>
            <a:endParaRPr lang="en-IN" sz="1600">
              <a:latin typeface="+mj-lt"/>
            </a:endParaRPr>
          </a:p>
        </p:txBody>
      </p:sp>
      <p:sp>
        <p:nvSpPr>
          <p:cNvPr id="9" name="Text 6"/>
          <p:cNvSpPr/>
          <p:nvPr/>
        </p:nvSpPr>
        <p:spPr>
          <a:xfrm>
            <a:off x="904457" y="1431272"/>
            <a:ext cx="1778079" cy="145376"/>
          </a:xfrm>
          <a:prstGeom prst="rect">
            <a:avLst/>
          </a:prstGeom>
          <a:noFill/>
          <a:ln/>
        </p:spPr>
        <p:txBody>
          <a:bodyPr wrap="none" lIns="0" tIns="0" rIns="0" bIns="0" rtlCol="0" anchor="t"/>
          <a:lstStyle/>
          <a:p>
            <a:pPr marL="0" indent="0" algn="l">
              <a:lnSpc>
                <a:spcPts val="1100"/>
              </a:lnSpc>
              <a:buNone/>
            </a:pPr>
            <a:r>
              <a:rPr lang="en-US" sz="1600" b="1" dirty="0">
                <a:solidFill>
                  <a:srgbClr val="272525"/>
                </a:solidFill>
                <a:latin typeface="+mj-lt"/>
                <a:ea typeface="Petrona Bold" pitchFamily="34" charset="-122"/>
                <a:cs typeface="Petrona Bold" pitchFamily="34" charset="-120"/>
              </a:rPr>
              <a:t>Tree-Based Network Architecture</a:t>
            </a:r>
            <a:endParaRPr lang="en-US" sz="1600" dirty="0">
              <a:latin typeface="+mj-lt"/>
            </a:endParaRPr>
          </a:p>
        </p:txBody>
      </p:sp>
      <p:sp>
        <p:nvSpPr>
          <p:cNvPr id="10" name="Text 7"/>
          <p:cNvSpPr/>
          <p:nvPr/>
        </p:nvSpPr>
        <p:spPr>
          <a:xfrm>
            <a:off x="904457" y="1629750"/>
            <a:ext cx="4907191" cy="531495"/>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mj-lt"/>
                <a:ea typeface="Inter" pitchFamily="34" charset="-122"/>
                <a:cs typeface="Inter" pitchFamily="34" charset="-120"/>
              </a:rPr>
              <a:t>Our system utilizes a hierarchical tree structure, ensuring efficient, balanced, and equitable water distribution from the central pipeline to every section of the village.</a:t>
            </a:r>
            <a:endParaRPr lang="en-US" sz="1600" dirty="0">
              <a:latin typeface="+mj-lt"/>
            </a:endParaRPr>
          </a:p>
        </p:txBody>
      </p:sp>
      <p:sp>
        <p:nvSpPr>
          <p:cNvPr id="11" name="Shape 8"/>
          <p:cNvSpPr/>
          <p:nvPr/>
        </p:nvSpPr>
        <p:spPr>
          <a:xfrm>
            <a:off x="785394" y="4825741"/>
            <a:ext cx="5110074" cy="922378"/>
          </a:xfrm>
          <a:prstGeom prst="roundRect">
            <a:avLst>
              <a:gd name="adj" fmla="val 3965"/>
            </a:avLst>
          </a:prstGeom>
          <a:solidFill>
            <a:srgbClr val="FFFFFF">
              <a:alpha val="95000"/>
            </a:srgbClr>
          </a:solidFill>
          <a:ln w="7620">
            <a:solidFill>
              <a:srgbClr val="B2D4E5"/>
            </a:solidFill>
            <a:prstDash val="solid"/>
          </a:ln>
        </p:spPr>
        <p:txBody>
          <a:bodyPr/>
          <a:lstStyle/>
          <a:p>
            <a:endParaRPr lang="en-IN" sz="1600">
              <a:latin typeface="+mj-lt"/>
            </a:endParaRPr>
          </a:p>
        </p:txBody>
      </p:sp>
      <p:sp>
        <p:nvSpPr>
          <p:cNvPr id="12" name="Shape 9"/>
          <p:cNvSpPr/>
          <p:nvPr/>
        </p:nvSpPr>
        <p:spPr>
          <a:xfrm>
            <a:off x="777774" y="4825741"/>
            <a:ext cx="30480" cy="922378"/>
          </a:xfrm>
          <a:prstGeom prst="roundRect">
            <a:avLst>
              <a:gd name="adj" fmla="val 122105"/>
            </a:avLst>
          </a:prstGeom>
          <a:solidFill>
            <a:srgbClr val="007EBD"/>
          </a:solidFill>
          <a:ln/>
        </p:spPr>
        <p:txBody>
          <a:bodyPr/>
          <a:lstStyle/>
          <a:p>
            <a:endParaRPr lang="en-IN" sz="1600">
              <a:latin typeface="+mj-lt"/>
            </a:endParaRPr>
          </a:p>
        </p:txBody>
      </p:sp>
      <p:sp>
        <p:nvSpPr>
          <p:cNvPr id="13" name="Text 10"/>
          <p:cNvSpPr/>
          <p:nvPr/>
        </p:nvSpPr>
        <p:spPr>
          <a:xfrm>
            <a:off x="904456" y="4921944"/>
            <a:ext cx="1635681" cy="145376"/>
          </a:xfrm>
          <a:prstGeom prst="rect">
            <a:avLst/>
          </a:prstGeom>
          <a:noFill/>
          <a:ln/>
        </p:spPr>
        <p:txBody>
          <a:bodyPr wrap="none" lIns="0" tIns="0" rIns="0" bIns="0" rtlCol="0" anchor="t"/>
          <a:lstStyle/>
          <a:p>
            <a:pPr marL="0" indent="0" algn="l">
              <a:lnSpc>
                <a:spcPts val="1100"/>
              </a:lnSpc>
              <a:buNone/>
            </a:pPr>
            <a:r>
              <a:rPr lang="en-US" sz="1600" b="1" dirty="0">
                <a:solidFill>
                  <a:srgbClr val="272525"/>
                </a:solidFill>
                <a:latin typeface="+mj-lt"/>
                <a:ea typeface="Petrona Bold" pitchFamily="34" charset="-122"/>
                <a:cs typeface="Petrona Bold" pitchFamily="34" charset="-120"/>
              </a:rPr>
              <a:t>Pristine Natural Spring Source</a:t>
            </a:r>
            <a:endParaRPr lang="en-US" sz="1600" dirty="0">
              <a:latin typeface="+mj-lt"/>
            </a:endParaRPr>
          </a:p>
        </p:txBody>
      </p:sp>
      <p:sp>
        <p:nvSpPr>
          <p:cNvPr id="14" name="Text 11"/>
          <p:cNvSpPr/>
          <p:nvPr/>
        </p:nvSpPr>
        <p:spPr>
          <a:xfrm>
            <a:off x="904456" y="5120422"/>
            <a:ext cx="4907192" cy="531495"/>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mj-lt"/>
                <a:ea typeface="Inter" pitchFamily="34" charset="-122"/>
                <a:cs typeface="Inter" pitchFamily="34" charset="-120"/>
              </a:rPr>
              <a:t>Water is collected directly from high-altitude natural mountain springs using perforated HDPE pipes, preserving its purity and preventing contamination from source to tap.</a:t>
            </a:r>
            <a:endParaRPr lang="en-US" sz="1600" dirty="0">
              <a:latin typeface="+mj-lt"/>
            </a:endParaRPr>
          </a:p>
        </p:txBody>
      </p:sp>
      <p:sp>
        <p:nvSpPr>
          <p:cNvPr id="15" name="Shape 12"/>
          <p:cNvSpPr/>
          <p:nvPr/>
        </p:nvSpPr>
        <p:spPr>
          <a:xfrm>
            <a:off x="793014" y="3576898"/>
            <a:ext cx="5110074" cy="1133093"/>
          </a:xfrm>
          <a:prstGeom prst="roundRect">
            <a:avLst>
              <a:gd name="adj" fmla="val 3965"/>
            </a:avLst>
          </a:prstGeom>
          <a:solidFill>
            <a:srgbClr val="FFFFFF">
              <a:alpha val="95000"/>
            </a:srgbClr>
          </a:solidFill>
          <a:ln w="7620">
            <a:solidFill>
              <a:srgbClr val="B2D4E5"/>
            </a:solidFill>
            <a:prstDash val="solid"/>
          </a:ln>
        </p:spPr>
        <p:txBody>
          <a:bodyPr/>
          <a:lstStyle/>
          <a:p>
            <a:endParaRPr lang="en-IN" sz="1600">
              <a:latin typeface="+mj-lt"/>
            </a:endParaRPr>
          </a:p>
        </p:txBody>
      </p:sp>
      <p:sp>
        <p:nvSpPr>
          <p:cNvPr id="16" name="Shape 13"/>
          <p:cNvSpPr/>
          <p:nvPr/>
        </p:nvSpPr>
        <p:spPr>
          <a:xfrm>
            <a:off x="785394" y="3666664"/>
            <a:ext cx="30480" cy="922378"/>
          </a:xfrm>
          <a:prstGeom prst="roundRect">
            <a:avLst>
              <a:gd name="adj" fmla="val 122105"/>
            </a:avLst>
          </a:prstGeom>
          <a:solidFill>
            <a:srgbClr val="007EBD"/>
          </a:solidFill>
          <a:ln/>
        </p:spPr>
        <p:txBody>
          <a:bodyPr/>
          <a:lstStyle/>
          <a:p>
            <a:endParaRPr lang="en-IN" sz="1600">
              <a:latin typeface="+mj-lt"/>
            </a:endParaRPr>
          </a:p>
        </p:txBody>
      </p:sp>
      <p:sp>
        <p:nvSpPr>
          <p:cNvPr id="17" name="Text 14"/>
          <p:cNvSpPr/>
          <p:nvPr/>
        </p:nvSpPr>
        <p:spPr>
          <a:xfrm>
            <a:off x="912076" y="3675040"/>
            <a:ext cx="2203609" cy="145376"/>
          </a:xfrm>
          <a:prstGeom prst="rect">
            <a:avLst/>
          </a:prstGeom>
          <a:noFill/>
          <a:ln/>
        </p:spPr>
        <p:txBody>
          <a:bodyPr wrap="none" lIns="0" tIns="0" rIns="0" bIns="0" rtlCol="0" anchor="t"/>
          <a:lstStyle/>
          <a:p>
            <a:pPr marL="0" indent="0" algn="l">
              <a:lnSpc>
                <a:spcPts val="1100"/>
              </a:lnSpc>
              <a:buNone/>
            </a:pPr>
            <a:r>
              <a:rPr lang="en-US" sz="1600" b="1" dirty="0">
                <a:solidFill>
                  <a:srgbClr val="272525"/>
                </a:solidFill>
                <a:latin typeface="+mj-lt"/>
                <a:ea typeface="Petrona Bold" pitchFamily="34" charset="-122"/>
                <a:cs typeface="Petrona Bold" pitchFamily="34" charset="-120"/>
              </a:rPr>
              <a:t>Main Line with Break Pressure Chambers</a:t>
            </a:r>
            <a:endParaRPr lang="en-US" sz="1600" dirty="0">
              <a:latin typeface="+mj-lt"/>
            </a:endParaRPr>
          </a:p>
        </p:txBody>
      </p:sp>
      <p:sp>
        <p:nvSpPr>
          <p:cNvPr id="18" name="Text 15"/>
          <p:cNvSpPr/>
          <p:nvPr/>
        </p:nvSpPr>
        <p:spPr>
          <a:xfrm>
            <a:off x="912075" y="3873518"/>
            <a:ext cx="4983273" cy="531495"/>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mj-lt"/>
                <a:ea typeface="Inter" pitchFamily="34" charset="-122"/>
                <a:cs typeface="Inter" pitchFamily="34" charset="-120"/>
              </a:rPr>
              <a:t>Strategic Break Pressure Chambers (BPCs) are integrated into the main pipeline to meticulously regulate water pressure, guaranteeing a consistent and controlled flow across the entire network, even over varied elevations.</a:t>
            </a:r>
            <a:endParaRPr lang="en-US" sz="1600" dirty="0">
              <a:latin typeface="+mj-lt"/>
            </a:endParaRPr>
          </a:p>
        </p:txBody>
      </p:sp>
      <p:sp>
        <p:nvSpPr>
          <p:cNvPr id="19" name="Shape 16"/>
          <p:cNvSpPr/>
          <p:nvPr/>
        </p:nvSpPr>
        <p:spPr>
          <a:xfrm>
            <a:off x="808254" y="2426086"/>
            <a:ext cx="5094834" cy="1018624"/>
          </a:xfrm>
          <a:prstGeom prst="roundRect">
            <a:avLst>
              <a:gd name="adj" fmla="val 3965"/>
            </a:avLst>
          </a:prstGeom>
          <a:solidFill>
            <a:srgbClr val="FFFFFF">
              <a:alpha val="95000"/>
            </a:srgbClr>
          </a:solidFill>
          <a:ln w="7620">
            <a:solidFill>
              <a:srgbClr val="B2D4E5"/>
            </a:solidFill>
            <a:prstDash val="solid"/>
          </a:ln>
        </p:spPr>
        <p:txBody>
          <a:bodyPr/>
          <a:lstStyle/>
          <a:p>
            <a:endParaRPr lang="en-IN" sz="1600">
              <a:latin typeface="+mj-lt"/>
            </a:endParaRPr>
          </a:p>
        </p:txBody>
      </p:sp>
      <p:sp>
        <p:nvSpPr>
          <p:cNvPr id="20" name="Shape 17"/>
          <p:cNvSpPr/>
          <p:nvPr/>
        </p:nvSpPr>
        <p:spPr>
          <a:xfrm>
            <a:off x="777774" y="2461771"/>
            <a:ext cx="30480" cy="922378"/>
          </a:xfrm>
          <a:prstGeom prst="roundRect">
            <a:avLst>
              <a:gd name="adj" fmla="val 122105"/>
            </a:avLst>
          </a:prstGeom>
          <a:solidFill>
            <a:srgbClr val="007EBD"/>
          </a:solidFill>
          <a:ln/>
        </p:spPr>
        <p:txBody>
          <a:bodyPr/>
          <a:lstStyle/>
          <a:p>
            <a:endParaRPr lang="en-IN" sz="1600">
              <a:latin typeface="+mj-lt"/>
            </a:endParaRPr>
          </a:p>
        </p:txBody>
      </p:sp>
      <p:sp>
        <p:nvSpPr>
          <p:cNvPr id="21" name="Text 18"/>
          <p:cNvSpPr/>
          <p:nvPr/>
        </p:nvSpPr>
        <p:spPr>
          <a:xfrm>
            <a:off x="904457" y="2546399"/>
            <a:ext cx="1936552" cy="145376"/>
          </a:xfrm>
          <a:prstGeom prst="rect">
            <a:avLst/>
          </a:prstGeom>
          <a:noFill/>
          <a:ln/>
        </p:spPr>
        <p:txBody>
          <a:bodyPr wrap="none" lIns="0" tIns="0" rIns="0" bIns="0" rtlCol="0" anchor="t"/>
          <a:lstStyle/>
          <a:p>
            <a:pPr marL="0" indent="0" algn="l">
              <a:lnSpc>
                <a:spcPts val="1100"/>
              </a:lnSpc>
              <a:buNone/>
            </a:pPr>
            <a:r>
              <a:rPr lang="en-US" sz="1600" b="1" dirty="0">
                <a:solidFill>
                  <a:srgbClr val="272525"/>
                </a:solidFill>
                <a:latin typeface="+mj-lt"/>
                <a:ea typeface="Petrona Bold" pitchFamily="34" charset="-122"/>
                <a:cs typeface="Petrona Bold" pitchFamily="34" charset="-120"/>
              </a:rPr>
              <a:t>Optimized Dual Branch Distribution</a:t>
            </a:r>
            <a:endParaRPr lang="en-US" sz="1600" dirty="0">
              <a:latin typeface="+mj-lt"/>
            </a:endParaRPr>
          </a:p>
        </p:txBody>
      </p:sp>
      <p:sp>
        <p:nvSpPr>
          <p:cNvPr id="22" name="Text 19"/>
          <p:cNvSpPr/>
          <p:nvPr/>
        </p:nvSpPr>
        <p:spPr>
          <a:xfrm>
            <a:off x="904457" y="2691129"/>
            <a:ext cx="4876710" cy="531495"/>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mj-lt"/>
                <a:ea typeface="Inter" pitchFamily="34" charset="-122"/>
                <a:cs typeface="Inter" pitchFamily="34" charset="-120"/>
              </a:rPr>
              <a:t>The main line strategically splits into two distinct branches, significantly enhancing hydraulic balance, improving network redundancy, and simplifying maintenance operations for uninterrupted service.</a:t>
            </a:r>
            <a:endParaRPr lang="en-US" sz="1600" dirty="0">
              <a:latin typeface="+mj-lt"/>
            </a:endParaRPr>
          </a:p>
        </p:txBody>
      </p:sp>
      <p:sp>
        <p:nvSpPr>
          <p:cNvPr id="23" name="Shape 20"/>
          <p:cNvSpPr/>
          <p:nvPr/>
        </p:nvSpPr>
        <p:spPr>
          <a:xfrm>
            <a:off x="785275" y="5872236"/>
            <a:ext cx="5110074" cy="1110745"/>
          </a:xfrm>
          <a:prstGeom prst="roundRect">
            <a:avLst>
              <a:gd name="adj" fmla="val 3965"/>
            </a:avLst>
          </a:prstGeom>
          <a:solidFill>
            <a:srgbClr val="FFFFFF">
              <a:alpha val="95000"/>
            </a:srgbClr>
          </a:solidFill>
          <a:ln w="7620">
            <a:solidFill>
              <a:srgbClr val="B2D4E5"/>
            </a:solidFill>
            <a:prstDash val="solid"/>
          </a:ln>
        </p:spPr>
        <p:txBody>
          <a:bodyPr/>
          <a:lstStyle/>
          <a:p>
            <a:endParaRPr lang="en-IN" sz="1600">
              <a:latin typeface="+mj-lt"/>
            </a:endParaRPr>
          </a:p>
        </p:txBody>
      </p:sp>
      <p:sp>
        <p:nvSpPr>
          <p:cNvPr id="24" name="Shape 21"/>
          <p:cNvSpPr/>
          <p:nvPr/>
        </p:nvSpPr>
        <p:spPr>
          <a:xfrm>
            <a:off x="777654" y="5941686"/>
            <a:ext cx="30480" cy="922378"/>
          </a:xfrm>
          <a:prstGeom prst="roundRect">
            <a:avLst>
              <a:gd name="adj" fmla="val 122105"/>
            </a:avLst>
          </a:prstGeom>
          <a:solidFill>
            <a:srgbClr val="007EBD"/>
          </a:solidFill>
          <a:ln/>
        </p:spPr>
        <p:txBody>
          <a:bodyPr/>
          <a:lstStyle/>
          <a:p>
            <a:endParaRPr lang="en-IN" sz="1600">
              <a:latin typeface="+mj-lt"/>
            </a:endParaRPr>
          </a:p>
        </p:txBody>
      </p:sp>
      <p:sp>
        <p:nvSpPr>
          <p:cNvPr id="25" name="Text 22"/>
          <p:cNvSpPr/>
          <p:nvPr/>
        </p:nvSpPr>
        <p:spPr>
          <a:xfrm>
            <a:off x="904337" y="5968440"/>
            <a:ext cx="1973818" cy="145376"/>
          </a:xfrm>
          <a:prstGeom prst="rect">
            <a:avLst/>
          </a:prstGeom>
          <a:noFill/>
          <a:ln/>
        </p:spPr>
        <p:txBody>
          <a:bodyPr wrap="none" lIns="0" tIns="0" rIns="0" bIns="0" rtlCol="0" anchor="t"/>
          <a:lstStyle/>
          <a:p>
            <a:pPr marL="0" indent="0" algn="l">
              <a:lnSpc>
                <a:spcPts val="1100"/>
              </a:lnSpc>
              <a:buNone/>
            </a:pPr>
            <a:r>
              <a:rPr lang="en-US" sz="1600" b="1" dirty="0">
                <a:solidFill>
                  <a:srgbClr val="272525"/>
                </a:solidFill>
                <a:latin typeface="+mj-lt"/>
                <a:ea typeface="Petrona Bold" pitchFamily="34" charset="-122"/>
                <a:cs typeface="Petrona Bold" pitchFamily="34" charset="-120"/>
              </a:rPr>
              <a:t>Household Tank with Smart Controls</a:t>
            </a:r>
            <a:endParaRPr lang="en-US" sz="1600" dirty="0">
              <a:latin typeface="+mj-lt"/>
            </a:endParaRPr>
          </a:p>
        </p:txBody>
      </p:sp>
      <p:sp>
        <p:nvSpPr>
          <p:cNvPr id="26" name="Text 23"/>
          <p:cNvSpPr/>
          <p:nvPr/>
        </p:nvSpPr>
        <p:spPr>
          <a:xfrm>
            <a:off x="904336" y="6166918"/>
            <a:ext cx="4907311" cy="531495"/>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mj-lt"/>
                <a:ea typeface="Inter" pitchFamily="34" charset="-122"/>
                <a:cs typeface="Inter" pitchFamily="34" charset="-120"/>
              </a:rPr>
              <a:t>Each household's storage tank is equipped with pressure-regulating drippers and precise water meters, facilitating equitable monitoring, accurate consumption tracking, and fair distribution among all users.</a:t>
            </a:r>
            <a:endParaRPr lang="en-US" sz="1600" dirty="0">
              <a:latin typeface="+mj-lt"/>
            </a:endParaRPr>
          </a:p>
        </p:txBody>
      </p:sp>
      <p:sp>
        <p:nvSpPr>
          <p:cNvPr id="27" name="Shape 24"/>
          <p:cNvSpPr/>
          <p:nvPr/>
        </p:nvSpPr>
        <p:spPr>
          <a:xfrm>
            <a:off x="777654" y="7155436"/>
            <a:ext cx="13539788" cy="922376"/>
          </a:xfrm>
          <a:prstGeom prst="roundRect">
            <a:avLst>
              <a:gd name="adj" fmla="val 6098"/>
            </a:avLst>
          </a:prstGeom>
          <a:solidFill>
            <a:srgbClr val="B3E5FF"/>
          </a:solidFill>
          <a:ln/>
        </p:spPr>
        <p:txBody>
          <a:bodyPr/>
          <a:lstStyle/>
          <a:p>
            <a:endParaRPr lang="en-IN" sz="2800" dirty="0"/>
          </a:p>
        </p:txBody>
      </p:sp>
      <p:sp>
        <p:nvSpPr>
          <p:cNvPr id="29" name="Text 25"/>
          <p:cNvSpPr/>
          <p:nvPr/>
        </p:nvSpPr>
        <p:spPr>
          <a:xfrm>
            <a:off x="1100194" y="7266164"/>
            <a:ext cx="2557405" cy="145375"/>
          </a:xfrm>
          <a:prstGeom prst="rect">
            <a:avLst/>
          </a:prstGeom>
          <a:noFill/>
          <a:ln/>
        </p:spPr>
        <p:txBody>
          <a:bodyPr wrap="none" lIns="0" tIns="0" rIns="0" bIns="0" rtlCol="0" anchor="t"/>
          <a:lstStyle/>
          <a:p>
            <a:pPr marL="0" indent="0" algn="l">
              <a:lnSpc>
                <a:spcPts val="1100"/>
              </a:lnSpc>
              <a:buNone/>
            </a:pPr>
            <a:r>
              <a:rPr lang="en-US" b="1" dirty="0">
                <a:solidFill>
                  <a:srgbClr val="000000"/>
                </a:solidFill>
                <a:latin typeface="Inter" panose="020B0604020202020204" charset="0"/>
                <a:ea typeface="Inter" panose="020B0604020202020204" charset="0"/>
                <a:cs typeface="Petrona Bold" pitchFamily="34" charset="-120"/>
              </a:rPr>
              <a:t>Technical Achievement Highlight</a:t>
            </a:r>
            <a:endParaRPr lang="en-US" dirty="0">
              <a:latin typeface="Inter" panose="020B0604020202020204" charset="0"/>
              <a:ea typeface="Inter" panose="020B0604020202020204" charset="0"/>
            </a:endParaRPr>
          </a:p>
        </p:txBody>
      </p:sp>
      <p:sp>
        <p:nvSpPr>
          <p:cNvPr id="30" name="Text 26"/>
          <p:cNvSpPr/>
          <p:nvPr/>
        </p:nvSpPr>
        <p:spPr>
          <a:xfrm>
            <a:off x="1100195" y="7500122"/>
            <a:ext cx="13128665" cy="265628"/>
          </a:xfrm>
          <a:prstGeom prst="rect">
            <a:avLst/>
          </a:prstGeom>
          <a:noFill/>
          <a:ln/>
        </p:spPr>
        <p:txBody>
          <a:bodyPr wrap="none" lIns="0" tIns="0" rIns="0" bIns="0" rtlCol="0" anchor="t"/>
          <a:lstStyle/>
          <a:p>
            <a:pPr marL="0" indent="0" algn="l">
              <a:buNone/>
            </a:pPr>
            <a:r>
              <a:rPr lang="en-US" b="1" dirty="0">
                <a:solidFill>
                  <a:srgbClr val="000000"/>
                </a:solidFill>
                <a:latin typeface="Inter" pitchFamily="34" charset="0"/>
                <a:ea typeface="Inter" pitchFamily="34" charset="-122"/>
                <a:cs typeface="Inter" pitchFamily="34" charset="-120"/>
              </a:rPr>
              <a:t>Our network design successfully navigates challenging mountainous terrain and extreme climate conditions, ensuring </a:t>
            </a:r>
          </a:p>
          <a:p>
            <a:pPr marL="0" indent="0" algn="l">
              <a:buNone/>
            </a:pPr>
            <a:r>
              <a:rPr lang="en-US" b="1" dirty="0">
                <a:solidFill>
                  <a:srgbClr val="000000"/>
                </a:solidFill>
                <a:latin typeface="Inter" pitchFamily="34" charset="0"/>
                <a:ea typeface="Inter" pitchFamily="34" charset="-122"/>
                <a:cs typeface="Inter" pitchFamily="34" charset="-120"/>
              </a:rPr>
              <a:t>year-round access to clean water through innovative pressure management and robust infrastructure.</a:t>
            </a:r>
            <a:endParaRPr lang="en-US" b="1" dirty="0"/>
          </a:p>
        </p:txBody>
      </p:sp>
      <p:pic>
        <p:nvPicPr>
          <p:cNvPr id="31" name="Image 5">
            <a:extLst>
              <a:ext uri="{FF2B5EF4-FFF2-40B4-BE49-F238E27FC236}">
                <a16:creationId xmlns:a16="http://schemas.microsoft.com/office/drawing/2014/main" id="{C8EB2C9B-8E6F-082A-AF57-5E2AF5AB7FD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08"/>
          <a:stretch/>
        </p:blipFill>
        <p:spPr>
          <a:xfrm>
            <a:off x="6498618" y="735794"/>
            <a:ext cx="8131782" cy="59662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592574"/>
            <a:ext cx="6097429" cy="521017"/>
          </a:xfrm>
          <a:prstGeom prst="rect">
            <a:avLst/>
          </a:prstGeom>
          <a:noFill/>
          <a:ln/>
        </p:spPr>
        <p:txBody>
          <a:bodyPr wrap="none" lIns="0" tIns="0" rIns="0" bIns="0" rtlCol="0" anchor="t"/>
          <a:lstStyle/>
          <a:p>
            <a:pPr marL="0" indent="0" algn="l">
              <a:lnSpc>
                <a:spcPts val="4100"/>
              </a:lnSpc>
              <a:buNone/>
            </a:pPr>
            <a:r>
              <a:rPr lang="en-US" sz="4000" b="1" dirty="0">
                <a:solidFill>
                  <a:srgbClr val="000000"/>
                </a:solidFill>
                <a:latin typeface="Petrona Bold" pitchFamily="34" charset="0"/>
                <a:ea typeface="Petrona Bold" pitchFamily="34" charset="-122"/>
                <a:cs typeface="Petrona Bold" pitchFamily="34" charset="-120"/>
              </a:rPr>
              <a:t>General Idea About the Network</a:t>
            </a:r>
            <a:endParaRPr lang="en-US" sz="4000" dirty="0"/>
          </a:p>
        </p:txBody>
      </p:sp>
      <p:sp>
        <p:nvSpPr>
          <p:cNvPr id="3" name="Text 1"/>
          <p:cNvSpPr/>
          <p:nvPr/>
        </p:nvSpPr>
        <p:spPr>
          <a:xfrm>
            <a:off x="793790" y="1252863"/>
            <a:ext cx="13042821" cy="686428"/>
          </a:xfrm>
          <a:prstGeom prst="rect">
            <a:avLst/>
          </a:prstGeom>
          <a:noFill/>
          <a:ln/>
        </p:spPr>
        <p:txBody>
          <a:bodyPr wrap="square" lIns="0" tIns="0" rIns="0" bIns="0" rtlCol="0" anchor="t"/>
          <a:lstStyle/>
          <a:p>
            <a:pPr marL="0" indent="0" algn="l">
              <a:lnSpc>
                <a:spcPts val="2000"/>
              </a:lnSpc>
              <a:buNone/>
            </a:pPr>
            <a:r>
              <a:rPr lang="en-US" dirty="0">
                <a:solidFill>
                  <a:srgbClr val="272525"/>
                </a:solidFill>
                <a:latin typeface="Inter" pitchFamily="34" charset="0"/>
                <a:ea typeface="Inter" pitchFamily="34" charset="-122"/>
                <a:cs typeface="Inter" pitchFamily="34" charset="-120"/>
              </a:rPr>
              <a:t>The Matho water supply scheme has been engineered with three core principles in mind: preventing freezing in extreme cold, ensuring safe water quality, and guaranteeing equal distribution. Each design element serves these critical objectives.</a:t>
            </a:r>
            <a:endParaRPr lang="en-US" dirty="0"/>
          </a:p>
        </p:txBody>
      </p:sp>
      <p:sp>
        <p:nvSpPr>
          <p:cNvPr id="4" name="Shape 2"/>
          <p:cNvSpPr/>
          <p:nvPr/>
        </p:nvSpPr>
        <p:spPr>
          <a:xfrm>
            <a:off x="793790" y="2148839"/>
            <a:ext cx="4241721" cy="4842270"/>
          </a:xfrm>
          <a:prstGeom prst="roundRect">
            <a:avLst>
              <a:gd name="adj" fmla="val 1572"/>
            </a:avLst>
          </a:prstGeom>
          <a:solidFill>
            <a:srgbClr val="CCEEFF"/>
          </a:solidFill>
          <a:ln w="7620">
            <a:solidFill>
              <a:srgbClr val="B2D4E5"/>
            </a:solidFill>
            <a:prstDash val="solid"/>
          </a:ln>
        </p:spPr>
        <p:txBody>
          <a:bodyPr/>
          <a:lstStyle/>
          <a:p>
            <a:endParaRPr lang="en-IN" sz="2400"/>
          </a:p>
        </p:txBody>
      </p:sp>
      <p:sp>
        <p:nvSpPr>
          <p:cNvPr id="5" name="Shape 3"/>
          <p:cNvSpPr/>
          <p:nvPr/>
        </p:nvSpPr>
        <p:spPr>
          <a:xfrm>
            <a:off x="960120" y="2284214"/>
            <a:ext cx="476250" cy="476250"/>
          </a:xfrm>
          <a:prstGeom prst="roundRect">
            <a:avLst>
              <a:gd name="adj" fmla="val 19198080"/>
            </a:avLst>
          </a:prstGeom>
          <a:solidFill>
            <a:srgbClr val="007EBD"/>
          </a:solidFill>
          <a:ln/>
        </p:spPr>
        <p:txBody>
          <a:bodyPr/>
          <a:lstStyle/>
          <a:p>
            <a:endParaRPr lang="en-IN" sz="240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1089" y="2415183"/>
            <a:ext cx="214313" cy="214312"/>
          </a:xfrm>
          <a:prstGeom prst="rect">
            <a:avLst/>
          </a:prstGeom>
        </p:spPr>
      </p:pic>
      <p:sp>
        <p:nvSpPr>
          <p:cNvPr id="7" name="Text 4"/>
          <p:cNvSpPr/>
          <p:nvPr/>
        </p:nvSpPr>
        <p:spPr>
          <a:xfrm>
            <a:off x="960120" y="2919174"/>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Preventing Freezing</a:t>
            </a:r>
            <a:endParaRPr lang="en-US" sz="2000" dirty="0"/>
          </a:p>
        </p:txBody>
      </p:sp>
      <p:sp>
        <p:nvSpPr>
          <p:cNvPr id="8" name="Text 5"/>
          <p:cNvSpPr/>
          <p:nvPr/>
        </p:nvSpPr>
        <p:spPr>
          <a:xfrm>
            <a:off x="960120" y="3274814"/>
            <a:ext cx="3909060" cy="762238"/>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Challenge:</a:t>
            </a:r>
            <a:r>
              <a:rPr lang="en-US" sz="1600" dirty="0">
                <a:solidFill>
                  <a:srgbClr val="272525"/>
                </a:solidFill>
                <a:latin typeface="Inter" pitchFamily="34" charset="0"/>
                <a:ea typeface="Inter" pitchFamily="34" charset="-122"/>
                <a:cs typeface="Inter" pitchFamily="34" charset="-120"/>
              </a:rPr>
              <a:t> Ladakh experiences temperatures as low as -30°C in winter, which can freeze water pipes and disrupt supply.</a:t>
            </a:r>
            <a:endParaRPr lang="en-US" sz="1600" dirty="0"/>
          </a:p>
        </p:txBody>
      </p:sp>
      <p:sp>
        <p:nvSpPr>
          <p:cNvPr id="9" name="Text 6"/>
          <p:cNvSpPr/>
          <p:nvPr/>
        </p:nvSpPr>
        <p:spPr>
          <a:xfrm>
            <a:off x="960120" y="4340649"/>
            <a:ext cx="3909060" cy="254079"/>
          </a:xfrm>
          <a:prstGeom prst="rect">
            <a:avLst/>
          </a:prstGeom>
          <a:noFill/>
          <a:ln/>
        </p:spPr>
        <p:txBody>
          <a:bodyPr wrap="non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Solution:</a:t>
            </a:r>
            <a:endParaRPr lang="en-US" sz="1600" dirty="0"/>
          </a:p>
        </p:txBody>
      </p:sp>
      <p:sp>
        <p:nvSpPr>
          <p:cNvPr id="10" name="Text 7"/>
          <p:cNvSpPr/>
          <p:nvPr/>
        </p:nvSpPr>
        <p:spPr>
          <a:xfrm>
            <a:off x="960120" y="4655254"/>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Continuous flow of water through drippers prevents stagnation and freezing</a:t>
            </a:r>
            <a:endParaRPr lang="en-US" sz="1600" dirty="0"/>
          </a:p>
        </p:txBody>
      </p:sp>
      <p:sp>
        <p:nvSpPr>
          <p:cNvPr id="11" name="Text 8"/>
          <p:cNvSpPr/>
          <p:nvPr/>
        </p:nvSpPr>
        <p:spPr>
          <a:xfrm>
            <a:off x="960120" y="5415665"/>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All pipes are buried below the frost line at a depth of 5 feet</a:t>
            </a:r>
            <a:endParaRPr lang="en-US" sz="1600" dirty="0"/>
          </a:p>
        </p:txBody>
      </p:sp>
      <p:sp>
        <p:nvSpPr>
          <p:cNvPr id="12" name="Text 9"/>
          <p:cNvSpPr/>
          <p:nvPr/>
        </p:nvSpPr>
        <p:spPr>
          <a:xfrm>
            <a:off x="960120" y="5979307"/>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Household tanks must be kept inside heated spaces or greenhouses</a:t>
            </a:r>
            <a:endParaRPr lang="en-US" sz="1600" dirty="0"/>
          </a:p>
        </p:txBody>
      </p:sp>
      <p:sp>
        <p:nvSpPr>
          <p:cNvPr id="13" name="Shape 10"/>
          <p:cNvSpPr/>
          <p:nvPr/>
        </p:nvSpPr>
        <p:spPr>
          <a:xfrm>
            <a:off x="5194221" y="2117884"/>
            <a:ext cx="4241840" cy="4873225"/>
          </a:xfrm>
          <a:prstGeom prst="roundRect">
            <a:avLst>
              <a:gd name="adj" fmla="val 1572"/>
            </a:avLst>
          </a:prstGeom>
          <a:solidFill>
            <a:srgbClr val="CCEEFF"/>
          </a:solidFill>
          <a:ln w="7620">
            <a:solidFill>
              <a:srgbClr val="B2D4E5"/>
            </a:solidFill>
            <a:prstDash val="solid"/>
          </a:ln>
        </p:spPr>
        <p:txBody>
          <a:bodyPr/>
          <a:lstStyle/>
          <a:p>
            <a:endParaRPr lang="en-IN" sz="2400"/>
          </a:p>
        </p:txBody>
      </p:sp>
      <p:sp>
        <p:nvSpPr>
          <p:cNvPr id="14" name="Shape 11"/>
          <p:cNvSpPr/>
          <p:nvPr/>
        </p:nvSpPr>
        <p:spPr>
          <a:xfrm>
            <a:off x="5360551" y="2284214"/>
            <a:ext cx="476250" cy="476250"/>
          </a:xfrm>
          <a:prstGeom prst="roundRect">
            <a:avLst>
              <a:gd name="adj" fmla="val 19198080"/>
            </a:avLst>
          </a:prstGeom>
          <a:solidFill>
            <a:srgbClr val="007EBD"/>
          </a:solidFill>
          <a:ln/>
        </p:spPr>
        <p:txBody>
          <a:bodyPr/>
          <a:lstStyle/>
          <a:p>
            <a:endParaRPr lang="en-IN" sz="2400"/>
          </a:p>
        </p:txBody>
      </p:sp>
      <p:pic>
        <p:nvPicPr>
          <p:cNvPr id="15"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1520" y="2415183"/>
            <a:ext cx="214313" cy="214312"/>
          </a:xfrm>
          <a:prstGeom prst="rect">
            <a:avLst/>
          </a:prstGeom>
        </p:spPr>
      </p:pic>
      <p:sp>
        <p:nvSpPr>
          <p:cNvPr id="16" name="Text 12"/>
          <p:cNvSpPr/>
          <p:nvPr/>
        </p:nvSpPr>
        <p:spPr>
          <a:xfrm>
            <a:off x="5360551" y="2919174"/>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Ensuring Safe Water</a:t>
            </a:r>
            <a:endParaRPr lang="en-US" sz="2000" dirty="0"/>
          </a:p>
        </p:txBody>
      </p:sp>
      <p:sp>
        <p:nvSpPr>
          <p:cNvPr id="17" name="Text 13"/>
          <p:cNvSpPr/>
          <p:nvPr/>
        </p:nvSpPr>
        <p:spPr>
          <a:xfrm>
            <a:off x="5360551" y="3274814"/>
            <a:ext cx="3909179" cy="508159"/>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Challenge:</a:t>
            </a:r>
            <a:r>
              <a:rPr lang="en-US" sz="1600" dirty="0">
                <a:solidFill>
                  <a:srgbClr val="272525"/>
                </a:solidFill>
                <a:latin typeface="Inter" pitchFamily="34" charset="0"/>
                <a:ea typeface="Inter" pitchFamily="34" charset="-122"/>
                <a:cs typeface="Inter" pitchFamily="34" charset="-120"/>
              </a:rPr>
              <a:t> Maintaining water quality from source to tap in a long distribution network.</a:t>
            </a:r>
            <a:endParaRPr lang="en-US" sz="1600" dirty="0"/>
          </a:p>
        </p:txBody>
      </p:sp>
      <p:sp>
        <p:nvSpPr>
          <p:cNvPr id="18" name="Text 14"/>
          <p:cNvSpPr/>
          <p:nvPr/>
        </p:nvSpPr>
        <p:spPr>
          <a:xfrm>
            <a:off x="5360551" y="4086568"/>
            <a:ext cx="3909179" cy="254079"/>
          </a:xfrm>
          <a:prstGeom prst="rect">
            <a:avLst/>
          </a:prstGeom>
          <a:noFill/>
          <a:ln/>
        </p:spPr>
        <p:txBody>
          <a:bodyPr wrap="non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Solution:</a:t>
            </a:r>
            <a:endParaRPr lang="en-US" sz="1600" dirty="0"/>
          </a:p>
        </p:txBody>
      </p:sp>
      <p:sp>
        <p:nvSpPr>
          <p:cNvPr id="19" name="Text 15"/>
          <p:cNvSpPr/>
          <p:nvPr/>
        </p:nvSpPr>
        <p:spPr>
          <a:xfrm>
            <a:off x="5360551" y="4435897"/>
            <a:ext cx="3909179"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Low pipe diameter with high velocity prevents bacterial growth</a:t>
            </a:r>
            <a:endParaRPr lang="en-US" sz="1600" dirty="0"/>
          </a:p>
        </p:txBody>
      </p:sp>
      <p:sp>
        <p:nvSpPr>
          <p:cNvPr id="20" name="Text 16"/>
          <p:cNvSpPr/>
          <p:nvPr/>
        </p:nvSpPr>
        <p:spPr>
          <a:xfrm>
            <a:off x="5360551" y="5011114"/>
            <a:ext cx="3909179"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HDPE (High-Density Polyethylene) pipes used throughout to prevent contamination</a:t>
            </a:r>
            <a:endParaRPr lang="en-US" sz="1600" dirty="0"/>
          </a:p>
        </p:txBody>
      </p:sp>
      <p:sp>
        <p:nvSpPr>
          <p:cNvPr id="21" name="Text 17"/>
          <p:cNvSpPr/>
          <p:nvPr/>
        </p:nvSpPr>
        <p:spPr>
          <a:xfrm>
            <a:off x="5360551" y="5783101"/>
            <a:ext cx="3909179" cy="762238"/>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Filters installed at strategic points to protect drippers from clogging and maintain water purity</a:t>
            </a:r>
            <a:endParaRPr lang="en-US" sz="1600" dirty="0"/>
          </a:p>
        </p:txBody>
      </p:sp>
      <p:sp>
        <p:nvSpPr>
          <p:cNvPr id="22" name="Shape 18"/>
          <p:cNvSpPr/>
          <p:nvPr/>
        </p:nvSpPr>
        <p:spPr>
          <a:xfrm>
            <a:off x="9602391" y="2117600"/>
            <a:ext cx="4241721" cy="4873225"/>
          </a:xfrm>
          <a:prstGeom prst="roundRect">
            <a:avLst>
              <a:gd name="adj" fmla="val 1572"/>
            </a:avLst>
          </a:prstGeom>
          <a:solidFill>
            <a:srgbClr val="CCEEFF"/>
          </a:solidFill>
          <a:ln w="7620">
            <a:solidFill>
              <a:srgbClr val="B2D4E5"/>
            </a:solidFill>
            <a:prstDash val="solid"/>
          </a:ln>
        </p:spPr>
        <p:txBody>
          <a:bodyPr/>
          <a:lstStyle/>
          <a:p>
            <a:endParaRPr lang="en-IN" sz="2400"/>
          </a:p>
        </p:txBody>
      </p:sp>
      <p:sp>
        <p:nvSpPr>
          <p:cNvPr id="23" name="Shape 19"/>
          <p:cNvSpPr/>
          <p:nvPr/>
        </p:nvSpPr>
        <p:spPr>
          <a:xfrm>
            <a:off x="9761101" y="2284214"/>
            <a:ext cx="476250" cy="476250"/>
          </a:xfrm>
          <a:prstGeom prst="roundRect">
            <a:avLst>
              <a:gd name="adj" fmla="val 19198080"/>
            </a:avLst>
          </a:prstGeom>
          <a:solidFill>
            <a:srgbClr val="007EBD"/>
          </a:solidFill>
          <a:ln/>
        </p:spPr>
        <p:txBody>
          <a:bodyPr/>
          <a:lstStyle/>
          <a:p>
            <a:endParaRPr lang="en-IN" sz="2400"/>
          </a:p>
        </p:txBody>
      </p:sp>
      <p:pic>
        <p:nvPicPr>
          <p:cNvPr id="2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2070" y="2415183"/>
            <a:ext cx="214313" cy="214312"/>
          </a:xfrm>
          <a:prstGeom prst="rect">
            <a:avLst/>
          </a:prstGeom>
        </p:spPr>
      </p:pic>
      <p:sp>
        <p:nvSpPr>
          <p:cNvPr id="25" name="Text 20"/>
          <p:cNvSpPr/>
          <p:nvPr/>
        </p:nvSpPr>
        <p:spPr>
          <a:xfrm>
            <a:off x="9761101" y="2919174"/>
            <a:ext cx="2855476"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Equal Distribution Per Person</a:t>
            </a:r>
            <a:endParaRPr lang="en-US" sz="2000" dirty="0"/>
          </a:p>
        </p:txBody>
      </p:sp>
      <p:sp>
        <p:nvSpPr>
          <p:cNvPr id="26" name="Text 21"/>
          <p:cNvSpPr/>
          <p:nvPr/>
        </p:nvSpPr>
        <p:spPr>
          <a:xfrm>
            <a:off x="9761101" y="3274814"/>
            <a:ext cx="3909060" cy="508159"/>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Challenge:</a:t>
            </a:r>
            <a:r>
              <a:rPr lang="en-US" sz="1600" dirty="0">
                <a:solidFill>
                  <a:srgbClr val="272525"/>
                </a:solidFill>
                <a:latin typeface="Inter" pitchFamily="34" charset="0"/>
                <a:ea typeface="Inter" pitchFamily="34" charset="-122"/>
                <a:cs typeface="Inter" pitchFamily="34" charset="-120"/>
              </a:rPr>
              <a:t> Ensuring fair water access and preventing disputes in the community.</a:t>
            </a:r>
            <a:endParaRPr lang="en-US" sz="1600" dirty="0"/>
          </a:p>
        </p:txBody>
      </p:sp>
      <p:sp>
        <p:nvSpPr>
          <p:cNvPr id="27" name="Text 22"/>
          <p:cNvSpPr/>
          <p:nvPr/>
        </p:nvSpPr>
        <p:spPr>
          <a:xfrm>
            <a:off x="9761101" y="4051842"/>
            <a:ext cx="3909060" cy="254079"/>
          </a:xfrm>
          <a:prstGeom prst="rect">
            <a:avLst/>
          </a:prstGeom>
          <a:noFill/>
          <a:ln/>
        </p:spPr>
        <p:txBody>
          <a:bodyPr wrap="none" lIns="0" tIns="0" rIns="0" bIns="0" rtlCol="0" anchor="t"/>
          <a:lstStyle/>
          <a:p>
            <a:pPr marL="0" indent="0" algn="l">
              <a:lnSpc>
                <a:spcPts val="2000"/>
              </a:lnSpc>
              <a:buNone/>
            </a:pPr>
            <a:r>
              <a:rPr lang="en-US" sz="1600" b="1" dirty="0">
                <a:solidFill>
                  <a:srgbClr val="272525"/>
                </a:solidFill>
                <a:latin typeface="Inter" pitchFamily="34" charset="0"/>
                <a:ea typeface="Inter" pitchFamily="34" charset="-122"/>
                <a:cs typeface="Inter" pitchFamily="34" charset="-120"/>
              </a:rPr>
              <a:t>Solution:</a:t>
            </a:r>
            <a:endParaRPr lang="en-US" sz="1600" dirty="0"/>
          </a:p>
        </p:txBody>
      </p:sp>
      <p:sp>
        <p:nvSpPr>
          <p:cNvPr id="28" name="Text 23"/>
          <p:cNvSpPr/>
          <p:nvPr/>
        </p:nvSpPr>
        <p:spPr>
          <a:xfrm>
            <a:off x="9761101" y="4401171"/>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Controlled flow through colour-coded drippers delivers fixed amount of water per household</a:t>
            </a:r>
            <a:endParaRPr lang="en-US" sz="1600" dirty="0"/>
          </a:p>
        </p:txBody>
      </p:sp>
      <p:sp>
        <p:nvSpPr>
          <p:cNvPr id="29" name="Text 24"/>
          <p:cNvSpPr/>
          <p:nvPr/>
        </p:nvSpPr>
        <p:spPr>
          <a:xfrm>
            <a:off x="9761101" y="5150010"/>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No wastage of water through metered, regulated supply</a:t>
            </a:r>
            <a:endParaRPr lang="en-US" sz="1600" dirty="0"/>
          </a:p>
        </p:txBody>
      </p:sp>
      <p:sp>
        <p:nvSpPr>
          <p:cNvPr id="30" name="Text 25"/>
          <p:cNvSpPr/>
          <p:nvPr/>
        </p:nvSpPr>
        <p:spPr>
          <a:xfrm>
            <a:off x="9761101" y="5713652"/>
            <a:ext cx="390906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Water conservation achieved through awareness and physical constraints on flow</a:t>
            </a:r>
            <a:endParaRPr lang="en-US" sz="1600" dirty="0"/>
          </a:p>
        </p:txBody>
      </p:sp>
      <p:sp>
        <p:nvSpPr>
          <p:cNvPr id="31" name="Text 26"/>
          <p:cNvSpPr/>
          <p:nvPr/>
        </p:nvSpPr>
        <p:spPr>
          <a:xfrm>
            <a:off x="9761101" y="6485638"/>
            <a:ext cx="4075510" cy="50815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272525"/>
                </a:solidFill>
                <a:latin typeface="Inter" pitchFamily="34" charset="0"/>
                <a:ea typeface="Inter" pitchFamily="34" charset="-122"/>
                <a:cs typeface="Inter" pitchFamily="34" charset="-120"/>
              </a:rPr>
              <a:t>Eliminates disputes as each household receives predetermined allocation</a:t>
            </a:r>
            <a:endParaRPr lang="en-US" sz="1600" dirty="0"/>
          </a:p>
        </p:txBody>
      </p:sp>
      <p:sp>
        <p:nvSpPr>
          <p:cNvPr id="32" name="Text 27"/>
          <p:cNvSpPr/>
          <p:nvPr/>
        </p:nvSpPr>
        <p:spPr>
          <a:xfrm>
            <a:off x="1031915" y="7308973"/>
            <a:ext cx="12804696" cy="508159"/>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The Matho scheme demonstrates how intelligent engineering can overcome extreme environmental challenges whilst ensuring equity, sustainability, and reliability in water supply.</a:t>
            </a:r>
            <a:endParaRPr lang="en-US" sz="1600" dirty="0"/>
          </a:p>
        </p:txBody>
      </p:sp>
      <p:sp>
        <p:nvSpPr>
          <p:cNvPr id="33" name="Shape 28"/>
          <p:cNvSpPr/>
          <p:nvPr/>
        </p:nvSpPr>
        <p:spPr>
          <a:xfrm>
            <a:off x="793790" y="7130380"/>
            <a:ext cx="22860" cy="865346"/>
          </a:xfrm>
          <a:prstGeom prst="rect">
            <a:avLst/>
          </a:prstGeom>
          <a:solidFill>
            <a:srgbClr val="007EBD"/>
          </a:solidFill>
          <a:ln/>
        </p:spPr>
        <p:txBody>
          <a:bodyPr/>
          <a:lstStyle/>
          <a:p>
            <a:endParaRPr lang="en-IN"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96490" y="-4513"/>
            <a:ext cx="8811697" cy="631984"/>
          </a:xfrm>
          <a:prstGeom prst="rect">
            <a:avLst/>
          </a:prstGeom>
          <a:noFill/>
          <a:ln/>
        </p:spPr>
        <p:txBody>
          <a:bodyPr wrap="none" lIns="0" tIns="0" rIns="0" bIns="0" rtlCol="0" anchor="t"/>
          <a:lstStyle/>
          <a:p>
            <a:pPr marL="0" indent="0" algn="l">
              <a:lnSpc>
                <a:spcPts val="4950"/>
              </a:lnSpc>
              <a:buNone/>
            </a:pPr>
            <a:r>
              <a:rPr lang="en-US" sz="4000" b="1" dirty="0">
                <a:solidFill>
                  <a:srgbClr val="000000"/>
                </a:solidFill>
                <a:latin typeface="Petrona Bold" pitchFamily="34" charset="0"/>
                <a:ea typeface="Petrona Bold" pitchFamily="34" charset="-122"/>
                <a:cs typeface="Petrona Bold" pitchFamily="34" charset="-120"/>
              </a:rPr>
              <a:t>Roadmap to Har Ghar Jal Certification</a:t>
            </a:r>
            <a:endParaRPr lang="en-US" sz="4000" dirty="0"/>
          </a:p>
        </p:txBody>
      </p:sp>
      <p:sp>
        <p:nvSpPr>
          <p:cNvPr id="3" name="Text 1"/>
          <p:cNvSpPr/>
          <p:nvPr/>
        </p:nvSpPr>
        <p:spPr>
          <a:xfrm>
            <a:off x="496490" y="762120"/>
            <a:ext cx="13445014" cy="385048"/>
          </a:xfrm>
          <a:prstGeom prst="rect">
            <a:avLst/>
          </a:prstGeom>
          <a:noFill/>
          <a:ln/>
        </p:spPr>
        <p:txBody>
          <a:bodyPr wrap="square" lIns="0" tIns="0" rIns="0" bIns="0" rtlCol="0" anchor="t"/>
          <a:lstStyle/>
          <a:p>
            <a:pPr marL="0" indent="0" algn="l">
              <a:lnSpc>
                <a:spcPts val="1500"/>
              </a:lnSpc>
              <a:buNone/>
            </a:pPr>
            <a:r>
              <a:rPr lang="en-US" sz="1600" b="1" dirty="0">
                <a:solidFill>
                  <a:srgbClr val="272525"/>
                </a:solidFill>
                <a:latin typeface="Inter" pitchFamily="34" charset="0"/>
                <a:ea typeface="Inter" pitchFamily="34" charset="-122"/>
                <a:cs typeface="Inter" pitchFamily="34" charset="-120"/>
              </a:rPr>
              <a:t>Achieving Har Ghar Jal (HGJ) certification in Leh District required a systematic, community-focused approach. This process validates that functional household tap connections are in place, delivering adequate quantity and quality of water consistently.</a:t>
            </a:r>
            <a:endParaRPr lang="en-US" sz="1600" b="1" dirty="0"/>
          </a:p>
        </p:txBody>
      </p:sp>
      <p:sp>
        <p:nvSpPr>
          <p:cNvPr id="4" name="Shape 2"/>
          <p:cNvSpPr/>
          <p:nvPr/>
        </p:nvSpPr>
        <p:spPr>
          <a:xfrm>
            <a:off x="496490" y="1303645"/>
            <a:ext cx="13445014" cy="19645"/>
          </a:xfrm>
          <a:prstGeom prst="rect">
            <a:avLst/>
          </a:prstGeom>
          <a:solidFill>
            <a:srgbClr val="272525">
              <a:alpha val="50000"/>
            </a:srgbClr>
          </a:solidFill>
          <a:ln/>
        </p:spPr>
        <p:txBody>
          <a:bodyPr/>
          <a:lstStyle/>
          <a:p>
            <a:endParaRPr lang="en-IN" sz="2800"/>
          </a:p>
        </p:txBody>
      </p:sp>
      <p:sp>
        <p:nvSpPr>
          <p:cNvPr id="8" name="Text 5"/>
          <p:cNvSpPr/>
          <p:nvPr/>
        </p:nvSpPr>
        <p:spPr>
          <a:xfrm>
            <a:off x="496490" y="1642499"/>
            <a:ext cx="1996916" cy="1100479"/>
          </a:xfrm>
          <a:prstGeom prst="rect">
            <a:avLst/>
          </a:prstGeom>
          <a:noFill/>
          <a:ln/>
        </p:spPr>
        <p:txBody>
          <a:bodyPr wrap="none" lIns="0" tIns="0" rIns="0" bIns="0" rtlCol="0" anchor="t"/>
          <a:lstStyle/>
          <a:p>
            <a:pPr marL="0" indent="0" algn="l">
              <a:lnSpc>
                <a:spcPts val="1450"/>
              </a:lnSpc>
              <a:buNone/>
            </a:pPr>
            <a:r>
              <a:rPr lang="en-US" sz="2800" b="1" dirty="0">
                <a:solidFill>
                  <a:srgbClr val="272525"/>
                </a:solidFill>
                <a:latin typeface="Petrona Bold" pitchFamily="34" charset="0"/>
                <a:ea typeface="Petrona Bold" pitchFamily="34" charset="-122"/>
                <a:cs typeface="Petrona Bold" pitchFamily="34" charset="-120"/>
              </a:rPr>
              <a:t>1. Launch Focused Campaign</a:t>
            </a:r>
            <a:endParaRPr lang="en-US" sz="2800" dirty="0"/>
          </a:p>
        </p:txBody>
      </p:sp>
      <p:sp>
        <p:nvSpPr>
          <p:cNvPr id="9" name="Text 6"/>
          <p:cNvSpPr/>
          <p:nvPr/>
        </p:nvSpPr>
        <p:spPr>
          <a:xfrm>
            <a:off x="496489" y="1889792"/>
            <a:ext cx="13356431" cy="474790"/>
          </a:xfrm>
          <a:prstGeom prst="rect">
            <a:avLst/>
          </a:prstGeom>
          <a:noFill/>
          <a:ln/>
        </p:spPr>
        <p:txBody>
          <a:bodyPr wrap="none" lIns="0" tIns="0" rIns="0" bIns="0" rtlCol="0" anchor="t"/>
          <a:lstStyle/>
          <a:p>
            <a:pPr marL="0" indent="0" algn="l">
              <a:buNone/>
            </a:pPr>
            <a:r>
              <a:rPr lang="en-US" dirty="0">
                <a:solidFill>
                  <a:srgbClr val="272525"/>
                </a:solidFill>
                <a:latin typeface="Inter" pitchFamily="34" charset="0"/>
                <a:ea typeface="Inter" pitchFamily="34" charset="-122"/>
                <a:cs typeface="Inter" pitchFamily="34" charset="-120"/>
              </a:rPr>
              <a:t>A dedicated initiative, "</a:t>
            </a:r>
            <a:r>
              <a:rPr lang="en-US" i="1" dirty="0">
                <a:solidFill>
                  <a:srgbClr val="272525"/>
                </a:solidFill>
                <a:latin typeface="Inter" pitchFamily="34" charset="0"/>
                <a:ea typeface="Inter" pitchFamily="34" charset="-122"/>
                <a:cs typeface="Inter" pitchFamily="34" charset="-120"/>
              </a:rPr>
              <a:t>Campaign for Har Ghar Jal Certification</a:t>
            </a:r>
            <a:r>
              <a:rPr lang="en-US" dirty="0">
                <a:solidFill>
                  <a:srgbClr val="272525"/>
                </a:solidFill>
                <a:latin typeface="Inter" pitchFamily="34" charset="0"/>
                <a:ea typeface="Inter" pitchFamily="34" charset="-122"/>
                <a:cs typeface="Inter" pitchFamily="34" charset="-120"/>
              </a:rPr>
              <a:t>", was launched to ensure all eligible villages in Leh District</a:t>
            </a:r>
          </a:p>
          <a:p>
            <a:pPr marL="0" indent="0" algn="l">
              <a:buNone/>
            </a:pPr>
            <a:r>
              <a:rPr lang="en-US" dirty="0">
                <a:solidFill>
                  <a:srgbClr val="272525"/>
                </a:solidFill>
                <a:latin typeface="Inter" pitchFamily="34" charset="0"/>
                <a:ea typeface="Inter" pitchFamily="34" charset="-122"/>
                <a:cs typeface="Inter" pitchFamily="34" charset="-120"/>
              </a:rPr>
              <a:t> received formal recognition for achieving universal household water connections.</a:t>
            </a:r>
            <a:endParaRPr lang="en-US" dirty="0"/>
          </a:p>
        </p:txBody>
      </p:sp>
      <p:sp>
        <p:nvSpPr>
          <p:cNvPr id="13" name="Text 9"/>
          <p:cNvSpPr/>
          <p:nvPr/>
        </p:nvSpPr>
        <p:spPr>
          <a:xfrm>
            <a:off x="496490" y="2670856"/>
            <a:ext cx="2689876" cy="318215"/>
          </a:xfrm>
          <a:prstGeom prst="rect">
            <a:avLst/>
          </a:prstGeom>
          <a:noFill/>
          <a:ln/>
        </p:spPr>
        <p:txBody>
          <a:bodyPr wrap="none" lIns="0" tIns="0" rIns="0" bIns="0" rtlCol="0" anchor="t"/>
          <a:lstStyle/>
          <a:p>
            <a:pPr marL="0" indent="0" algn="l">
              <a:lnSpc>
                <a:spcPts val="1450"/>
              </a:lnSpc>
              <a:buNone/>
            </a:pPr>
            <a:r>
              <a:rPr lang="en-US" sz="2800" b="1" dirty="0">
                <a:solidFill>
                  <a:srgbClr val="272525"/>
                </a:solidFill>
                <a:latin typeface="Petrona Bold" pitchFamily="34" charset="0"/>
                <a:ea typeface="Petrona Bold" pitchFamily="34" charset="-122"/>
                <a:cs typeface="Petrona Bold" pitchFamily="34" charset="-120"/>
              </a:rPr>
              <a:t>2. Prioritise Community Participation</a:t>
            </a:r>
            <a:endParaRPr lang="en-US" sz="2800" dirty="0"/>
          </a:p>
        </p:txBody>
      </p:sp>
      <p:sp>
        <p:nvSpPr>
          <p:cNvPr id="14" name="Text 10"/>
          <p:cNvSpPr/>
          <p:nvPr/>
        </p:nvSpPr>
        <p:spPr>
          <a:xfrm>
            <a:off x="496490" y="2918149"/>
            <a:ext cx="13207935" cy="540148"/>
          </a:xfrm>
          <a:prstGeom prst="rect">
            <a:avLst/>
          </a:prstGeom>
          <a:noFill/>
          <a:ln/>
        </p:spPr>
        <p:txBody>
          <a:bodyPr wrap="none" lIns="0" tIns="0" rIns="0" bIns="0" rtlCol="0" anchor="t"/>
          <a:lstStyle/>
          <a:p>
            <a:pPr marL="0" indent="0" algn="l">
              <a:buNone/>
            </a:pPr>
            <a:r>
              <a:rPr lang="en-US" dirty="0">
                <a:solidFill>
                  <a:srgbClr val="272525"/>
                </a:solidFill>
                <a:latin typeface="Inter" pitchFamily="34" charset="0"/>
                <a:ea typeface="Inter" pitchFamily="34" charset="-122"/>
                <a:cs typeface="Inter" pitchFamily="34" charset="-120"/>
              </a:rPr>
              <a:t>Village communities were actively involved to verify service delivery on the ground, fostering transparency, trust, and </a:t>
            </a:r>
          </a:p>
          <a:p>
            <a:pPr marL="0" indent="0" algn="l">
              <a:buNone/>
            </a:pPr>
            <a:r>
              <a:rPr lang="en-US" dirty="0">
                <a:solidFill>
                  <a:srgbClr val="272525"/>
                </a:solidFill>
                <a:latin typeface="Inter" pitchFamily="34" charset="0"/>
                <a:ea typeface="Inter" pitchFamily="34" charset="-122"/>
                <a:cs typeface="Inter" pitchFamily="34" charset="-120"/>
              </a:rPr>
              <a:t>ownership among beneficiaries.</a:t>
            </a:r>
            <a:endParaRPr lang="en-US" dirty="0"/>
          </a:p>
        </p:txBody>
      </p:sp>
      <p:sp>
        <p:nvSpPr>
          <p:cNvPr id="23" name="Text 17"/>
          <p:cNvSpPr/>
          <p:nvPr/>
        </p:nvSpPr>
        <p:spPr>
          <a:xfrm>
            <a:off x="496489" y="3736973"/>
            <a:ext cx="2055019" cy="189548"/>
          </a:xfrm>
          <a:prstGeom prst="rect">
            <a:avLst/>
          </a:prstGeom>
          <a:noFill/>
          <a:ln/>
        </p:spPr>
        <p:txBody>
          <a:bodyPr wrap="none" lIns="0" tIns="0" rIns="0" bIns="0" rtlCol="0" anchor="t"/>
          <a:lstStyle/>
          <a:p>
            <a:pPr marL="0" indent="0" algn="l">
              <a:lnSpc>
                <a:spcPts val="1450"/>
              </a:lnSpc>
              <a:buNone/>
            </a:pPr>
            <a:r>
              <a:rPr lang="en-US" sz="2800" b="1" dirty="0">
                <a:solidFill>
                  <a:srgbClr val="272525"/>
                </a:solidFill>
                <a:latin typeface="Petrona Bold" pitchFamily="34" charset="0"/>
                <a:ea typeface="Petrona Bold" pitchFamily="34" charset="-122"/>
                <a:cs typeface="Petrona Bold" pitchFamily="34" charset="-120"/>
              </a:rPr>
              <a:t>3. Timely Submission Process</a:t>
            </a:r>
            <a:endParaRPr lang="en-US" sz="2800" dirty="0"/>
          </a:p>
        </p:txBody>
      </p:sp>
      <p:sp>
        <p:nvSpPr>
          <p:cNvPr id="24" name="Text 18"/>
          <p:cNvSpPr/>
          <p:nvPr/>
        </p:nvSpPr>
        <p:spPr>
          <a:xfrm>
            <a:off x="496488" y="3984265"/>
            <a:ext cx="13115339" cy="487871"/>
          </a:xfrm>
          <a:prstGeom prst="rect">
            <a:avLst/>
          </a:prstGeom>
          <a:noFill/>
          <a:ln/>
        </p:spPr>
        <p:txBody>
          <a:bodyPr wrap="none" lIns="0" tIns="0" rIns="0" bIns="0" rtlCol="0" anchor="t"/>
          <a:lstStyle/>
          <a:p>
            <a:pPr marL="0" indent="0" algn="l">
              <a:buNone/>
            </a:pPr>
            <a:r>
              <a:rPr lang="en-US" dirty="0">
                <a:solidFill>
                  <a:srgbClr val="272525"/>
                </a:solidFill>
                <a:latin typeface="Inter" pitchFamily="34" charset="0"/>
                <a:ea typeface="Inter" pitchFamily="34" charset="-122"/>
                <a:cs typeface="Inter" pitchFamily="34" charset="-120"/>
              </a:rPr>
              <a:t>Coordination mechanisms ensured all required certificates were submitted promptly to district and state authorities, </a:t>
            </a:r>
          </a:p>
          <a:p>
            <a:pPr marL="0" indent="0" algn="l">
              <a:buNone/>
            </a:pPr>
            <a:r>
              <a:rPr lang="en-US" dirty="0">
                <a:solidFill>
                  <a:srgbClr val="272525"/>
                </a:solidFill>
                <a:latin typeface="Inter" pitchFamily="34" charset="0"/>
                <a:ea typeface="Inter" pitchFamily="34" charset="-122"/>
                <a:cs typeface="Inter" pitchFamily="34" charset="-120"/>
              </a:rPr>
              <a:t>preventing delays in the certification timeline.</a:t>
            </a:r>
            <a:endParaRPr lang="en-US" dirty="0"/>
          </a:p>
        </p:txBody>
      </p:sp>
      <p:sp>
        <p:nvSpPr>
          <p:cNvPr id="28" name="Text 21"/>
          <p:cNvSpPr/>
          <p:nvPr/>
        </p:nvSpPr>
        <p:spPr>
          <a:xfrm>
            <a:off x="496490" y="4762916"/>
            <a:ext cx="1932503" cy="189548"/>
          </a:xfrm>
          <a:prstGeom prst="rect">
            <a:avLst/>
          </a:prstGeom>
          <a:noFill/>
          <a:ln/>
        </p:spPr>
        <p:txBody>
          <a:bodyPr wrap="none" lIns="0" tIns="0" rIns="0" bIns="0" rtlCol="0" anchor="t"/>
          <a:lstStyle/>
          <a:p>
            <a:pPr marL="0" indent="0" algn="l">
              <a:lnSpc>
                <a:spcPts val="1450"/>
              </a:lnSpc>
              <a:buNone/>
            </a:pPr>
            <a:r>
              <a:rPr lang="en-US" sz="2800" b="1" dirty="0">
                <a:solidFill>
                  <a:srgbClr val="272525"/>
                </a:solidFill>
                <a:latin typeface="Petrona Bold" pitchFamily="34" charset="0"/>
                <a:ea typeface="Petrona Bold" pitchFamily="34" charset="-122"/>
                <a:cs typeface="Petrona Bold" pitchFamily="34" charset="-120"/>
              </a:rPr>
              <a:t>4. Achieve HGJ Certification</a:t>
            </a:r>
            <a:endParaRPr lang="en-US" sz="2800" dirty="0"/>
          </a:p>
        </p:txBody>
      </p:sp>
      <p:sp>
        <p:nvSpPr>
          <p:cNvPr id="29" name="Text 22"/>
          <p:cNvSpPr/>
          <p:nvPr/>
        </p:nvSpPr>
        <p:spPr>
          <a:xfrm>
            <a:off x="496489" y="5010208"/>
            <a:ext cx="13115337" cy="263903"/>
          </a:xfrm>
          <a:prstGeom prst="rect">
            <a:avLst/>
          </a:prstGeom>
          <a:noFill/>
          <a:ln/>
        </p:spPr>
        <p:txBody>
          <a:bodyPr wrap="none" lIns="0" tIns="0" rIns="0" bIns="0" rtlCol="0" anchor="t"/>
          <a:lstStyle/>
          <a:p>
            <a:pPr marL="0" indent="0" algn="l">
              <a:buNone/>
            </a:pPr>
            <a:r>
              <a:rPr lang="en-US" dirty="0">
                <a:solidFill>
                  <a:srgbClr val="272525"/>
                </a:solidFill>
                <a:latin typeface="Inter" pitchFamily="34" charset="0"/>
                <a:ea typeface="Inter" pitchFamily="34" charset="-122"/>
                <a:cs typeface="Inter" pitchFamily="34" charset="-120"/>
              </a:rPr>
              <a:t>This coordinated effort systematically led to successful Har Ghar Jal Certification across all eligible villages, validating </a:t>
            </a:r>
          </a:p>
          <a:p>
            <a:pPr marL="0" indent="0" algn="l">
              <a:buNone/>
            </a:pPr>
            <a:r>
              <a:rPr lang="en-US" dirty="0">
                <a:solidFill>
                  <a:srgbClr val="272525"/>
                </a:solidFill>
                <a:latin typeface="Inter" pitchFamily="34" charset="0"/>
                <a:ea typeface="Inter" pitchFamily="34" charset="-122"/>
                <a:cs typeface="Inter" pitchFamily="34" charset="-120"/>
              </a:rPr>
              <a:t>universal coverage under JJM in Leh District.</a:t>
            </a:r>
            <a:endParaRPr lang="en-US" dirty="0"/>
          </a:p>
        </p:txBody>
      </p:sp>
      <p:pic>
        <p:nvPicPr>
          <p:cNvPr id="31" name="Image 5" descr="preencoded.png"/>
          <p:cNvPicPr>
            <a:picLocks noChangeAspect="1"/>
          </p:cNvPicPr>
          <p:nvPr/>
        </p:nvPicPr>
        <p:blipFill>
          <a:blip r:embed="rId3"/>
          <a:stretch>
            <a:fillRect/>
          </a:stretch>
        </p:blipFill>
        <p:spPr>
          <a:xfrm>
            <a:off x="498546" y="5580075"/>
            <a:ext cx="6214664" cy="2649525"/>
          </a:xfrm>
          <a:prstGeom prst="rect">
            <a:avLst/>
          </a:prstGeom>
        </p:spPr>
      </p:pic>
      <p:sp>
        <p:nvSpPr>
          <p:cNvPr id="32" name="Shape 24"/>
          <p:cNvSpPr/>
          <p:nvPr/>
        </p:nvSpPr>
        <p:spPr>
          <a:xfrm>
            <a:off x="7099314" y="5573002"/>
            <a:ext cx="6605111" cy="2656598"/>
          </a:xfrm>
          <a:prstGeom prst="roundRect">
            <a:avLst>
              <a:gd name="adj" fmla="val 4090"/>
            </a:avLst>
          </a:prstGeom>
          <a:solidFill>
            <a:srgbClr val="B3E5FF"/>
          </a:solidFill>
          <a:ln/>
        </p:spPr>
        <p:txBody>
          <a:bodyPr/>
          <a:lstStyle/>
          <a:p>
            <a:endParaRPr lang="en-IN" sz="2800"/>
          </a:p>
        </p:txBody>
      </p:sp>
      <p:sp>
        <p:nvSpPr>
          <p:cNvPr id="34" name="Text 25"/>
          <p:cNvSpPr/>
          <p:nvPr/>
        </p:nvSpPr>
        <p:spPr>
          <a:xfrm>
            <a:off x="7440215" y="5946422"/>
            <a:ext cx="2022634" cy="252770"/>
          </a:xfrm>
          <a:prstGeom prst="rect">
            <a:avLst/>
          </a:prstGeom>
          <a:noFill/>
          <a:ln/>
        </p:spPr>
        <p:txBody>
          <a:bodyPr wrap="none" lIns="0" tIns="0" rIns="0" bIns="0" rtlCol="0" anchor="t"/>
          <a:lstStyle/>
          <a:p>
            <a:pPr marL="0" indent="0" algn="l">
              <a:lnSpc>
                <a:spcPts val="1950"/>
              </a:lnSpc>
              <a:buNone/>
            </a:pPr>
            <a:r>
              <a:rPr lang="en-US" sz="2800" b="1" dirty="0">
                <a:solidFill>
                  <a:srgbClr val="000000"/>
                </a:solidFill>
                <a:latin typeface="Petrona Bold" pitchFamily="34" charset="0"/>
                <a:ea typeface="Petrona Bold" pitchFamily="34" charset="-122"/>
                <a:cs typeface="Petrona Bold" pitchFamily="34" charset="-120"/>
              </a:rPr>
              <a:t>Certification Impact</a:t>
            </a:r>
            <a:endParaRPr lang="en-US" sz="2800" dirty="0"/>
          </a:p>
        </p:txBody>
      </p:sp>
      <p:sp>
        <p:nvSpPr>
          <p:cNvPr id="35" name="Text 26"/>
          <p:cNvSpPr/>
          <p:nvPr/>
        </p:nvSpPr>
        <p:spPr>
          <a:xfrm>
            <a:off x="7440215" y="6295394"/>
            <a:ext cx="6063734" cy="385048"/>
          </a:xfrm>
          <a:prstGeom prst="rect">
            <a:avLst/>
          </a:prstGeom>
          <a:noFill/>
          <a:ln/>
        </p:spPr>
        <p:txBody>
          <a:bodyPr wrap="square" lIns="0" tIns="0" rIns="0" bIns="0" rtlCol="0" anchor="t"/>
          <a:lstStyle/>
          <a:p>
            <a:pPr marL="0" indent="0" algn="just">
              <a:buNone/>
            </a:pPr>
            <a:r>
              <a:rPr lang="en-US" sz="2000" dirty="0">
                <a:solidFill>
                  <a:srgbClr val="000000"/>
                </a:solidFill>
                <a:latin typeface="Inter" pitchFamily="34" charset="0"/>
                <a:ea typeface="Inter" pitchFamily="34" charset="-122"/>
                <a:cs typeface="Inter" pitchFamily="34" charset="-120"/>
              </a:rPr>
              <a:t>HGJ certification provides formal recognition of achievement, significantly boosts community confidence, ensures accountability in service delivery, and serves as a vital model for other districts.</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486400" y="0"/>
            <a:ext cx="9144000" cy="8229600"/>
          </a:xfrm>
          <a:prstGeom prst="rect">
            <a:avLst/>
          </a:prstGeom>
        </p:spPr>
      </p:pic>
      <p:sp>
        <p:nvSpPr>
          <p:cNvPr id="3" name="Text 0"/>
          <p:cNvSpPr/>
          <p:nvPr/>
        </p:nvSpPr>
        <p:spPr>
          <a:xfrm>
            <a:off x="335664" y="3320891"/>
            <a:ext cx="4907666" cy="1587698"/>
          </a:xfrm>
          <a:prstGeom prst="rect">
            <a:avLst/>
          </a:prstGeom>
          <a:noFill/>
          <a:ln/>
        </p:spPr>
        <p:txBody>
          <a:bodyPr wrap="square" lIns="0" tIns="0" rIns="0" bIns="0" rtlCol="0" anchor="t"/>
          <a:lstStyle/>
          <a:p>
            <a:pPr marL="0" indent="0" algn="l">
              <a:lnSpc>
                <a:spcPts val="2500"/>
              </a:lnSpc>
              <a:buNone/>
            </a:pPr>
            <a:r>
              <a:rPr lang="en-US" sz="2000" dirty="0">
                <a:solidFill>
                  <a:srgbClr val="272525"/>
                </a:solidFill>
                <a:latin typeface="Inter" pitchFamily="34" charset="0"/>
                <a:ea typeface="Inter" pitchFamily="34" charset="-122"/>
                <a:cs typeface="Inter" pitchFamily="34" charset="-120"/>
              </a:rPr>
              <a:t>Field visit and inspection by officials, demonstrating the importance of ground-level monitoring and verification in ensuring quality implementation of JJM schemes across Leh District.</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966858" y="0"/>
            <a:ext cx="7663542" cy="8229600"/>
          </a:xfrm>
          <a:prstGeom prst="rect">
            <a:avLst/>
          </a:prstGeom>
        </p:spPr>
      </p:pic>
      <p:sp>
        <p:nvSpPr>
          <p:cNvPr id="3" name="Text 0"/>
          <p:cNvSpPr/>
          <p:nvPr/>
        </p:nvSpPr>
        <p:spPr>
          <a:xfrm>
            <a:off x="-10888" y="2132036"/>
            <a:ext cx="7097485" cy="1819479"/>
          </a:xfrm>
          <a:prstGeom prst="rect">
            <a:avLst/>
          </a:prstGeom>
          <a:noFill/>
          <a:ln/>
        </p:spPr>
        <p:txBody>
          <a:bodyPr wrap="square" lIns="0" tIns="0" rIns="0" bIns="0" rtlCol="0" anchor="t"/>
          <a:lstStyle/>
          <a:p>
            <a:pPr marL="0" indent="0" algn="ctr">
              <a:lnSpc>
                <a:spcPts val="15350"/>
              </a:lnSpc>
              <a:buNone/>
            </a:pPr>
            <a:r>
              <a:rPr lang="en-US" sz="12300" b="1" dirty="0">
                <a:solidFill>
                  <a:srgbClr val="000000"/>
                </a:solidFill>
                <a:latin typeface="Petrona Bold" pitchFamily="34" charset="0"/>
                <a:ea typeface="Petrona Bold" pitchFamily="34" charset="-122"/>
                <a:cs typeface="Petrona Bold" pitchFamily="34" charset="-120"/>
              </a:rPr>
              <a:t>Thank</a:t>
            </a:r>
            <a:endParaRPr lang="en-US" sz="12300" dirty="0"/>
          </a:p>
        </p:txBody>
      </p:sp>
      <p:sp>
        <p:nvSpPr>
          <p:cNvPr id="5" name="Text 0">
            <a:extLst>
              <a:ext uri="{FF2B5EF4-FFF2-40B4-BE49-F238E27FC236}">
                <a16:creationId xmlns:a16="http://schemas.microsoft.com/office/drawing/2014/main" id="{7CD26214-44FB-DBBF-FB1B-39DF8B0409BB}"/>
              </a:ext>
            </a:extLst>
          </p:cNvPr>
          <p:cNvSpPr/>
          <p:nvPr/>
        </p:nvSpPr>
        <p:spPr>
          <a:xfrm>
            <a:off x="-10889" y="3470979"/>
            <a:ext cx="7097485" cy="1819479"/>
          </a:xfrm>
          <a:prstGeom prst="rect">
            <a:avLst/>
          </a:prstGeom>
          <a:noFill/>
          <a:ln/>
        </p:spPr>
        <p:txBody>
          <a:bodyPr wrap="square" lIns="0" tIns="0" rIns="0" bIns="0" rtlCol="0" anchor="t"/>
          <a:lstStyle/>
          <a:p>
            <a:pPr marL="0" indent="0" algn="ctr">
              <a:lnSpc>
                <a:spcPts val="15350"/>
              </a:lnSpc>
              <a:buNone/>
            </a:pPr>
            <a:r>
              <a:rPr lang="en-US" sz="12300" b="1" dirty="0">
                <a:solidFill>
                  <a:srgbClr val="000000"/>
                </a:solidFill>
                <a:latin typeface="Petrona Bold" pitchFamily="34" charset="0"/>
                <a:ea typeface="Petrona Bold" pitchFamily="34" charset="-122"/>
              </a:rPr>
              <a:t>You</a:t>
            </a:r>
            <a:endParaRPr lang="en-US" sz="12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01335" y="862610"/>
            <a:ext cx="12018645" cy="521017"/>
          </a:xfrm>
          <a:prstGeom prst="rect">
            <a:avLst/>
          </a:prstGeom>
          <a:noFill/>
          <a:ln/>
        </p:spPr>
        <p:txBody>
          <a:bodyPr wrap="none" lIns="0" tIns="0" rIns="0" bIns="0" rtlCol="0" anchor="t"/>
          <a:lstStyle/>
          <a:p>
            <a:pPr marL="0" indent="0" algn="l">
              <a:lnSpc>
                <a:spcPts val="4100"/>
              </a:lnSpc>
              <a:buNone/>
            </a:pPr>
            <a:r>
              <a:rPr lang="en-US" sz="3250" b="1" dirty="0">
                <a:solidFill>
                  <a:srgbClr val="000000"/>
                </a:solidFill>
                <a:latin typeface="Petrona Bold" pitchFamily="34" charset="0"/>
                <a:ea typeface="Petrona Bold" pitchFamily="34" charset="-122"/>
                <a:cs typeface="Petrona Bold" pitchFamily="34" charset="-120"/>
              </a:rPr>
              <a:t>Leh Ladakh District Overview</a:t>
            </a:r>
            <a:endParaRPr lang="en-US" sz="3250" dirty="0"/>
          </a:p>
        </p:txBody>
      </p:sp>
      <p:graphicFrame>
        <p:nvGraphicFramePr>
          <p:cNvPr id="29" name="Table 28">
            <a:extLst>
              <a:ext uri="{FF2B5EF4-FFF2-40B4-BE49-F238E27FC236}">
                <a16:creationId xmlns:a16="http://schemas.microsoft.com/office/drawing/2014/main" id="{479174A8-A95C-3DCA-0AB5-269C9E3D62E2}"/>
              </a:ext>
            </a:extLst>
          </p:cNvPr>
          <p:cNvGraphicFramePr>
            <a:graphicFrameLocks noGrp="1"/>
          </p:cNvGraphicFramePr>
          <p:nvPr>
            <p:extLst>
              <p:ext uri="{D42A27DB-BD31-4B8C-83A1-F6EECF244321}">
                <p14:modId xmlns:p14="http://schemas.microsoft.com/office/powerpoint/2010/main" val="835550255"/>
              </p:ext>
            </p:extLst>
          </p:nvPr>
        </p:nvGraphicFramePr>
        <p:xfrm>
          <a:off x="1401335" y="1720649"/>
          <a:ext cx="10954215" cy="5185110"/>
        </p:xfrm>
        <a:graphic>
          <a:graphicData uri="http://schemas.openxmlformats.org/drawingml/2006/table">
            <a:tbl>
              <a:tblPr firstRow="1" bandRow="1">
                <a:tableStyleId>{7DF18680-E054-41AD-8BC1-D1AEF772440D}</a:tableStyleId>
              </a:tblPr>
              <a:tblGrid>
                <a:gridCol w="6562510">
                  <a:extLst>
                    <a:ext uri="{9D8B030D-6E8A-4147-A177-3AD203B41FA5}">
                      <a16:colId xmlns:a16="http://schemas.microsoft.com/office/drawing/2014/main" val="2294836536"/>
                    </a:ext>
                  </a:extLst>
                </a:gridCol>
                <a:gridCol w="4391705">
                  <a:extLst>
                    <a:ext uri="{9D8B030D-6E8A-4147-A177-3AD203B41FA5}">
                      <a16:colId xmlns:a16="http://schemas.microsoft.com/office/drawing/2014/main" val="108725265"/>
                    </a:ext>
                  </a:extLst>
                </a:gridCol>
              </a:tblGrid>
              <a:tr h="740730">
                <a:tc>
                  <a:txBody>
                    <a:bodyPr/>
                    <a:lstStyle/>
                    <a:p>
                      <a:r>
                        <a:rPr lang="en-IN" sz="2800" b="1" dirty="0"/>
                        <a:t>Coverage Matrices</a:t>
                      </a:r>
                      <a:endParaRPr lang="en-GB" sz="2800" b="1" dirty="0"/>
                    </a:p>
                  </a:txBody>
                  <a:tcPr anchor="ctr"/>
                </a:tc>
                <a:tc>
                  <a:txBody>
                    <a:bodyPr/>
                    <a:lstStyle/>
                    <a:p>
                      <a:r>
                        <a:rPr lang="en-IN" sz="2800" b="1" dirty="0"/>
                        <a:t>Status</a:t>
                      </a:r>
                      <a:endParaRPr lang="en-GB" sz="2800" b="1" dirty="0"/>
                    </a:p>
                  </a:txBody>
                  <a:tcPr anchor="ctr"/>
                </a:tc>
                <a:extLst>
                  <a:ext uri="{0D108BD9-81ED-4DB2-BD59-A6C34878D82A}">
                    <a16:rowId xmlns:a16="http://schemas.microsoft.com/office/drawing/2014/main" val="4112663928"/>
                  </a:ext>
                </a:extLst>
              </a:tr>
              <a:tr h="740730">
                <a:tc>
                  <a:txBody>
                    <a:bodyPr/>
                    <a:lstStyle/>
                    <a:p>
                      <a:r>
                        <a:rPr lang="en-IN" sz="2000" b="1" dirty="0"/>
                        <a:t>Total No. of Household</a:t>
                      </a:r>
                    </a:p>
                  </a:txBody>
                  <a:tcPr anchor="ctr"/>
                </a:tc>
                <a:tc>
                  <a:txBody>
                    <a:bodyPr/>
                    <a:lstStyle/>
                    <a:p>
                      <a:r>
                        <a:rPr lang="en-IN" sz="2000" b="1" dirty="0"/>
                        <a:t>21,688</a:t>
                      </a:r>
                      <a:endParaRPr lang="en-GB" sz="2000" b="1" dirty="0"/>
                    </a:p>
                  </a:txBody>
                  <a:tcPr anchor="ctr"/>
                </a:tc>
                <a:extLst>
                  <a:ext uri="{0D108BD9-81ED-4DB2-BD59-A6C34878D82A}">
                    <a16:rowId xmlns:a16="http://schemas.microsoft.com/office/drawing/2014/main" val="2999529474"/>
                  </a:ext>
                </a:extLst>
              </a:tr>
              <a:tr h="740730">
                <a:tc>
                  <a:txBody>
                    <a:bodyPr/>
                    <a:lstStyle/>
                    <a:p>
                      <a:r>
                        <a:rPr lang="en-IN" sz="2000" b="1" dirty="0"/>
                        <a:t>FHTCs provided as on 27</a:t>
                      </a:r>
                      <a:r>
                        <a:rPr lang="en-IN" sz="2000" b="1" baseline="30000" dirty="0"/>
                        <a:t>th</a:t>
                      </a:r>
                      <a:r>
                        <a:rPr lang="en-IN" sz="2000" b="1" dirty="0"/>
                        <a:t> Nov, 2025</a:t>
                      </a:r>
                      <a:endParaRPr lang="en-GB" sz="20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dirty="0"/>
                        <a:t>21,505 (99.16 %</a:t>
                      </a:r>
                      <a:r>
                        <a:rPr lang="en-GB" sz="2000" b="1" dirty="0"/>
                        <a:t>)</a:t>
                      </a:r>
                    </a:p>
                  </a:txBody>
                  <a:tcPr anchor="ctr"/>
                </a:tc>
                <a:extLst>
                  <a:ext uri="{0D108BD9-81ED-4DB2-BD59-A6C34878D82A}">
                    <a16:rowId xmlns:a16="http://schemas.microsoft.com/office/drawing/2014/main" val="1989806860"/>
                  </a:ext>
                </a:extLst>
              </a:tr>
              <a:tr h="740730">
                <a:tc>
                  <a:txBody>
                    <a:bodyPr/>
                    <a:lstStyle/>
                    <a:p>
                      <a:r>
                        <a:rPr lang="en-IN" sz="2000" b="1" dirty="0"/>
                        <a:t>Total no. of villages </a:t>
                      </a:r>
                      <a:endParaRPr lang="en-GB" sz="2000" b="1" dirty="0"/>
                    </a:p>
                  </a:txBody>
                  <a:tcPr anchor="ctr"/>
                </a:tc>
                <a:tc>
                  <a:txBody>
                    <a:bodyPr/>
                    <a:lstStyle/>
                    <a:p>
                      <a:r>
                        <a:rPr lang="en-IN" sz="2000" b="1" dirty="0"/>
                        <a:t>115</a:t>
                      </a:r>
                      <a:endParaRPr lang="en-GB" sz="2000" b="1" dirty="0"/>
                    </a:p>
                  </a:txBody>
                  <a:tcPr anchor="ctr"/>
                </a:tc>
                <a:extLst>
                  <a:ext uri="{0D108BD9-81ED-4DB2-BD59-A6C34878D82A}">
                    <a16:rowId xmlns:a16="http://schemas.microsoft.com/office/drawing/2014/main" val="4153115230"/>
                  </a:ext>
                </a:extLst>
              </a:tr>
              <a:tr h="740730">
                <a:tc>
                  <a:txBody>
                    <a:bodyPr/>
                    <a:lstStyle/>
                    <a:p>
                      <a:r>
                        <a:rPr lang="en-IN" sz="2000" b="1" dirty="0"/>
                        <a:t>No. of HGJ village reported</a:t>
                      </a:r>
                      <a:endParaRPr lang="en-GB" sz="2000" b="1" dirty="0"/>
                    </a:p>
                  </a:txBody>
                  <a:tcPr anchor="ctr"/>
                </a:tc>
                <a:tc>
                  <a:txBody>
                    <a:bodyPr/>
                    <a:lstStyle/>
                    <a:p>
                      <a:r>
                        <a:rPr lang="en-IN" sz="2000" b="1" dirty="0"/>
                        <a:t>109 (95%)</a:t>
                      </a:r>
                      <a:endParaRPr lang="en-GB" sz="2000" b="1" dirty="0"/>
                    </a:p>
                  </a:txBody>
                  <a:tcPr anchor="ctr"/>
                </a:tc>
                <a:extLst>
                  <a:ext uri="{0D108BD9-81ED-4DB2-BD59-A6C34878D82A}">
                    <a16:rowId xmlns:a16="http://schemas.microsoft.com/office/drawing/2014/main" val="3627498700"/>
                  </a:ext>
                </a:extLst>
              </a:tr>
              <a:tr h="740730">
                <a:tc>
                  <a:txBody>
                    <a:bodyPr/>
                    <a:lstStyle/>
                    <a:p>
                      <a:r>
                        <a:rPr lang="en-IN" sz="2000" b="1" dirty="0"/>
                        <a:t>No. of HGJ Certified Villages</a:t>
                      </a:r>
                      <a:endParaRPr lang="en-GB" sz="2000" b="1" dirty="0"/>
                    </a:p>
                  </a:txBody>
                  <a:tcPr anchor="ctr"/>
                </a:tc>
                <a:tc>
                  <a:txBody>
                    <a:bodyPr/>
                    <a:lstStyle/>
                    <a:p>
                      <a:r>
                        <a:rPr lang="en-IN" sz="2000" b="1" dirty="0"/>
                        <a:t>100</a:t>
                      </a:r>
                      <a:endParaRPr lang="en-GB" sz="2000" b="1" dirty="0"/>
                    </a:p>
                  </a:txBody>
                  <a:tcPr anchor="ctr"/>
                </a:tc>
                <a:extLst>
                  <a:ext uri="{0D108BD9-81ED-4DB2-BD59-A6C34878D82A}">
                    <a16:rowId xmlns:a16="http://schemas.microsoft.com/office/drawing/2014/main" val="1179302510"/>
                  </a:ext>
                </a:extLst>
              </a:tr>
              <a:tr h="740730">
                <a:tc>
                  <a:txBody>
                    <a:bodyPr/>
                    <a:lstStyle/>
                    <a:p>
                      <a:r>
                        <a:rPr lang="en-IN" sz="2000" b="1" dirty="0"/>
                        <a:t>No. of Water Testing Laboratories</a:t>
                      </a:r>
                      <a:endParaRPr lang="en-GB" sz="2000" b="1" dirty="0"/>
                    </a:p>
                  </a:txBody>
                  <a:tcPr anchor="ctr"/>
                </a:tc>
                <a:tc>
                  <a:txBody>
                    <a:bodyPr/>
                    <a:lstStyle/>
                    <a:p>
                      <a:r>
                        <a:rPr lang="en-IN" sz="2000" b="1" dirty="0"/>
                        <a:t>05 Labs</a:t>
                      </a:r>
                      <a:endParaRPr lang="en-GB" sz="2000" b="1" dirty="0"/>
                    </a:p>
                  </a:txBody>
                  <a:tcPr anchor="ctr"/>
                </a:tc>
                <a:extLst>
                  <a:ext uri="{0D108BD9-81ED-4DB2-BD59-A6C34878D82A}">
                    <a16:rowId xmlns:a16="http://schemas.microsoft.com/office/drawing/2014/main" val="335864773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D93E-66D8-6DF8-36A9-113707EA92D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F957513-3112-35F3-2E60-C5556E897840}"/>
              </a:ext>
            </a:extLst>
          </p:cNvPr>
          <p:cNvSpPr/>
          <p:nvPr/>
        </p:nvSpPr>
        <p:spPr>
          <a:xfrm>
            <a:off x="793790" y="360189"/>
            <a:ext cx="12018645" cy="521017"/>
          </a:xfrm>
          <a:prstGeom prst="rect">
            <a:avLst/>
          </a:prstGeom>
          <a:noFill/>
          <a:ln/>
        </p:spPr>
        <p:txBody>
          <a:bodyPr wrap="none" lIns="0" tIns="0" rIns="0" bIns="0" rtlCol="0" anchor="t"/>
          <a:lstStyle/>
          <a:p>
            <a:pPr marL="0" indent="0" algn="l">
              <a:lnSpc>
                <a:spcPts val="4100"/>
              </a:lnSpc>
              <a:buNone/>
            </a:pPr>
            <a:r>
              <a:rPr lang="en-US" sz="3250" b="1" dirty="0">
                <a:solidFill>
                  <a:srgbClr val="000000"/>
                </a:solidFill>
                <a:latin typeface="Petrona Bold" pitchFamily="34" charset="0"/>
                <a:ea typeface="Petrona Bold" pitchFamily="34" charset="-122"/>
                <a:cs typeface="Petrona Bold" pitchFamily="34" charset="-120"/>
              </a:rPr>
              <a:t>Monitoring and Implementation of Jal Jeevan Mission Schemes</a:t>
            </a:r>
            <a:endParaRPr lang="en-US" sz="3250" dirty="0"/>
          </a:p>
        </p:txBody>
      </p:sp>
      <p:sp>
        <p:nvSpPr>
          <p:cNvPr id="3" name="Text 1">
            <a:extLst>
              <a:ext uri="{FF2B5EF4-FFF2-40B4-BE49-F238E27FC236}">
                <a16:creationId xmlns:a16="http://schemas.microsoft.com/office/drawing/2014/main" id="{6D8B52F4-5074-7095-9158-3568DAC1FF9C}"/>
              </a:ext>
            </a:extLst>
          </p:cNvPr>
          <p:cNvSpPr/>
          <p:nvPr/>
        </p:nvSpPr>
        <p:spPr>
          <a:xfrm>
            <a:off x="793790" y="1034594"/>
            <a:ext cx="13042821" cy="762238"/>
          </a:xfrm>
          <a:prstGeom prst="rect">
            <a:avLst/>
          </a:prstGeom>
          <a:noFill/>
          <a:ln/>
        </p:spPr>
        <p:txBody>
          <a:bodyPr wrap="square" lIns="0" tIns="0" rIns="0" bIns="0" rtlCol="0" anchor="t"/>
          <a:lstStyle/>
          <a:p>
            <a:pPr marL="0" indent="0" algn="l">
              <a:lnSpc>
                <a:spcPts val="2000"/>
              </a:lnSpc>
              <a:buNone/>
            </a:pPr>
            <a:r>
              <a:rPr lang="en-US" sz="1400" dirty="0">
                <a:solidFill>
                  <a:srgbClr val="272525"/>
                </a:solidFill>
                <a:latin typeface="Inter" pitchFamily="34" charset="0"/>
                <a:ea typeface="Inter" pitchFamily="34" charset="-122"/>
                <a:cs typeface="Inter" pitchFamily="34" charset="-120"/>
              </a:rPr>
              <a:t>The successful implementation of Jal Jeevan Mission in Leh District has been driven by a robust monitoring framework that combines institutional strengthening, ground-level verification, transparency mechanisms, and social accountability. This multi-layered approach ensures effective delivery and long-term sustainability of water supply schemes.</a:t>
            </a:r>
            <a:endParaRPr lang="en-US" sz="1400" dirty="0"/>
          </a:p>
        </p:txBody>
      </p:sp>
      <p:sp>
        <p:nvSpPr>
          <p:cNvPr id="4" name="Shape 2">
            <a:extLst>
              <a:ext uri="{FF2B5EF4-FFF2-40B4-BE49-F238E27FC236}">
                <a16:creationId xmlns:a16="http://schemas.microsoft.com/office/drawing/2014/main" id="{8CF62378-887A-BFF7-B26F-CAE99A336065}"/>
              </a:ext>
            </a:extLst>
          </p:cNvPr>
          <p:cNvSpPr/>
          <p:nvPr/>
        </p:nvSpPr>
        <p:spPr>
          <a:xfrm>
            <a:off x="793790" y="1962706"/>
            <a:ext cx="6441996" cy="2704624"/>
          </a:xfrm>
          <a:prstGeom prst="roundRect">
            <a:avLst>
              <a:gd name="adj" fmla="val 2466"/>
            </a:avLst>
          </a:prstGeom>
          <a:solidFill>
            <a:srgbClr val="CCEEFF"/>
          </a:solidFill>
          <a:ln w="7620">
            <a:solidFill>
              <a:srgbClr val="B2D4E5"/>
            </a:solidFill>
            <a:prstDash val="solid"/>
          </a:ln>
        </p:spPr>
        <p:txBody>
          <a:bodyPr/>
          <a:lstStyle/>
          <a:p>
            <a:endParaRPr lang="en-IN"/>
          </a:p>
        </p:txBody>
      </p:sp>
      <p:sp>
        <p:nvSpPr>
          <p:cNvPr id="5" name="Shape 3">
            <a:extLst>
              <a:ext uri="{FF2B5EF4-FFF2-40B4-BE49-F238E27FC236}">
                <a16:creationId xmlns:a16="http://schemas.microsoft.com/office/drawing/2014/main" id="{B44FE7EB-05DC-C25F-6DA8-55F8C1D18256}"/>
              </a:ext>
            </a:extLst>
          </p:cNvPr>
          <p:cNvSpPr/>
          <p:nvPr/>
        </p:nvSpPr>
        <p:spPr>
          <a:xfrm>
            <a:off x="960120" y="2129036"/>
            <a:ext cx="476250" cy="476250"/>
          </a:xfrm>
          <a:prstGeom prst="roundRect">
            <a:avLst>
              <a:gd name="adj" fmla="val 19198080"/>
            </a:avLst>
          </a:prstGeom>
          <a:solidFill>
            <a:srgbClr val="007EBD"/>
          </a:solidFill>
          <a:ln/>
        </p:spPr>
        <p:txBody>
          <a:bodyPr/>
          <a:lstStyle/>
          <a:p>
            <a:endParaRPr lang="en-IN"/>
          </a:p>
        </p:txBody>
      </p:sp>
      <p:pic>
        <p:nvPicPr>
          <p:cNvPr id="6" name="Image 0" descr="preencoded.png">
            <a:extLst>
              <a:ext uri="{FF2B5EF4-FFF2-40B4-BE49-F238E27FC236}">
                <a16:creationId xmlns:a16="http://schemas.microsoft.com/office/drawing/2014/main" id="{F7124B6A-79C8-6C79-E72A-2F5DA49902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1089" y="2260005"/>
            <a:ext cx="214313" cy="214312"/>
          </a:xfrm>
          <a:prstGeom prst="rect">
            <a:avLst/>
          </a:prstGeom>
        </p:spPr>
      </p:pic>
      <p:sp>
        <p:nvSpPr>
          <p:cNvPr id="7" name="Text 4">
            <a:extLst>
              <a:ext uri="{FF2B5EF4-FFF2-40B4-BE49-F238E27FC236}">
                <a16:creationId xmlns:a16="http://schemas.microsoft.com/office/drawing/2014/main" id="{F1807633-1641-BFC4-548A-93E6794DBB54}"/>
              </a:ext>
            </a:extLst>
          </p:cNvPr>
          <p:cNvSpPr/>
          <p:nvPr/>
        </p:nvSpPr>
        <p:spPr>
          <a:xfrm>
            <a:off x="960120" y="2763997"/>
            <a:ext cx="3462695"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Institutional Framework &amp; Planning</a:t>
            </a:r>
            <a:endParaRPr lang="en-US" sz="1600" dirty="0"/>
          </a:p>
        </p:txBody>
      </p:sp>
      <p:sp>
        <p:nvSpPr>
          <p:cNvPr id="8" name="Text 5">
            <a:extLst>
              <a:ext uri="{FF2B5EF4-FFF2-40B4-BE49-F238E27FC236}">
                <a16:creationId xmlns:a16="http://schemas.microsoft.com/office/drawing/2014/main" id="{630B081E-C454-C0E2-F83A-99D52E1A47D8}"/>
              </a:ext>
            </a:extLst>
          </p:cNvPr>
          <p:cNvSpPr/>
          <p:nvPr/>
        </p:nvSpPr>
        <p:spPr>
          <a:xfrm>
            <a:off x="960120" y="3119636"/>
            <a:ext cx="6109335"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Formation of Block Level Water and Sanitation Committees (BLWSC) to decentralise planning and oversight</a:t>
            </a:r>
            <a:endParaRPr lang="en-US" sz="1400" dirty="0"/>
          </a:p>
        </p:txBody>
      </p:sp>
      <p:sp>
        <p:nvSpPr>
          <p:cNvPr id="9" name="Text 6">
            <a:extLst>
              <a:ext uri="{FF2B5EF4-FFF2-40B4-BE49-F238E27FC236}">
                <a16:creationId xmlns:a16="http://schemas.microsoft.com/office/drawing/2014/main" id="{A47EB5FD-EC32-0AA1-3F3C-01BF26CBF57A}"/>
              </a:ext>
            </a:extLst>
          </p:cNvPr>
          <p:cNvSpPr/>
          <p:nvPr/>
        </p:nvSpPr>
        <p:spPr>
          <a:xfrm>
            <a:off x="960120" y="3683278"/>
            <a:ext cx="6109335"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Training programmes provided to PRIs to build their capacity for effective monitoring and management of JJM works</a:t>
            </a:r>
            <a:endParaRPr lang="en-US" sz="1400" dirty="0"/>
          </a:p>
        </p:txBody>
      </p:sp>
      <p:sp>
        <p:nvSpPr>
          <p:cNvPr id="10" name="Shape 7">
            <a:extLst>
              <a:ext uri="{FF2B5EF4-FFF2-40B4-BE49-F238E27FC236}">
                <a16:creationId xmlns:a16="http://schemas.microsoft.com/office/drawing/2014/main" id="{3DA15744-4349-67AA-CEF2-D0E11F84E03C}"/>
              </a:ext>
            </a:extLst>
          </p:cNvPr>
          <p:cNvSpPr/>
          <p:nvPr/>
        </p:nvSpPr>
        <p:spPr>
          <a:xfrm>
            <a:off x="7394496" y="1962706"/>
            <a:ext cx="6442115" cy="2704624"/>
          </a:xfrm>
          <a:prstGeom prst="roundRect">
            <a:avLst>
              <a:gd name="adj" fmla="val 2466"/>
            </a:avLst>
          </a:prstGeom>
          <a:solidFill>
            <a:srgbClr val="CCEEFF"/>
          </a:solidFill>
          <a:ln w="7620">
            <a:solidFill>
              <a:srgbClr val="B2D4E5"/>
            </a:solidFill>
            <a:prstDash val="solid"/>
          </a:ln>
        </p:spPr>
        <p:txBody>
          <a:bodyPr/>
          <a:lstStyle/>
          <a:p>
            <a:endParaRPr lang="en-IN"/>
          </a:p>
        </p:txBody>
      </p:sp>
      <p:sp>
        <p:nvSpPr>
          <p:cNvPr id="11" name="Shape 8">
            <a:extLst>
              <a:ext uri="{FF2B5EF4-FFF2-40B4-BE49-F238E27FC236}">
                <a16:creationId xmlns:a16="http://schemas.microsoft.com/office/drawing/2014/main" id="{A0A944E3-3CE4-63AF-1544-CD1C30D9A1A6}"/>
              </a:ext>
            </a:extLst>
          </p:cNvPr>
          <p:cNvSpPr/>
          <p:nvPr/>
        </p:nvSpPr>
        <p:spPr>
          <a:xfrm>
            <a:off x="7560826" y="2129036"/>
            <a:ext cx="476250" cy="476250"/>
          </a:xfrm>
          <a:prstGeom prst="roundRect">
            <a:avLst>
              <a:gd name="adj" fmla="val 19198080"/>
            </a:avLst>
          </a:prstGeom>
          <a:solidFill>
            <a:srgbClr val="007EBD"/>
          </a:solidFill>
          <a:ln/>
        </p:spPr>
        <p:txBody>
          <a:bodyPr/>
          <a:lstStyle/>
          <a:p>
            <a:endParaRPr lang="en-IN"/>
          </a:p>
        </p:txBody>
      </p:sp>
      <p:pic>
        <p:nvPicPr>
          <p:cNvPr id="12" name="Image 1" descr="preencoded.png">
            <a:extLst>
              <a:ext uri="{FF2B5EF4-FFF2-40B4-BE49-F238E27FC236}">
                <a16:creationId xmlns:a16="http://schemas.microsoft.com/office/drawing/2014/main" id="{E407F318-15F1-F47D-DC06-D3E69F474F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1795" y="2260005"/>
            <a:ext cx="214313" cy="214312"/>
          </a:xfrm>
          <a:prstGeom prst="rect">
            <a:avLst/>
          </a:prstGeom>
        </p:spPr>
      </p:pic>
      <p:sp>
        <p:nvSpPr>
          <p:cNvPr id="13" name="Text 9">
            <a:extLst>
              <a:ext uri="{FF2B5EF4-FFF2-40B4-BE49-F238E27FC236}">
                <a16:creationId xmlns:a16="http://schemas.microsoft.com/office/drawing/2014/main" id="{077A6B6F-8B21-897A-0E55-08BAD8635AB5}"/>
              </a:ext>
            </a:extLst>
          </p:cNvPr>
          <p:cNvSpPr/>
          <p:nvPr/>
        </p:nvSpPr>
        <p:spPr>
          <a:xfrm>
            <a:off x="7560826" y="2763997"/>
            <a:ext cx="4679871"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Physical Verification &amp; Ground-Level Monitoring</a:t>
            </a:r>
            <a:endParaRPr lang="en-US" sz="1600" dirty="0"/>
          </a:p>
        </p:txBody>
      </p:sp>
      <p:sp>
        <p:nvSpPr>
          <p:cNvPr id="14" name="Text 10">
            <a:extLst>
              <a:ext uri="{FF2B5EF4-FFF2-40B4-BE49-F238E27FC236}">
                <a16:creationId xmlns:a16="http://schemas.microsoft.com/office/drawing/2014/main" id="{75F04AC1-0501-2850-EA75-3D2EA4E5707E}"/>
              </a:ext>
            </a:extLst>
          </p:cNvPr>
          <p:cNvSpPr/>
          <p:nvPr/>
        </p:nvSpPr>
        <p:spPr>
          <a:xfrm>
            <a:off x="7560826" y="3119636"/>
            <a:ext cx="6109454"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Physical inspections conducted in every village to verify actual status and quality of work on the ground</a:t>
            </a:r>
            <a:endParaRPr lang="en-US" sz="1400" dirty="0"/>
          </a:p>
        </p:txBody>
      </p:sp>
      <p:sp>
        <p:nvSpPr>
          <p:cNvPr id="15" name="Text 11">
            <a:extLst>
              <a:ext uri="{FF2B5EF4-FFF2-40B4-BE49-F238E27FC236}">
                <a16:creationId xmlns:a16="http://schemas.microsoft.com/office/drawing/2014/main" id="{EE587DA7-295B-5628-C297-EB3ED3EE8D88}"/>
              </a:ext>
            </a:extLst>
          </p:cNvPr>
          <p:cNvSpPr/>
          <p:nvPr/>
        </p:nvSpPr>
        <p:spPr>
          <a:xfrm>
            <a:off x="7560826" y="3683278"/>
            <a:ext cx="6109454"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Panchayati Raj Institutions specifically trained to monitor JJM projects, ensuring local ownership</a:t>
            </a:r>
            <a:endParaRPr lang="en-US" sz="1400" dirty="0"/>
          </a:p>
        </p:txBody>
      </p:sp>
      <p:sp>
        <p:nvSpPr>
          <p:cNvPr id="16" name="Text 12">
            <a:extLst>
              <a:ext uri="{FF2B5EF4-FFF2-40B4-BE49-F238E27FC236}">
                <a16:creationId xmlns:a16="http://schemas.microsoft.com/office/drawing/2014/main" id="{5304328C-2DE8-54AD-B880-7E8386B9AAA8}"/>
              </a:ext>
            </a:extLst>
          </p:cNvPr>
          <p:cNvSpPr/>
          <p:nvPr/>
        </p:nvSpPr>
        <p:spPr>
          <a:xfrm>
            <a:off x="7560826" y="4246920"/>
            <a:ext cx="6109454" cy="254079"/>
          </a:xfrm>
          <a:prstGeom prst="rect">
            <a:avLst/>
          </a:prstGeom>
          <a:noFill/>
          <a:ln/>
        </p:spPr>
        <p:txBody>
          <a:bodyPr wrap="non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Details from physical verifications uploaded to portal for public access</a:t>
            </a:r>
            <a:endParaRPr lang="en-US" sz="1400" dirty="0"/>
          </a:p>
        </p:txBody>
      </p:sp>
      <p:sp>
        <p:nvSpPr>
          <p:cNvPr id="17" name="Shape 13">
            <a:extLst>
              <a:ext uri="{FF2B5EF4-FFF2-40B4-BE49-F238E27FC236}">
                <a16:creationId xmlns:a16="http://schemas.microsoft.com/office/drawing/2014/main" id="{897073D5-83DD-A22B-7A87-37E3014F9B2E}"/>
              </a:ext>
            </a:extLst>
          </p:cNvPr>
          <p:cNvSpPr/>
          <p:nvPr/>
        </p:nvSpPr>
        <p:spPr>
          <a:xfrm>
            <a:off x="793790" y="4826040"/>
            <a:ext cx="6441996" cy="2395061"/>
          </a:xfrm>
          <a:prstGeom prst="roundRect">
            <a:avLst>
              <a:gd name="adj" fmla="val 2784"/>
            </a:avLst>
          </a:prstGeom>
          <a:solidFill>
            <a:srgbClr val="CCEEFF"/>
          </a:solidFill>
          <a:ln w="7620">
            <a:solidFill>
              <a:srgbClr val="B2D4E5"/>
            </a:solidFill>
            <a:prstDash val="solid"/>
          </a:ln>
        </p:spPr>
        <p:txBody>
          <a:bodyPr/>
          <a:lstStyle/>
          <a:p>
            <a:endParaRPr lang="en-IN"/>
          </a:p>
        </p:txBody>
      </p:sp>
      <p:sp>
        <p:nvSpPr>
          <p:cNvPr id="18" name="Shape 14">
            <a:extLst>
              <a:ext uri="{FF2B5EF4-FFF2-40B4-BE49-F238E27FC236}">
                <a16:creationId xmlns:a16="http://schemas.microsoft.com/office/drawing/2014/main" id="{B33D984A-3757-63A0-1478-F7F23B64331B}"/>
              </a:ext>
            </a:extLst>
          </p:cNvPr>
          <p:cNvSpPr/>
          <p:nvPr/>
        </p:nvSpPr>
        <p:spPr>
          <a:xfrm>
            <a:off x="960120" y="4992370"/>
            <a:ext cx="476250" cy="476250"/>
          </a:xfrm>
          <a:prstGeom prst="roundRect">
            <a:avLst>
              <a:gd name="adj" fmla="val 19198080"/>
            </a:avLst>
          </a:prstGeom>
          <a:solidFill>
            <a:srgbClr val="007EBD"/>
          </a:solidFill>
          <a:ln/>
        </p:spPr>
        <p:txBody>
          <a:bodyPr/>
          <a:lstStyle/>
          <a:p>
            <a:endParaRPr lang="en-IN"/>
          </a:p>
        </p:txBody>
      </p:sp>
      <p:pic>
        <p:nvPicPr>
          <p:cNvPr id="19" name="Image 2" descr="preencoded.png">
            <a:extLst>
              <a:ext uri="{FF2B5EF4-FFF2-40B4-BE49-F238E27FC236}">
                <a16:creationId xmlns:a16="http://schemas.microsoft.com/office/drawing/2014/main" id="{C5A9445D-0163-BA4D-7CB9-AE864DE9E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1089" y="5123339"/>
            <a:ext cx="214313" cy="214312"/>
          </a:xfrm>
          <a:prstGeom prst="rect">
            <a:avLst/>
          </a:prstGeom>
        </p:spPr>
      </p:pic>
      <p:sp>
        <p:nvSpPr>
          <p:cNvPr id="20" name="Text 15">
            <a:extLst>
              <a:ext uri="{FF2B5EF4-FFF2-40B4-BE49-F238E27FC236}">
                <a16:creationId xmlns:a16="http://schemas.microsoft.com/office/drawing/2014/main" id="{3070061B-57ED-DBA1-69F3-0E4F89830043}"/>
              </a:ext>
            </a:extLst>
          </p:cNvPr>
          <p:cNvSpPr/>
          <p:nvPr/>
        </p:nvSpPr>
        <p:spPr>
          <a:xfrm>
            <a:off x="960120" y="5627331"/>
            <a:ext cx="4158972"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Transparency &amp; Public Grievance Redressal</a:t>
            </a:r>
            <a:endParaRPr lang="en-US" sz="1600" dirty="0"/>
          </a:p>
        </p:txBody>
      </p:sp>
      <p:sp>
        <p:nvSpPr>
          <p:cNvPr id="21" name="Text 16">
            <a:extLst>
              <a:ext uri="{FF2B5EF4-FFF2-40B4-BE49-F238E27FC236}">
                <a16:creationId xmlns:a16="http://schemas.microsoft.com/office/drawing/2014/main" id="{3F41D7E5-6064-1EB4-3F06-2203BBEB0720}"/>
              </a:ext>
            </a:extLst>
          </p:cNvPr>
          <p:cNvSpPr/>
          <p:nvPr/>
        </p:nvSpPr>
        <p:spPr>
          <a:xfrm>
            <a:off x="960120" y="5982970"/>
            <a:ext cx="6109335"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Dedicated online grievance portal launched for registering and tracking complaints</a:t>
            </a:r>
            <a:endParaRPr lang="en-US" sz="1400" dirty="0"/>
          </a:p>
        </p:txBody>
      </p:sp>
      <p:sp>
        <p:nvSpPr>
          <p:cNvPr id="22" name="Text 17">
            <a:extLst>
              <a:ext uri="{FF2B5EF4-FFF2-40B4-BE49-F238E27FC236}">
                <a16:creationId xmlns:a16="http://schemas.microsoft.com/office/drawing/2014/main" id="{0C7D12AA-9932-F763-A5C8-0C90E08856AD}"/>
              </a:ext>
            </a:extLst>
          </p:cNvPr>
          <p:cNvSpPr/>
          <p:nvPr/>
        </p:nvSpPr>
        <p:spPr>
          <a:xfrm>
            <a:off x="960120" y="6546612"/>
            <a:ext cx="6109335"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Toll-free number and WhatsApp service to make grievance mechanism accessible to all beneficiaries</a:t>
            </a:r>
            <a:endParaRPr lang="en-US" sz="1400" dirty="0"/>
          </a:p>
        </p:txBody>
      </p:sp>
      <p:sp>
        <p:nvSpPr>
          <p:cNvPr id="23" name="Shape 18">
            <a:extLst>
              <a:ext uri="{FF2B5EF4-FFF2-40B4-BE49-F238E27FC236}">
                <a16:creationId xmlns:a16="http://schemas.microsoft.com/office/drawing/2014/main" id="{1868E489-4791-2BEE-807C-624279C57DBC}"/>
              </a:ext>
            </a:extLst>
          </p:cNvPr>
          <p:cNvSpPr/>
          <p:nvPr/>
        </p:nvSpPr>
        <p:spPr>
          <a:xfrm>
            <a:off x="7394496" y="4826040"/>
            <a:ext cx="6442115" cy="2395061"/>
          </a:xfrm>
          <a:prstGeom prst="roundRect">
            <a:avLst>
              <a:gd name="adj" fmla="val 2784"/>
            </a:avLst>
          </a:prstGeom>
          <a:solidFill>
            <a:srgbClr val="CCEEFF"/>
          </a:solidFill>
          <a:ln w="7620">
            <a:solidFill>
              <a:srgbClr val="B2D4E5"/>
            </a:solidFill>
            <a:prstDash val="solid"/>
          </a:ln>
        </p:spPr>
        <p:txBody>
          <a:bodyPr/>
          <a:lstStyle/>
          <a:p>
            <a:endParaRPr lang="en-IN"/>
          </a:p>
        </p:txBody>
      </p:sp>
      <p:sp>
        <p:nvSpPr>
          <p:cNvPr id="24" name="Shape 19">
            <a:extLst>
              <a:ext uri="{FF2B5EF4-FFF2-40B4-BE49-F238E27FC236}">
                <a16:creationId xmlns:a16="http://schemas.microsoft.com/office/drawing/2014/main" id="{3FDDAE6C-3D50-EFC3-E060-B68ADF5E6C44}"/>
              </a:ext>
            </a:extLst>
          </p:cNvPr>
          <p:cNvSpPr/>
          <p:nvPr/>
        </p:nvSpPr>
        <p:spPr>
          <a:xfrm>
            <a:off x="7560826" y="4992370"/>
            <a:ext cx="476250" cy="476250"/>
          </a:xfrm>
          <a:prstGeom prst="roundRect">
            <a:avLst>
              <a:gd name="adj" fmla="val 19198080"/>
            </a:avLst>
          </a:prstGeom>
          <a:solidFill>
            <a:srgbClr val="007EBD"/>
          </a:solidFill>
          <a:ln/>
        </p:spPr>
        <p:txBody>
          <a:bodyPr/>
          <a:lstStyle/>
          <a:p>
            <a:endParaRPr lang="en-IN"/>
          </a:p>
        </p:txBody>
      </p:sp>
      <p:pic>
        <p:nvPicPr>
          <p:cNvPr id="25" name="Image 3" descr="preencoded.png">
            <a:extLst>
              <a:ext uri="{FF2B5EF4-FFF2-40B4-BE49-F238E27FC236}">
                <a16:creationId xmlns:a16="http://schemas.microsoft.com/office/drawing/2014/main" id="{AA4442BB-87D2-B3C4-D49F-351C701968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1795" y="5123339"/>
            <a:ext cx="214313" cy="214312"/>
          </a:xfrm>
          <a:prstGeom prst="rect">
            <a:avLst/>
          </a:prstGeom>
        </p:spPr>
      </p:pic>
      <p:sp>
        <p:nvSpPr>
          <p:cNvPr id="26" name="Text 20">
            <a:extLst>
              <a:ext uri="{FF2B5EF4-FFF2-40B4-BE49-F238E27FC236}">
                <a16:creationId xmlns:a16="http://schemas.microsoft.com/office/drawing/2014/main" id="{A4D4DB7F-38E5-83C5-9B93-748A95D618A9}"/>
              </a:ext>
            </a:extLst>
          </p:cNvPr>
          <p:cNvSpPr/>
          <p:nvPr/>
        </p:nvSpPr>
        <p:spPr>
          <a:xfrm>
            <a:off x="7560826" y="5627331"/>
            <a:ext cx="2823805"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Social Accountability &amp; Audit</a:t>
            </a:r>
            <a:endParaRPr lang="en-US" sz="1600" dirty="0"/>
          </a:p>
        </p:txBody>
      </p:sp>
      <p:sp>
        <p:nvSpPr>
          <p:cNvPr id="27" name="Text 21">
            <a:extLst>
              <a:ext uri="{FF2B5EF4-FFF2-40B4-BE49-F238E27FC236}">
                <a16:creationId xmlns:a16="http://schemas.microsoft.com/office/drawing/2014/main" id="{839882F9-2B9A-7F2B-459F-F1E37ED7BCF9}"/>
              </a:ext>
            </a:extLst>
          </p:cNvPr>
          <p:cNvSpPr/>
          <p:nvPr/>
        </p:nvSpPr>
        <p:spPr>
          <a:xfrm>
            <a:off x="7560826" y="5982970"/>
            <a:ext cx="6109454"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Mandatory village-level social audits conducted to involve community in reviewing work, expenditures, and outcomes</a:t>
            </a:r>
            <a:endParaRPr lang="en-US" sz="1400" dirty="0"/>
          </a:p>
        </p:txBody>
      </p:sp>
      <p:sp>
        <p:nvSpPr>
          <p:cNvPr id="28" name="Text 22">
            <a:extLst>
              <a:ext uri="{FF2B5EF4-FFF2-40B4-BE49-F238E27FC236}">
                <a16:creationId xmlns:a16="http://schemas.microsoft.com/office/drawing/2014/main" id="{0E1CBBB8-2D53-4678-6A99-6A75188534F6}"/>
              </a:ext>
            </a:extLst>
          </p:cNvPr>
          <p:cNvSpPr/>
          <p:nvPr/>
        </p:nvSpPr>
        <p:spPr>
          <a:xfrm>
            <a:off x="7560826" y="6546612"/>
            <a:ext cx="6109454" cy="508159"/>
          </a:xfrm>
          <a:prstGeom prst="rect">
            <a:avLst/>
          </a:prstGeom>
          <a:noFill/>
          <a:ln/>
        </p:spPr>
        <p:txBody>
          <a:bodyPr wrap="square" lIns="0" tIns="0" rIns="0" bIns="0" rtlCol="0" anchor="t"/>
          <a:lstStyle/>
          <a:p>
            <a:pPr marL="342900" indent="-342900" algn="l">
              <a:lnSpc>
                <a:spcPts val="2000"/>
              </a:lnSpc>
              <a:buSzPct val="100000"/>
              <a:buChar char="•"/>
            </a:pPr>
            <a:r>
              <a:rPr lang="en-US" sz="1400" dirty="0">
                <a:solidFill>
                  <a:srgbClr val="272525"/>
                </a:solidFill>
                <a:latin typeface="Inter" pitchFamily="34" charset="0"/>
                <a:ea typeface="Inter" pitchFamily="34" charset="-122"/>
                <a:cs typeface="Inter" pitchFamily="34" charset="-120"/>
              </a:rPr>
              <a:t>Reports from social audits updated on public portal, ensuring accountability to villagers</a:t>
            </a:r>
            <a:endParaRPr lang="en-US" sz="1400" dirty="0"/>
          </a:p>
        </p:txBody>
      </p:sp>
      <p:sp>
        <p:nvSpPr>
          <p:cNvPr id="30" name="TextBox 29">
            <a:extLst>
              <a:ext uri="{FF2B5EF4-FFF2-40B4-BE49-F238E27FC236}">
                <a16:creationId xmlns:a16="http://schemas.microsoft.com/office/drawing/2014/main" id="{461602D5-E5AA-8CC5-3EC1-48FAB3B386AE}"/>
              </a:ext>
            </a:extLst>
          </p:cNvPr>
          <p:cNvSpPr txBox="1"/>
          <p:nvPr/>
        </p:nvSpPr>
        <p:spPr>
          <a:xfrm>
            <a:off x="793790" y="7378162"/>
            <a:ext cx="12531209" cy="338554"/>
          </a:xfrm>
          <a:prstGeom prst="rect">
            <a:avLst/>
          </a:prstGeom>
          <a:noFill/>
        </p:spPr>
        <p:txBody>
          <a:bodyPr wrap="square">
            <a:spAutoFit/>
          </a:bodyPr>
          <a:lstStyle/>
          <a:p>
            <a:r>
              <a:rPr lang="en-US" sz="1600" i="1" dirty="0">
                <a:latin typeface="Arial" panose="020B0604020202020204" pitchFamily="34" charset="0"/>
                <a:ea typeface="Lato" charset="0"/>
                <a:cs typeface="Arial" panose="020B0604020202020204" pitchFamily="34" charset="0"/>
              </a:rPr>
              <a:t>Note:  JJM Ladakh Grievances Dashboard link:</a:t>
            </a:r>
            <a:r>
              <a:rPr lang="en-GB" sz="1600" b="1" dirty="0">
                <a:solidFill>
                  <a:srgbClr val="00B0F0"/>
                </a:solidFill>
                <a:hlinkClick r:id="rId11">
                  <a:extLst>
                    <a:ext uri="{A12FA001-AC4F-418D-AE19-62706E023703}">
                      <ahyp:hlinkClr xmlns:ahyp="http://schemas.microsoft.com/office/drawing/2018/hyperlinkcolor" val="tx"/>
                    </a:ext>
                  </a:extLst>
                </a:hlinkClick>
              </a:rPr>
              <a:t> </a:t>
            </a:r>
            <a:r>
              <a:rPr lang="en-GB" sz="1600" b="1" dirty="0">
                <a:solidFill>
                  <a:srgbClr val="00B0F0"/>
                </a:solidFill>
                <a:hlinkClick r:id="rId12"/>
              </a:rPr>
              <a:t>https://jaljeevanladakh.in/grievance_register</a:t>
            </a:r>
            <a:endParaRPr lang="en-US" sz="1600" b="1" i="1" u="sng" dirty="0">
              <a:solidFill>
                <a:schemeClr val="accent1">
                  <a:lumMod val="75000"/>
                </a:schemeClr>
              </a:solidFill>
              <a:latin typeface="Arial" panose="020B0604020202020204" pitchFamily="34" charset="0"/>
              <a:ea typeface="Lato" charset="0"/>
              <a:cs typeface="Arial" panose="020B0604020202020204" pitchFamily="34" charset="0"/>
            </a:endParaRPr>
          </a:p>
        </p:txBody>
      </p:sp>
      <p:sp>
        <p:nvSpPr>
          <p:cNvPr id="31" name="CuadroTexto 1157">
            <a:extLst>
              <a:ext uri="{FF2B5EF4-FFF2-40B4-BE49-F238E27FC236}">
                <a16:creationId xmlns:a16="http://schemas.microsoft.com/office/drawing/2014/main" id="{27438B16-DB31-A9DF-9BD1-490378BC3F14}"/>
              </a:ext>
            </a:extLst>
          </p:cNvPr>
          <p:cNvSpPr txBox="1"/>
          <p:nvPr/>
        </p:nvSpPr>
        <p:spPr>
          <a:xfrm>
            <a:off x="767744" y="7702324"/>
            <a:ext cx="11472953" cy="338554"/>
          </a:xfrm>
          <a:prstGeom prst="rect">
            <a:avLst/>
          </a:prstGeom>
          <a:noFill/>
        </p:spPr>
        <p:txBody>
          <a:bodyPr wrap="square" rtlCol="0">
            <a:spAutoFit/>
          </a:bodyPr>
          <a:lstStyle/>
          <a:p>
            <a:r>
              <a:rPr lang="en-US" sz="1600" i="1" dirty="0">
                <a:latin typeface="Arial" panose="020B0604020202020204" pitchFamily="34" charset="0"/>
                <a:ea typeface="Lato" charset="0"/>
                <a:cs typeface="Arial" panose="020B0604020202020204" pitchFamily="34" charset="0"/>
              </a:rPr>
              <a:t>           Social Audit report and Physical Verification report are available for general public via </a:t>
            </a:r>
            <a:r>
              <a:rPr lang="en-GB" sz="1600" b="1" dirty="0">
                <a:solidFill>
                  <a:srgbClr val="0070C0"/>
                </a:solidFill>
                <a:hlinkClick r:id="rId11">
                  <a:extLst>
                    <a:ext uri="{A12FA001-AC4F-418D-AE19-62706E023703}">
                      <ahyp:hlinkClr xmlns:ahyp="http://schemas.microsoft.com/office/drawing/2018/hyperlinkcolor" val="tx"/>
                    </a:ext>
                  </a:extLst>
                </a:hlinkClick>
              </a:rPr>
              <a:t>https://jaljeevanladakh.in/report</a:t>
            </a:r>
            <a:endParaRPr lang="en-US" sz="1600" b="1" i="1" dirty="0">
              <a:solidFill>
                <a:srgbClr val="0070C0"/>
              </a:solidFill>
              <a:latin typeface="Arial" panose="020B0604020202020204" pitchFamily="34" charset="0"/>
              <a:ea typeface="Lato" charset="0"/>
              <a:cs typeface="Arial" panose="020B0604020202020204" pitchFamily="34" charset="0"/>
            </a:endParaRPr>
          </a:p>
        </p:txBody>
      </p:sp>
    </p:spTree>
    <p:extLst>
      <p:ext uri="{BB962C8B-B14F-4D97-AF65-F5344CB8AC3E}">
        <p14:creationId xmlns:p14="http://schemas.microsoft.com/office/powerpoint/2010/main" val="406252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5201" y="314643"/>
            <a:ext cx="7165929" cy="471050"/>
          </a:xfrm>
          <a:prstGeom prst="rect">
            <a:avLst/>
          </a:prstGeom>
          <a:solidFill>
            <a:schemeClr val="accent1">
              <a:lumMod val="40000"/>
              <a:lumOff val="60000"/>
            </a:schemeClr>
          </a:solidFill>
          <a:ln/>
        </p:spPr>
        <p:txBody>
          <a:bodyPr wrap="none" lIns="0" tIns="0" rIns="0" bIns="0" rtlCol="0" anchor="t"/>
          <a:lstStyle/>
          <a:p>
            <a:pPr marL="0" indent="0" algn="l">
              <a:lnSpc>
                <a:spcPts val="2750"/>
              </a:lnSpc>
              <a:buNone/>
            </a:pPr>
            <a:r>
              <a:rPr lang="en-US" sz="3200" b="1" dirty="0">
                <a:solidFill>
                  <a:srgbClr val="000000"/>
                </a:solidFill>
                <a:latin typeface="Petrona Bold" pitchFamily="34" charset="0"/>
                <a:ea typeface="Petrona Bold" pitchFamily="34" charset="-122"/>
                <a:cs typeface="Petrona Bold" pitchFamily="34" charset="-120"/>
              </a:rPr>
              <a:t>Effective IEC Plans and Its Implementation</a:t>
            </a:r>
            <a:endParaRPr lang="en-US" sz="3200" dirty="0"/>
          </a:p>
        </p:txBody>
      </p:sp>
      <p:sp>
        <p:nvSpPr>
          <p:cNvPr id="3" name="Text 1"/>
          <p:cNvSpPr/>
          <p:nvPr/>
        </p:nvSpPr>
        <p:spPr>
          <a:xfrm>
            <a:off x="665202" y="940935"/>
            <a:ext cx="13299996" cy="510659"/>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Inter" pitchFamily="34" charset="0"/>
                <a:ea typeface="Inter" pitchFamily="34" charset="-122"/>
                <a:cs typeface="Inter" pitchFamily="34" charset="-120"/>
              </a:rPr>
              <a:t>Information, Education, and Communication (IEC) activities formed the backbone of community engagement under JJM in Leh District. A strategic, multi-channel approach was adopted to ensure awareness reached every household, fostering participation and behavioural change at the grassroots level.</a:t>
            </a:r>
            <a:endParaRPr lang="en-US" sz="1600" dirty="0"/>
          </a:p>
        </p:txBody>
      </p:sp>
      <p:pic>
        <p:nvPicPr>
          <p:cNvPr id="4" name="Image 0" descr="preencoded.png"/>
          <p:cNvPicPr>
            <a:picLocks noChangeAspect="1"/>
          </p:cNvPicPr>
          <p:nvPr/>
        </p:nvPicPr>
        <p:blipFill>
          <a:blip r:embed="rId3"/>
          <a:stretch>
            <a:fillRect/>
          </a:stretch>
        </p:blipFill>
        <p:spPr>
          <a:xfrm>
            <a:off x="665202" y="1496139"/>
            <a:ext cx="540544" cy="648653"/>
          </a:xfrm>
          <a:prstGeom prst="rect">
            <a:avLst/>
          </a:prstGeom>
        </p:spPr>
      </p:pic>
      <p:sp>
        <p:nvSpPr>
          <p:cNvPr id="5" name="Text 2"/>
          <p:cNvSpPr/>
          <p:nvPr/>
        </p:nvSpPr>
        <p:spPr>
          <a:xfrm>
            <a:off x="1313855" y="1604248"/>
            <a:ext cx="1660684" cy="177403"/>
          </a:xfrm>
          <a:prstGeom prst="rect">
            <a:avLst/>
          </a:prstGeom>
          <a:noFill/>
          <a:ln/>
        </p:spPr>
        <p:txBody>
          <a:bodyPr wrap="none" lIns="0" tIns="0" rIns="0" bIns="0" rtlCol="0" anchor="t"/>
          <a:lstStyle/>
          <a:p>
            <a:pPr marL="0" indent="0" algn="l">
              <a:lnSpc>
                <a:spcPts val="1350"/>
              </a:lnSpc>
              <a:buNone/>
            </a:pPr>
            <a:r>
              <a:rPr lang="en-US" sz="1400" b="1" dirty="0">
                <a:solidFill>
                  <a:srgbClr val="272525"/>
                </a:solidFill>
                <a:latin typeface="Petrona Bold" pitchFamily="34" charset="0"/>
                <a:ea typeface="Petrona Bold" pitchFamily="34" charset="-122"/>
                <a:cs typeface="Petrona Bold" pitchFamily="34" charset="-120"/>
              </a:rPr>
              <a:t>Grassroot-Level Outreach</a:t>
            </a:r>
            <a:endParaRPr lang="en-US" sz="1400" dirty="0"/>
          </a:p>
        </p:txBody>
      </p:sp>
      <p:sp>
        <p:nvSpPr>
          <p:cNvPr id="6" name="Text 3"/>
          <p:cNvSpPr/>
          <p:nvPr/>
        </p:nvSpPr>
        <p:spPr>
          <a:xfrm>
            <a:off x="1313855" y="1846421"/>
            <a:ext cx="12651343" cy="368738"/>
          </a:xfrm>
          <a:prstGeom prst="rect">
            <a:avLst/>
          </a:prstGeom>
          <a:noFill/>
          <a:ln/>
        </p:spPr>
        <p:txBody>
          <a:bodyPr wrap="none" lIns="0" tIns="0" rIns="0" bIns="0" rtlCol="0" anchor="t"/>
          <a:lstStyle/>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IEC campaigns were carried out directly in villages to ensure people received clear and practical information about water supply schemes and their benefits.</a:t>
            </a:r>
            <a:endParaRPr lang="en-US" sz="1400" dirty="0"/>
          </a:p>
        </p:txBody>
      </p:sp>
      <p:pic>
        <p:nvPicPr>
          <p:cNvPr id="7" name="Image 1" descr="preencoded.png"/>
          <p:cNvPicPr>
            <a:picLocks noChangeAspect="1"/>
          </p:cNvPicPr>
          <p:nvPr/>
        </p:nvPicPr>
        <p:blipFill>
          <a:blip r:embed="rId4"/>
          <a:stretch>
            <a:fillRect/>
          </a:stretch>
        </p:blipFill>
        <p:spPr>
          <a:xfrm>
            <a:off x="665202" y="2144792"/>
            <a:ext cx="540544" cy="648653"/>
          </a:xfrm>
          <a:prstGeom prst="rect">
            <a:avLst/>
          </a:prstGeom>
        </p:spPr>
      </p:pic>
      <p:sp>
        <p:nvSpPr>
          <p:cNvPr id="8" name="Text 4"/>
          <p:cNvSpPr/>
          <p:nvPr/>
        </p:nvSpPr>
        <p:spPr>
          <a:xfrm>
            <a:off x="1313855" y="2252901"/>
            <a:ext cx="3338274" cy="177403"/>
          </a:xfrm>
          <a:prstGeom prst="rect">
            <a:avLst/>
          </a:prstGeom>
          <a:noFill/>
          <a:ln/>
        </p:spPr>
        <p:txBody>
          <a:bodyPr wrap="none" lIns="0" tIns="0" rIns="0" bIns="0" rtlCol="0" anchor="t"/>
          <a:lstStyle/>
          <a:p>
            <a:pPr marL="0" indent="0" algn="l">
              <a:lnSpc>
                <a:spcPts val="1350"/>
              </a:lnSpc>
              <a:buNone/>
            </a:pPr>
            <a:r>
              <a:rPr lang="en-US" sz="1400" b="1" dirty="0">
                <a:solidFill>
                  <a:srgbClr val="272525"/>
                </a:solidFill>
                <a:latin typeface="Petrona Bold" pitchFamily="34" charset="0"/>
                <a:ea typeface="Petrona Bold" pitchFamily="34" charset="-122"/>
                <a:cs typeface="Petrona Bold" pitchFamily="34" charset="-120"/>
              </a:rPr>
              <a:t>Engagement of Implementing Support Agency (ISA)</a:t>
            </a:r>
            <a:endParaRPr lang="en-US" sz="1400" dirty="0"/>
          </a:p>
        </p:txBody>
      </p:sp>
      <p:sp>
        <p:nvSpPr>
          <p:cNvPr id="9" name="Text 5"/>
          <p:cNvSpPr/>
          <p:nvPr/>
        </p:nvSpPr>
        <p:spPr>
          <a:xfrm>
            <a:off x="1313855" y="2495074"/>
            <a:ext cx="12651343" cy="172879"/>
          </a:xfrm>
          <a:prstGeom prst="rect">
            <a:avLst/>
          </a:prstGeom>
          <a:noFill/>
          <a:ln/>
        </p:spPr>
        <p:txBody>
          <a:bodyPr wrap="none" lIns="0" tIns="0" rIns="0" bIns="0" rtlCol="0" anchor="t"/>
          <a:lstStyle/>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An ISA was engaged to conduct various IEC activities and support field execution, bringing technical expertise and implementation capacity.</a:t>
            </a:r>
            <a:endParaRPr lang="en-US" sz="1400" dirty="0"/>
          </a:p>
        </p:txBody>
      </p:sp>
      <p:pic>
        <p:nvPicPr>
          <p:cNvPr id="10" name="Image 2" descr="preencoded.png"/>
          <p:cNvPicPr>
            <a:picLocks noChangeAspect="1"/>
          </p:cNvPicPr>
          <p:nvPr/>
        </p:nvPicPr>
        <p:blipFill>
          <a:blip r:embed="rId5"/>
          <a:stretch>
            <a:fillRect/>
          </a:stretch>
        </p:blipFill>
        <p:spPr>
          <a:xfrm>
            <a:off x="665202" y="2793444"/>
            <a:ext cx="540544" cy="648653"/>
          </a:xfrm>
          <a:prstGeom prst="rect">
            <a:avLst/>
          </a:prstGeom>
        </p:spPr>
      </p:pic>
      <p:sp>
        <p:nvSpPr>
          <p:cNvPr id="11" name="Text 6"/>
          <p:cNvSpPr/>
          <p:nvPr/>
        </p:nvSpPr>
        <p:spPr>
          <a:xfrm>
            <a:off x="1313855" y="2901553"/>
            <a:ext cx="1466493" cy="177403"/>
          </a:xfrm>
          <a:prstGeom prst="rect">
            <a:avLst/>
          </a:prstGeom>
          <a:noFill/>
          <a:ln/>
        </p:spPr>
        <p:txBody>
          <a:bodyPr wrap="none" lIns="0" tIns="0" rIns="0" bIns="0" rtlCol="0" anchor="t"/>
          <a:lstStyle/>
          <a:p>
            <a:pPr marL="0" indent="0" algn="l">
              <a:lnSpc>
                <a:spcPts val="1350"/>
              </a:lnSpc>
              <a:buNone/>
            </a:pPr>
            <a:r>
              <a:rPr lang="en-US" sz="1400" b="1" dirty="0">
                <a:solidFill>
                  <a:srgbClr val="272525"/>
                </a:solidFill>
                <a:latin typeface="Petrona Bold" pitchFamily="34" charset="0"/>
                <a:ea typeface="Petrona Bold" pitchFamily="34" charset="-122"/>
                <a:cs typeface="Petrona Bold" pitchFamily="34" charset="-120"/>
              </a:rPr>
              <a:t>Strategic IEC Planning</a:t>
            </a:r>
            <a:endParaRPr lang="en-US" sz="1400" dirty="0"/>
          </a:p>
        </p:txBody>
      </p:sp>
      <p:sp>
        <p:nvSpPr>
          <p:cNvPr id="12" name="Text 7"/>
          <p:cNvSpPr/>
          <p:nvPr/>
        </p:nvSpPr>
        <p:spPr>
          <a:xfrm>
            <a:off x="1313855" y="3143726"/>
            <a:ext cx="12651343" cy="172879"/>
          </a:xfrm>
          <a:prstGeom prst="rect">
            <a:avLst/>
          </a:prstGeom>
          <a:noFill/>
          <a:ln/>
        </p:spPr>
        <p:txBody>
          <a:bodyPr wrap="none" lIns="0" tIns="0" rIns="0" bIns="0" rtlCol="0" anchor="t"/>
          <a:lstStyle/>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Activities were planned with focused strategies to improve awareness, participation, and behavioural change amongst community members.</a:t>
            </a:r>
            <a:endParaRPr lang="en-US" sz="1400" dirty="0"/>
          </a:p>
        </p:txBody>
      </p:sp>
      <p:pic>
        <p:nvPicPr>
          <p:cNvPr id="13" name="Image 3" descr="preencoded.png"/>
          <p:cNvPicPr>
            <a:picLocks noChangeAspect="1"/>
          </p:cNvPicPr>
          <p:nvPr/>
        </p:nvPicPr>
        <p:blipFill>
          <a:blip r:embed="rId6"/>
          <a:stretch>
            <a:fillRect/>
          </a:stretch>
        </p:blipFill>
        <p:spPr>
          <a:xfrm>
            <a:off x="665202" y="3442097"/>
            <a:ext cx="540544" cy="648653"/>
          </a:xfrm>
          <a:prstGeom prst="rect">
            <a:avLst/>
          </a:prstGeom>
        </p:spPr>
      </p:pic>
      <p:sp>
        <p:nvSpPr>
          <p:cNvPr id="14" name="Text 8"/>
          <p:cNvSpPr/>
          <p:nvPr/>
        </p:nvSpPr>
        <p:spPr>
          <a:xfrm>
            <a:off x="1313855" y="3550206"/>
            <a:ext cx="3177064" cy="177403"/>
          </a:xfrm>
          <a:prstGeom prst="rect">
            <a:avLst/>
          </a:prstGeom>
          <a:noFill/>
          <a:ln/>
        </p:spPr>
        <p:txBody>
          <a:bodyPr wrap="none" lIns="0" tIns="0" rIns="0" bIns="0" rtlCol="0" anchor="t"/>
          <a:lstStyle/>
          <a:p>
            <a:pPr marL="0" indent="0" algn="l">
              <a:lnSpc>
                <a:spcPts val="1350"/>
              </a:lnSpc>
              <a:buNone/>
            </a:pPr>
            <a:r>
              <a:rPr lang="en-US" sz="1400" b="1" dirty="0">
                <a:solidFill>
                  <a:srgbClr val="272525"/>
                </a:solidFill>
                <a:latin typeface="Petrona Bold" pitchFamily="34" charset="0"/>
                <a:ea typeface="Petrona Bold" pitchFamily="34" charset="-122"/>
                <a:cs typeface="Petrona Bold" pitchFamily="34" charset="-120"/>
              </a:rPr>
              <a:t>Special Month-Long Campaign – </a:t>
            </a:r>
            <a:r>
              <a:rPr lang="en-US" sz="1400" b="1" i="1" dirty="0">
                <a:solidFill>
                  <a:srgbClr val="272525"/>
                </a:solidFill>
                <a:latin typeface="Petrona Bold" pitchFamily="34" charset="0"/>
                <a:ea typeface="Petrona Bold" pitchFamily="34" charset="-122"/>
                <a:cs typeface="Petrona Bold" pitchFamily="34" charset="-120"/>
              </a:rPr>
              <a:t>Jal Jeevan Maah</a:t>
            </a:r>
            <a:endParaRPr lang="en-US" sz="1400" dirty="0"/>
          </a:p>
        </p:txBody>
      </p:sp>
      <p:sp>
        <p:nvSpPr>
          <p:cNvPr id="15" name="Text 9"/>
          <p:cNvSpPr/>
          <p:nvPr/>
        </p:nvSpPr>
        <p:spPr>
          <a:xfrm>
            <a:off x="1313855" y="3765351"/>
            <a:ext cx="12651343" cy="368737"/>
          </a:xfrm>
          <a:prstGeom prst="rect">
            <a:avLst/>
          </a:prstGeom>
          <a:noFill/>
          <a:ln/>
        </p:spPr>
        <p:txBody>
          <a:bodyPr wrap="none" lIns="0" tIns="0" rIns="0" bIns="0" rtlCol="0" anchor="t"/>
          <a:lstStyle/>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A dedicated campaign was organised for one month to promote </a:t>
            </a:r>
            <a:r>
              <a:rPr lang="en-US" sz="1400" i="1" dirty="0">
                <a:solidFill>
                  <a:srgbClr val="272525"/>
                </a:solidFill>
                <a:latin typeface="Inter" pitchFamily="34" charset="0"/>
                <a:ea typeface="Inter" pitchFamily="34" charset="-122"/>
                <a:cs typeface="Inter" pitchFamily="34" charset="-120"/>
              </a:rPr>
              <a:t>Jan Bhagidari</a:t>
            </a:r>
            <a:r>
              <a:rPr lang="en-US" sz="1400" dirty="0">
                <a:solidFill>
                  <a:srgbClr val="272525"/>
                </a:solidFill>
                <a:latin typeface="Inter" pitchFamily="34" charset="0"/>
                <a:ea typeface="Inter" pitchFamily="34" charset="-122"/>
                <a:cs typeface="Inter" pitchFamily="34" charset="-120"/>
              </a:rPr>
              <a:t> (people's participation) and strengthen community involvement in </a:t>
            </a:r>
          </a:p>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water management.</a:t>
            </a:r>
            <a:endParaRPr lang="en-US" sz="1400" dirty="0"/>
          </a:p>
        </p:txBody>
      </p:sp>
      <p:pic>
        <p:nvPicPr>
          <p:cNvPr id="16" name="Image 4" descr="preencoded.png"/>
          <p:cNvPicPr>
            <a:picLocks noChangeAspect="1"/>
          </p:cNvPicPr>
          <p:nvPr/>
        </p:nvPicPr>
        <p:blipFill>
          <a:blip r:embed="rId7"/>
          <a:stretch>
            <a:fillRect/>
          </a:stretch>
        </p:blipFill>
        <p:spPr>
          <a:xfrm>
            <a:off x="665202" y="4090749"/>
            <a:ext cx="540544" cy="648653"/>
          </a:xfrm>
          <a:prstGeom prst="rect">
            <a:avLst/>
          </a:prstGeom>
        </p:spPr>
      </p:pic>
      <p:sp>
        <p:nvSpPr>
          <p:cNvPr id="17" name="Text 10"/>
          <p:cNvSpPr/>
          <p:nvPr/>
        </p:nvSpPr>
        <p:spPr>
          <a:xfrm>
            <a:off x="1313855" y="4198858"/>
            <a:ext cx="2098000" cy="177403"/>
          </a:xfrm>
          <a:prstGeom prst="rect">
            <a:avLst/>
          </a:prstGeom>
          <a:noFill/>
          <a:ln/>
        </p:spPr>
        <p:txBody>
          <a:bodyPr wrap="none" lIns="0" tIns="0" rIns="0" bIns="0" rtlCol="0" anchor="t"/>
          <a:lstStyle/>
          <a:p>
            <a:pPr marL="0" indent="0" algn="l">
              <a:lnSpc>
                <a:spcPts val="1350"/>
              </a:lnSpc>
              <a:buNone/>
            </a:pPr>
            <a:r>
              <a:rPr lang="en-US" sz="1400" b="1" dirty="0">
                <a:solidFill>
                  <a:srgbClr val="272525"/>
                </a:solidFill>
                <a:latin typeface="Petrona Bold" pitchFamily="34" charset="0"/>
                <a:ea typeface="Petrona Bold" pitchFamily="34" charset="-122"/>
                <a:cs typeface="Petrona Bold" pitchFamily="34" charset="-120"/>
              </a:rPr>
              <a:t>Focus Group Discussions (FGDs)</a:t>
            </a:r>
            <a:endParaRPr lang="en-US" sz="1400" dirty="0"/>
          </a:p>
        </p:txBody>
      </p:sp>
      <p:sp>
        <p:nvSpPr>
          <p:cNvPr id="18" name="Text 11"/>
          <p:cNvSpPr/>
          <p:nvPr/>
        </p:nvSpPr>
        <p:spPr>
          <a:xfrm>
            <a:off x="1313855" y="4441031"/>
            <a:ext cx="12651343" cy="172879"/>
          </a:xfrm>
          <a:prstGeom prst="rect">
            <a:avLst/>
          </a:prstGeom>
          <a:noFill/>
          <a:ln/>
        </p:spPr>
        <p:txBody>
          <a:bodyPr wrap="none" lIns="0" tIns="0" rIns="0" bIns="0" rtlCol="0" anchor="t"/>
          <a:lstStyle/>
          <a:p>
            <a:pPr marL="0" indent="0" algn="l">
              <a:lnSpc>
                <a:spcPts val="1350"/>
              </a:lnSpc>
              <a:buNone/>
            </a:pPr>
            <a:r>
              <a:rPr lang="en-US" sz="1400" dirty="0">
                <a:solidFill>
                  <a:srgbClr val="272525"/>
                </a:solidFill>
                <a:latin typeface="Inter" pitchFamily="34" charset="0"/>
                <a:ea typeface="Inter" pitchFamily="34" charset="-122"/>
                <a:cs typeface="Inter" pitchFamily="34" charset="-120"/>
              </a:rPr>
              <a:t>FGDs were conducted at the village level to understand local issues and encourage active community dialogue on water security.</a:t>
            </a:r>
            <a:endParaRPr lang="en-US" sz="1400" dirty="0"/>
          </a:p>
        </p:txBody>
      </p:sp>
      <p:sp>
        <p:nvSpPr>
          <p:cNvPr id="19" name="Shape 12"/>
          <p:cNvSpPr/>
          <p:nvPr/>
        </p:nvSpPr>
        <p:spPr>
          <a:xfrm>
            <a:off x="665202" y="4915020"/>
            <a:ext cx="13299996" cy="21074"/>
          </a:xfrm>
          <a:prstGeom prst="rect">
            <a:avLst/>
          </a:prstGeom>
          <a:solidFill>
            <a:srgbClr val="272525">
              <a:alpha val="50000"/>
            </a:srgbClr>
          </a:solidFill>
          <a:ln/>
        </p:spPr>
        <p:txBody>
          <a:bodyPr/>
          <a:lstStyle/>
          <a:p>
            <a:endParaRPr lang="en-IN" sz="1400"/>
          </a:p>
        </p:txBody>
      </p:sp>
      <p:sp>
        <p:nvSpPr>
          <p:cNvPr id="20" name="Text 13"/>
          <p:cNvSpPr/>
          <p:nvPr/>
        </p:nvSpPr>
        <p:spPr>
          <a:xfrm>
            <a:off x="665202" y="5098256"/>
            <a:ext cx="3145631" cy="212765"/>
          </a:xfrm>
          <a:prstGeom prst="rect">
            <a:avLst/>
          </a:prstGeom>
          <a:noFill/>
          <a:ln/>
        </p:spPr>
        <p:txBody>
          <a:bodyPr wrap="none" lIns="0" tIns="0" rIns="0" bIns="0" rtlCol="0" anchor="t"/>
          <a:lstStyle/>
          <a:p>
            <a:pPr marL="0" indent="0" algn="l">
              <a:lnSpc>
                <a:spcPts val="1650"/>
              </a:lnSpc>
              <a:buNone/>
            </a:pPr>
            <a:r>
              <a:rPr lang="en-US" b="1" dirty="0">
                <a:solidFill>
                  <a:srgbClr val="000000"/>
                </a:solidFill>
                <a:latin typeface="Petrona Bold" pitchFamily="34" charset="0"/>
                <a:ea typeface="Petrona Bold" pitchFamily="34" charset="-122"/>
                <a:cs typeface="Petrona Bold" pitchFamily="34" charset="-120"/>
              </a:rPr>
              <a:t>Multi-Channel</a:t>
            </a:r>
            <a:r>
              <a:rPr lang="en-US" sz="1400" b="1" dirty="0">
                <a:solidFill>
                  <a:srgbClr val="000000"/>
                </a:solidFill>
                <a:latin typeface="Petrona Bold" pitchFamily="34" charset="0"/>
                <a:ea typeface="Petrona Bold" pitchFamily="34" charset="-122"/>
                <a:cs typeface="Petrona Bold" pitchFamily="34" charset="-120"/>
              </a:rPr>
              <a:t> </a:t>
            </a:r>
            <a:r>
              <a:rPr lang="en-US" b="1" dirty="0">
                <a:solidFill>
                  <a:srgbClr val="000000"/>
                </a:solidFill>
                <a:latin typeface="Petrona Bold" pitchFamily="34" charset="0"/>
                <a:ea typeface="Petrona Bold" pitchFamily="34" charset="-122"/>
                <a:cs typeface="Petrona Bold" pitchFamily="34" charset="-120"/>
              </a:rPr>
              <a:t>Communication</a:t>
            </a:r>
            <a:r>
              <a:rPr lang="en-US" sz="1400" b="1" dirty="0">
                <a:solidFill>
                  <a:srgbClr val="000000"/>
                </a:solidFill>
                <a:latin typeface="Petrona Bold" pitchFamily="34" charset="0"/>
                <a:ea typeface="Petrona Bold" pitchFamily="34" charset="-122"/>
                <a:cs typeface="Petrona Bold" pitchFamily="34" charset="-120"/>
              </a:rPr>
              <a:t> </a:t>
            </a:r>
            <a:r>
              <a:rPr lang="en-US" b="1" dirty="0">
                <a:solidFill>
                  <a:srgbClr val="000000"/>
                </a:solidFill>
                <a:latin typeface="Petrona Bold" pitchFamily="34" charset="0"/>
                <a:ea typeface="Petrona Bold" pitchFamily="34" charset="-122"/>
                <a:cs typeface="Petrona Bold" pitchFamily="34" charset="-120"/>
              </a:rPr>
              <a:t>Strategy</a:t>
            </a:r>
            <a:endParaRPr lang="en-US" dirty="0"/>
          </a:p>
        </p:txBody>
      </p:sp>
      <p:sp>
        <p:nvSpPr>
          <p:cNvPr id="21" name="Text 14"/>
          <p:cNvSpPr/>
          <p:nvPr/>
        </p:nvSpPr>
        <p:spPr>
          <a:xfrm>
            <a:off x="665202" y="5450881"/>
            <a:ext cx="13299996" cy="672624"/>
          </a:xfrm>
          <a:prstGeom prst="rect">
            <a:avLst/>
          </a:prstGeom>
          <a:noFill/>
          <a:ln/>
        </p:spPr>
        <p:txBody>
          <a:bodyPr wrap="square" lIns="0" tIns="0" rIns="0" bIns="0" rtlCol="0" anchor="t"/>
          <a:lstStyle/>
          <a:p>
            <a:pPr marL="0" indent="0" algn="l">
              <a:lnSpc>
                <a:spcPts val="1350"/>
              </a:lnSpc>
              <a:buNone/>
            </a:pPr>
            <a:r>
              <a:rPr lang="en-US" sz="1600" dirty="0">
                <a:solidFill>
                  <a:srgbClr val="272525"/>
                </a:solidFill>
                <a:latin typeface="Inter" pitchFamily="34" charset="0"/>
                <a:ea typeface="Inter" pitchFamily="34" charset="-122"/>
                <a:cs typeface="Inter" pitchFamily="34" charset="-120"/>
              </a:rPr>
              <a:t>Different communication channels were used to spread key messages widely and effectively, including wall paintings, hoardings and banners, quiz and debate competitions at schools, short informative videos, TV and radio shows, newspaper advertisements, and brochure and pamphlet distribution.</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01410" y="354092"/>
            <a:ext cx="4428411" cy="553403"/>
          </a:xfrm>
          <a:prstGeom prst="rect">
            <a:avLst/>
          </a:prstGeom>
          <a:noFill/>
          <a:ln/>
        </p:spPr>
        <p:txBody>
          <a:bodyPr wrap="none" lIns="0" tIns="0" rIns="0" bIns="0" rtlCol="0" anchor="t"/>
          <a:lstStyle/>
          <a:p>
            <a:pPr marL="0" indent="0" algn="l">
              <a:lnSpc>
                <a:spcPts val="4350"/>
              </a:lnSpc>
              <a:buNone/>
            </a:pPr>
            <a:r>
              <a:rPr lang="en-US" sz="3450" b="1" dirty="0">
                <a:solidFill>
                  <a:srgbClr val="000000"/>
                </a:solidFill>
                <a:latin typeface="Petrona Bold" pitchFamily="34" charset="0"/>
                <a:ea typeface="Petrona Bold" pitchFamily="34" charset="-122"/>
                <a:cs typeface="Petrona Bold" pitchFamily="34" charset="-120"/>
              </a:rPr>
              <a:t>IEC Activities </a:t>
            </a:r>
            <a:endParaRPr lang="en-US" sz="3450" dirty="0"/>
          </a:p>
        </p:txBody>
      </p:sp>
      <p:sp>
        <p:nvSpPr>
          <p:cNvPr id="10" name="Text 2"/>
          <p:cNvSpPr/>
          <p:nvPr/>
        </p:nvSpPr>
        <p:spPr>
          <a:xfrm>
            <a:off x="257117" y="7335679"/>
            <a:ext cx="14122896" cy="539829"/>
          </a:xfrm>
          <a:prstGeom prst="rect">
            <a:avLst/>
          </a:prstGeom>
          <a:solidFill>
            <a:schemeClr val="accent1">
              <a:lumMod val="40000"/>
              <a:lumOff val="60000"/>
            </a:schemeClr>
          </a:solidFill>
          <a:ln/>
        </p:spPr>
        <p:txBody>
          <a:bodyPr wrap="square" lIns="0" tIns="0" rIns="0" bIns="0" rtlCol="0" anchor="t"/>
          <a:lstStyle/>
          <a:p>
            <a:pPr marL="0" indent="0" algn="l">
              <a:lnSpc>
                <a:spcPts val="2100"/>
              </a:lnSpc>
              <a:buNone/>
            </a:pPr>
            <a:r>
              <a:rPr lang="en-US" sz="1400" b="1" dirty="0">
                <a:solidFill>
                  <a:srgbClr val="272525"/>
                </a:solidFill>
                <a:latin typeface="Inter" pitchFamily="34" charset="0"/>
                <a:ea typeface="Inter" pitchFamily="34" charset="-122"/>
                <a:cs typeface="Inter" pitchFamily="34" charset="-120"/>
              </a:rPr>
              <a:t>These images capture the spirit of community participation, from school-based awareness programmes to village-level meetings, wall paintings spreading key messages, and direct engagement with beneficiaries across Leh District.</a:t>
            </a:r>
            <a:endParaRPr lang="en-US" sz="1400" b="1" dirty="0"/>
          </a:p>
        </p:txBody>
      </p:sp>
      <p:pic>
        <p:nvPicPr>
          <p:cNvPr id="3" name="Picture 2">
            <a:extLst>
              <a:ext uri="{FF2B5EF4-FFF2-40B4-BE49-F238E27FC236}">
                <a16:creationId xmlns:a16="http://schemas.microsoft.com/office/drawing/2014/main" id="{4FF26887-41FB-8A74-7CBF-B65A26F35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38"/>
          <a:stretch/>
        </p:blipFill>
        <p:spPr bwMode="auto">
          <a:xfrm>
            <a:off x="668910" y="1022033"/>
            <a:ext cx="4091178" cy="279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4E0C815-1D56-6DFD-0F89-EEA63053E476}"/>
              </a:ext>
            </a:extLst>
          </p:cNvPr>
          <p:cNvPicPr>
            <a:picLocks noChangeAspect="1"/>
          </p:cNvPicPr>
          <p:nvPr/>
        </p:nvPicPr>
        <p:blipFill>
          <a:blip r:embed="rId4">
            <a:extLst>
              <a:ext uri="{28A0092B-C50C-407E-A947-70E740481C1C}">
                <a14:useLocalDpi xmlns:a14="http://schemas.microsoft.com/office/drawing/2010/main" val="0"/>
              </a:ext>
            </a:extLst>
          </a:blip>
          <a:srcRect t="3795" b="3563"/>
          <a:stretch>
            <a:fillRect/>
          </a:stretch>
        </p:blipFill>
        <p:spPr>
          <a:xfrm>
            <a:off x="5135946" y="1022033"/>
            <a:ext cx="4023081" cy="279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FC81B08-9D26-ED7A-962C-7555F42F9446}"/>
              </a:ext>
            </a:extLst>
          </p:cNvPr>
          <p:cNvPicPr>
            <a:picLocks noChangeAspect="1"/>
          </p:cNvPicPr>
          <p:nvPr/>
        </p:nvPicPr>
        <p:blipFill rotWithShape="1">
          <a:blip r:embed="rId5"/>
          <a:srcRect l="10537" r="13293"/>
          <a:stretch/>
        </p:blipFill>
        <p:spPr>
          <a:xfrm>
            <a:off x="696446" y="4297459"/>
            <a:ext cx="4076185" cy="252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8">
            <a:extLst>
              <a:ext uri="{FF2B5EF4-FFF2-40B4-BE49-F238E27FC236}">
                <a16:creationId xmlns:a16="http://schemas.microsoft.com/office/drawing/2014/main" id="{D7465A6D-9ACD-3503-BAB0-A4AA11AE44CD}"/>
              </a:ext>
            </a:extLst>
          </p:cNvPr>
          <p:cNvPicPr>
            <a:picLocks/>
          </p:cNvPicPr>
          <p:nvPr/>
        </p:nvPicPr>
        <p:blipFill>
          <a:blip r:embed="rId6">
            <a:extLst>
              <a:ext uri="{28A0092B-C50C-407E-A947-70E740481C1C}">
                <a14:useLocalDpi xmlns:a14="http://schemas.microsoft.com/office/drawing/2010/main" val="0"/>
              </a:ext>
            </a:extLst>
          </a:blip>
          <a:srcRect l="929" r="929"/>
          <a:stretch/>
        </p:blipFill>
        <p:spPr bwMode="auto">
          <a:xfrm>
            <a:off x="5119775" y="4297458"/>
            <a:ext cx="4042822" cy="2527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D15C1D88-B438-1B84-2C0A-3641C8463C19}"/>
              </a:ext>
            </a:extLst>
          </p:cNvPr>
          <p:cNvPicPr>
            <a:picLocks noChangeAspect="1"/>
          </p:cNvPicPr>
          <p:nvPr/>
        </p:nvPicPr>
        <p:blipFill rotWithShape="1">
          <a:blip r:embed="rId7">
            <a:extLst>
              <a:ext uri="{28A0092B-C50C-407E-A947-70E740481C1C}">
                <a14:useLocalDpi xmlns:a14="http://schemas.microsoft.com/office/drawing/2010/main" val="0"/>
              </a:ext>
            </a:extLst>
          </a:blip>
          <a:srcRect t="13119" r="23291" b="20500"/>
          <a:stretch>
            <a:fillRect/>
          </a:stretch>
        </p:blipFill>
        <p:spPr>
          <a:xfrm>
            <a:off x="9583860" y="1022033"/>
            <a:ext cx="4311900" cy="279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0E12925-F5A7-8D56-D472-7631C24EB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7844" y="4297459"/>
            <a:ext cx="4346110" cy="2561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4" name="Text 1"/>
          <p:cNvSpPr/>
          <p:nvPr/>
        </p:nvSpPr>
        <p:spPr>
          <a:xfrm>
            <a:off x="6280190" y="695461"/>
            <a:ext cx="7556421" cy="2559367"/>
          </a:xfrm>
          <a:prstGeom prst="rect">
            <a:avLst/>
          </a:prstGeom>
          <a:noFill/>
          <a:ln/>
        </p:spPr>
        <p:txBody>
          <a:bodyPr wrap="square" lIns="0" tIns="0" rIns="0" bIns="0" rtlCol="0" anchor="t"/>
          <a:lstStyle/>
          <a:p>
            <a:pPr marL="0" indent="0" algn="l">
              <a:lnSpc>
                <a:spcPts val="9700"/>
              </a:lnSpc>
              <a:buNone/>
            </a:pPr>
            <a:r>
              <a:rPr lang="en-US" sz="6000" b="1" dirty="0">
                <a:solidFill>
                  <a:srgbClr val="000000"/>
                </a:solidFill>
                <a:latin typeface="Petrona Bold" pitchFamily="34" charset="0"/>
                <a:ea typeface="Petrona Bold" pitchFamily="34" charset="-122"/>
                <a:cs typeface="Petrona Bold" pitchFamily="34" charset="-120"/>
              </a:rPr>
              <a:t>Bringing Safe Drinking Water in Matho Village</a:t>
            </a:r>
            <a:endParaRPr lang="en-US" sz="6000" dirty="0"/>
          </a:p>
        </p:txBody>
      </p:sp>
      <p:sp>
        <p:nvSpPr>
          <p:cNvPr id="5" name="Text 2"/>
          <p:cNvSpPr/>
          <p:nvPr/>
        </p:nvSpPr>
        <p:spPr>
          <a:xfrm>
            <a:off x="6280190" y="4287356"/>
            <a:ext cx="7556421" cy="989886"/>
          </a:xfrm>
          <a:prstGeom prst="rect">
            <a:avLst/>
          </a:prstGeom>
          <a:noFill/>
          <a:ln/>
        </p:spPr>
        <p:txBody>
          <a:bodyPr wrap="square" lIns="0" tIns="0" rIns="0" bIns="0" rtlCol="0" anchor="t"/>
          <a:lstStyle/>
          <a:p>
            <a:pPr marL="0" indent="0" algn="l">
              <a:lnSpc>
                <a:spcPts val="3850"/>
              </a:lnSpc>
              <a:buNone/>
            </a:pPr>
            <a:r>
              <a:rPr lang="en-US" sz="3100" b="1" dirty="0">
                <a:solidFill>
                  <a:srgbClr val="000000"/>
                </a:solidFill>
                <a:latin typeface="Petrona Bold" pitchFamily="34" charset="0"/>
                <a:ea typeface="Petrona Bold" pitchFamily="34" charset="-122"/>
                <a:cs typeface="Petrona Bold" pitchFamily="34" charset="-120"/>
              </a:rPr>
              <a:t>Through a Unique Dripper Pipe Network Under JJM</a:t>
            </a:r>
            <a:endParaRPr lang="en-US" sz="3100" dirty="0"/>
          </a:p>
        </p:txBody>
      </p:sp>
      <p:sp>
        <p:nvSpPr>
          <p:cNvPr id="6" name="Text 3"/>
          <p:cNvSpPr/>
          <p:nvPr/>
        </p:nvSpPr>
        <p:spPr>
          <a:xfrm>
            <a:off x="6280190" y="5560016"/>
            <a:ext cx="7556421" cy="905113"/>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Inter" pitchFamily="34" charset="0"/>
                <a:ea typeface="Inter" pitchFamily="34" charset="-122"/>
                <a:cs typeface="Inter" pitchFamily="34" charset="-120"/>
              </a:rPr>
              <a:t>An innovative and sustainable approach to water supply in challenging terrain, ensuring 24×7 water availability to every household through pressure-regulated dripper technology.</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62821"/>
            <a:ext cx="4898112" cy="521017"/>
          </a:xfrm>
          <a:prstGeom prst="rect">
            <a:avLst/>
          </a:prstGeom>
          <a:noFill/>
          <a:ln/>
        </p:spPr>
        <p:txBody>
          <a:bodyPr wrap="none" lIns="0" tIns="0" rIns="0" bIns="0" rtlCol="0" anchor="t"/>
          <a:lstStyle/>
          <a:p>
            <a:pPr marL="0" indent="0" algn="l">
              <a:lnSpc>
                <a:spcPts val="4100"/>
              </a:lnSpc>
              <a:buNone/>
            </a:pPr>
            <a:r>
              <a:rPr lang="en-US" sz="4000" b="1" dirty="0">
                <a:solidFill>
                  <a:srgbClr val="000000"/>
                </a:solidFill>
                <a:latin typeface="Petrona Bold" pitchFamily="34" charset="0"/>
                <a:ea typeface="Petrona Bold" pitchFamily="34" charset="-122"/>
                <a:cs typeface="Petrona Bold" pitchFamily="34" charset="-120"/>
              </a:rPr>
              <a:t>Description of the Project</a:t>
            </a:r>
            <a:endParaRPr lang="en-US" sz="4000" dirty="0"/>
          </a:p>
        </p:txBody>
      </p:sp>
      <p:sp>
        <p:nvSpPr>
          <p:cNvPr id="3" name="Text 1"/>
          <p:cNvSpPr/>
          <p:nvPr/>
        </p:nvSpPr>
        <p:spPr>
          <a:xfrm>
            <a:off x="793790" y="1341476"/>
            <a:ext cx="13042821" cy="508159"/>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The Matho Village Water Supply Scheme represents one of the most innovative solutions under Jal Jeevan Mission, designed specifically to address the unique geographical and climatic challenges of the Ladakh region. This project demonstrates how technology and local needs can be combined to create sustainable water delivery systems.</a:t>
            </a:r>
            <a:endParaRPr lang="en-US" sz="16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165829"/>
            <a:ext cx="396835" cy="396835"/>
          </a:xfrm>
          <a:prstGeom prst="rect">
            <a:avLst/>
          </a:prstGeom>
        </p:spPr>
      </p:pic>
      <p:sp>
        <p:nvSpPr>
          <p:cNvPr id="5" name="Text 2"/>
          <p:cNvSpPr/>
          <p:nvPr/>
        </p:nvSpPr>
        <p:spPr>
          <a:xfrm>
            <a:off x="1388983" y="2260007"/>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Project Location</a:t>
            </a:r>
            <a:endParaRPr lang="en-US" sz="2000" dirty="0"/>
          </a:p>
        </p:txBody>
      </p:sp>
      <p:sp>
        <p:nvSpPr>
          <p:cNvPr id="6" name="Text 3"/>
          <p:cNvSpPr/>
          <p:nvPr/>
        </p:nvSpPr>
        <p:spPr>
          <a:xfrm>
            <a:off x="1388983" y="2615647"/>
            <a:ext cx="5827038" cy="762238"/>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Matho Village is situated in Chuchot Block, Leh District, in the high-altitude terrain of Ladakh. The village faces extreme weather conditions including sub-zero temperatures during winter months.</a:t>
            </a:r>
            <a:endParaRPr lang="en-US" sz="16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4379" y="2165829"/>
            <a:ext cx="396835" cy="396835"/>
          </a:xfrm>
          <a:prstGeom prst="rect">
            <a:avLst/>
          </a:prstGeom>
        </p:spPr>
      </p:pic>
      <p:sp>
        <p:nvSpPr>
          <p:cNvPr id="8" name="Text 4"/>
          <p:cNvSpPr/>
          <p:nvPr/>
        </p:nvSpPr>
        <p:spPr>
          <a:xfrm>
            <a:off x="8009573" y="2260007"/>
            <a:ext cx="2321123"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Coverage &amp; Connections</a:t>
            </a:r>
            <a:endParaRPr lang="en-US" sz="2000" dirty="0"/>
          </a:p>
        </p:txBody>
      </p:sp>
      <p:sp>
        <p:nvSpPr>
          <p:cNvPr id="9" name="Text 5"/>
          <p:cNvSpPr/>
          <p:nvPr/>
        </p:nvSpPr>
        <p:spPr>
          <a:xfrm>
            <a:off x="8009573" y="2615647"/>
            <a:ext cx="5827038" cy="881136"/>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A total of 357 water connections have been provided, covering all households, schools, health posts, and the monastery in the village, ensuring universal access to safe drinking water.</a:t>
            </a:r>
            <a:endParaRPr lang="en-US" sz="16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3717727"/>
            <a:ext cx="396835" cy="396835"/>
          </a:xfrm>
          <a:prstGeom prst="rect">
            <a:avLst/>
          </a:prstGeom>
        </p:spPr>
      </p:pic>
      <p:sp>
        <p:nvSpPr>
          <p:cNvPr id="11" name="Text 6"/>
          <p:cNvSpPr/>
          <p:nvPr/>
        </p:nvSpPr>
        <p:spPr>
          <a:xfrm>
            <a:off x="1388983" y="3811905"/>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Infrastructure Scale</a:t>
            </a:r>
            <a:endParaRPr lang="en-US" sz="2000" dirty="0"/>
          </a:p>
        </p:txBody>
      </p:sp>
      <p:sp>
        <p:nvSpPr>
          <p:cNvPr id="12" name="Text 7"/>
          <p:cNvSpPr/>
          <p:nvPr/>
        </p:nvSpPr>
        <p:spPr>
          <a:xfrm>
            <a:off x="1388983" y="4167545"/>
            <a:ext cx="5827038" cy="762238"/>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The total length of the pipeline network is 63 kilometres, carefully designed to navigate the challenging topography and ensure water reaches every corner of the village.</a:t>
            </a:r>
            <a:endParaRPr lang="en-US" sz="16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4379" y="3717727"/>
            <a:ext cx="396835" cy="396835"/>
          </a:xfrm>
          <a:prstGeom prst="rect">
            <a:avLst/>
          </a:prstGeom>
        </p:spPr>
      </p:pic>
      <p:sp>
        <p:nvSpPr>
          <p:cNvPr id="14" name="Text 8"/>
          <p:cNvSpPr/>
          <p:nvPr/>
        </p:nvSpPr>
        <p:spPr>
          <a:xfrm>
            <a:off x="8009573" y="3811905"/>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Service Level</a:t>
            </a:r>
            <a:endParaRPr lang="en-US" sz="2000" dirty="0"/>
          </a:p>
        </p:txBody>
      </p:sp>
      <p:sp>
        <p:nvSpPr>
          <p:cNvPr id="15" name="Text 9"/>
          <p:cNvSpPr/>
          <p:nvPr/>
        </p:nvSpPr>
        <p:spPr>
          <a:xfrm>
            <a:off x="8009573" y="4167545"/>
            <a:ext cx="5827038" cy="762238"/>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Every household is provided 70 litres per capita per day (lpcd) on a 24×7 basis, meeting and exceeding the JJM service delivery norms for adequate water supply.</a:t>
            </a:r>
            <a:endParaRPr lang="en-US" sz="160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790" y="5247323"/>
            <a:ext cx="396835" cy="396835"/>
          </a:xfrm>
          <a:prstGeom prst="rect">
            <a:avLst/>
          </a:prstGeom>
        </p:spPr>
      </p:pic>
      <p:sp>
        <p:nvSpPr>
          <p:cNvPr id="17" name="Text 10"/>
          <p:cNvSpPr/>
          <p:nvPr/>
        </p:nvSpPr>
        <p:spPr>
          <a:xfrm>
            <a:off x="1388983" y="5341501"/>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Unique Innovation</a:t>
            </a:r>
            <a:endParaRPr lang="en-US" sz="2000" dirty="0"/>
          </a:p>
        </p:txBody>
      </p:sp>
      <p:sp>
        <p:nvSpPr>
          <p:cNvPr id="18" name="Text 11"/>
          <p:cNvSpPr/>
          <p:nvPr/>
        </p:nvSpPr>
        <p:spPr>
          <a:xfrm>
            <a:off x="1388983" y="5697141"/>
            <a:ext cx="5827038" cy="762238"/>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This is one of the most unique projects in its conception: water is supplied through drippers in a controlled manner, preventing wastage and ensuring equitable distribution based on household size.</a:t>
            </a:r>
            <a:endParaRPr lang="en-US" sz="1600" dirty="0"/>
          </a:p>
        </p:txBody>
      </p:sp>
      <p:pic>
        <p:nvPicPr>
          <p:cNvPr id="19"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4379" y="5247323"/>
            <a:ext cx="396835" cy="396835"/>
          </a:xfrm>
          <a:prstGeom prst="rect">
            <a:avLst/>
          </a:prstGeom>
        </p:spPr>
      </p:pic>
      <p:sp>
        <p:nvSpPr>
          <p:cNvPr id="20" name="Text 12"/>
          <p:cNvSpPr/>
          <p:nvPr/>
        </p:nvSpPr>
        <p:spPr>
          <a:xfrm>
            <a:off x="8009573" y="5341501"/>
            <a:ext cx="2083951" cy="260390"/>
          </a:xfrm>
          <a:prstGeom prst="rect">
            <a:avLst/>
          </a:prstGeom>
          <a:noFill/>
          <a:ln/>
        </p:spPr>
        <p:txBody>
          <a:bodyPr wrap="none" lIns="0" tIns="0" rIns="0" bIns="0" rtlCol="0" anchor="t"/>
          <a:lstStyle/>
          <a:p>
            <a:pPr marL="0" indent="0" algn="l">
              <a:lnSpc>
                <a:spcPts val="2050"/>
              </a:lnSpc>
              <a:buNone/>
            </a:pPr>
            <a:r>
              <a:rPr lang="en-US" sz="2000" b="1" dirty="0">
                <a:solidFill>
                  <a:srgbClr val="272525"/>
                </a:solidFill>
                <a:latin typeface="Petrona Bold" pitchFamily="34" charset="0"/>
                <a:ea typeface="Petrona Bold" pitchFamily="34" charset="-122"/>
                <a:cs typeface="Petrona Bold" pitchFamily="34" charset="-120"/>
              </a:rPr>
              <a:t>Project Investment</a:t>
            </a:r>
            <a:endParaRPr lang="en-US" sz="2000" dirty="0"/>
          </a:p>
        </p:txBody>
      </p:sp>
      <p:sp>
        <p:nvSpPr>
          <p:cNvPr id="21" name="Text 13"/>
          <p:cNvSpPr/>
          <p:nvPr/>
        </p:nvSpPr>
        <p:spPr>
          <a:xfrm>
            <a:off x="8009573" y="5697141"/>
            <a:ext cx="5827038" cy="762238"/>
          </a:xfrm>
          <a:prstGeom prst="rect">
            <a:avLst/>
          </a:prstGeom>
          <a:noFill/>
          <a:ln/>
        </p:spPr>
        <p:txBody>
          <a:bodyPr wrap="square" lIns="0" tIns="0" rIns="0" bIns="0" rtlCol="0" anchor="t"/>
          <a:lstStyle/>
          <a:p>
            <a:pPr marL="0" indent="0" algn="l">
              <a:lnSpc>
                <a:spcPts val="2000"/>
              </a:lnSpc>
              <a:buNone/>
            </a:pPr>
            <a:r>
              <a:rPr lang="en-US" sz="1600" dirty="0">
                <a:solidFill>
                  <a:srgbClr val="272525"/>
                </a:solidFill>
                <a:latin typeface="Inter" pitchFamily="34" charset="0"/>
                <a:ea typeface="Inter" pitchFamily="34" charset="-122"/>
                <a:cs typeface="Inter" pitchFamily="34" charset="-120"/>
              </a:rPr>
              <a:t>The total project cost is ₹6.64 crores, representing significant investment in sustainable water infrastructure that will serve the community for decades to come.</a:t>
            </a:r>
            <a:endParaRPr lang="en-US" sz="1600" dirty="0"/>
          </a:p>
        </p:txBody>
      </p:sp>
      <p:sp>
        <p:nvSpPr>
          <p:cNvPr id="22" name="Shape 14"/>
          <p:cNvSpPr/>
          <p:nvPr/>
        </p:nvSpPr>
        <p:spPr>
          <a:xfrm>
            <a:off x="793790" y="6880265"/>
            <a:ext cx="13042821" cy="928687"/>
          </a:xfrm>
          <a:prstGeom prst="roundRect">
            <a:avLst>
              <a:gd name="adj" fmla="val 7181"/>
            </a:avLst>
          </a:prstGeom>
          <a:solidFill>
            <a:srgbClr val="B3E5FF"/>
          </a:solidFill>
          <a:ln/>
        </p:spPr>
        <p:txBody>
          <a:bodyPr/>
          <a:lstStyle/>
          <a:p>
            <a:endParaRPr lang="en-IN" sz="2400"/>
          </a:p>
        </p:txBody>
      </p:sp>
      <p:sp>
        <p:nvSpPr>
          <p:cNvPr id="24" name="Text 15"/>
          <p:cNvSpPr/>
          <p:nvPr/>
        </p:nvSpPr>
        <p:spPr>
          <a:xfrm>
            <a:off x="1309568" y="7078623"/>
            <a:ext cx="12368332" cy="508159"/>
          </a:xfrm>
          <a:prstGeom prst="rect">
            <a:avLst/>
          </a:prstGeom>
          <a:noFill/>
          <a:ln/>
        </p:spPr>
        <p:txBody>
          <a:bodyPr wrap="square" lIns="0" tIns="0" rIns="0" bIns="0" rtlCol="0" anchor="t"/>
          <a:lstStyle/>
          <a:p>
            <a:pPr marL="0" indent="0" algn="l">
              <a:lnSpc>
                <a:spcPts val="2000"/>
              </a:lnSpc>
              <a:buNone/>
            </a:pPr>
            <a:r>
              <a:rPr lang="en-US" sz="1600" b="1" dirty="0">
                <a:solidFill>
                  <a:srgbClr val="000000"/>
                </a:solidFill>
                <a:latin typeface="Inter" pitchFamily="34" charset="0"/>
                <a:ea typeface="Inter" pitchFamily="34" charset="-122"/>
                <a:cs typeface="Inter" pitchFamily="34" charset="-120"/>
              </a:rPr>
              <a:t>Key Achievement:</a:t>
            </a:r>
            <a:r>
              <a:rPr lang="en-US" sz="1600" dirty="0">
                <a:solidFill>
                  <a:srgbClr val="000000"/>
                </a:solidFill>
                <a:latin typeface="Inter" pitchFamily="34" charset="0"/>
                <a:ea typeface="Inter" pitchFamily="34" charset="-122"/>
                <a:cs typeface="Inter" pitchFamily="34" charset="-120"/>
              </a:rPr>
              <a:t> The water supply system operates continuously 24×7 throughout the year, even during harsh winter conditions when temperatures drop significantly below freezing point.</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64369"/>
            <a:ext cx="6762631" cy="586026"/>
          </a:xfrm>
          <a:prstGeom prst="rect">
            <a:avLst/>
          </a:prstGeom>
          <a:noFill/>
          <a:ln/>
        </p:spPr>
        <p:txBody>
          <a:bodyPr wrap="none" lIns="0" tIns="0" rIns="0" bIns="0" rtlCol="0" anchor="t"/>
          <a:lstStyle/>
          <a:p>
            <a:pPr marL="0" indent="0" algn="l">
              <a:lnSpc>
                <a:spcPts val="4600"/>
              </a:lnSpc>
              <a:buNone/>
            </a:pPr>
            <a:r>
              <a:rPr lang="en-US" sz="4000" b="1" dirty="0">
                <a:solidFill>
                  <a:srgbClr val="000000"/>
                </a:solidFill>
                <a:latin typeface="Petrona Bold" pitchFamily="34" charset="0"/>
                <a:ea typeface="Petrona Bold" pitchFamily="34" charset="-122"/>
                <a:cs typeface="Petrona Bold" pitchFamily="34" charset="-120"/>
              </a:rPr>
              <a:t>Dripper-Regulated Flow System</a:t>
            </a:r>
            <a:endParaRPr lang="en-US" sz="4000" dirty="0"/>
          </a:p>
        </p:txBody>
      </p:sp>
      <p:sp>
        <p:nvSpPr>
          <p:cNvPr id="3" name="Text 1"/>
          <p:cNvSpPr/>
          <p:nvPr/>
        </p:nvSpPr>
        <p:spPr>
          <a:xfrm>
            <a:off x="793790" y="1696879"/>
            <a:ext cx="4548307" cy="35159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latin typeface="Petrona Bold" pitchFamily="34" charset="0"/>
                <a:ea typeface="Petrona Bold" pitchFamily="34" charset="-122"/>
                <a:cs typeface="Petrona Bold" pitchFamily="34" charset="-120"/>
              </a:rPr>
              <a:t>How the Dripper Technology Works</a:t>
            </a:r>
            <a:endParaRPr lang="en-US" sz="2400" dirty="0"/>
          </a:p>
        </p:txBody>
      </p:sp>
      <p:sp>
        <p:nvSpPr>
          <p:cNvPr id="4" name="Text 2"/>
          <p:cNvSpPr/>
          <p:nvPr/>
        </p:nvSpPr>
        <p:spPr>
          <a:xfrm>
            <a:off x="793790" y="2227064"/>
            <a:ext cx="6977420" cy="1143000"/>
          </a:xfrm>
          <a:prstGeom prst="rect">
            <a:avLst/>
          </a:prstGeom>
          <a:noFill/>
          <a:ln/>
        </p:spPr>
        <p:txBody>
          <a:bodyPr wrap="square" lIns="0" tIns="0" rIns="0" bIns="0" rtlCol="0" anchor="t"/>
          <a:lstStyle/>
          <a:p>
            <a:pPr marL="0" indent="0" algn="just">
              <a:lnSpc>
                <a:spcPts val="2250"/>
              </a:lnSpc>
              <a:buNone/>
            </a:pPr>
            <a:r>
              <a:rPr lang="en-US" sz="1600" dirty="0">
                <a:solidFill>
                  <a:srgbClr val="272525"/>
                </a:solidFill>
                <a:latin typeface="Inter" pitchFamily="34" charset="0"/>
                <a:ea typeface="Inter" pitchFamily="34" charset="-122"/>
                <a:cs typeface="Inter" pitchFamily="34" charset="-120"/>
              </a:rPr>
              <a:t>The heart of Matho's water supply system lies in its innovative use of dripper technology. Drippers regulate water pressure throughout the network, ensuring a constant, controlled flow to each household. The system features a self-cleaning mechanism that prevents clogging and maintains consistent performance.</a:t>
            </a:r>
            <a:endParaRPr lang="en-US" sz="1600" dirty="0"/>
          </a:p>
        </p:txBody>
      </p:sp>
      <p:sp>
        <p:nvSpPr>
          <p:cNvPr id="5" name="Text 3"/>
          <p:cNvSpPr/>
          <p:nvPr/>
        </p:nvSpPr>
        <p:spPr>
          <a:xfrm>
            <a:off x="793790" y="3698067"/>
            <a:ext cx="6977420" cy="1143000"/>
          </a:xfrm>
          <a:prstGeom prst="rect">
            <a:avLst/>
          </a:prstGeom>
          <a:noFill/>
          <a:ln/>
        </p:spPr>
        <p:txBody>
          <a:bodyPr wrap="square" lIns="0" tIns="0" rIns="0" bIns="0" rtlCol="0" anchor="t"/>
          <a:lstStyle/>
          <a:p>
            <a:pPr marL="0" indent="0" algn="just">
              <a:lnSpc>
                <a:spcPts val="2250"/>
              </a:lnSpc>
              <a:buNone/>
            </a:pPr>
            <a:r>
              <a:rPr lang="en-US" sz="1600" dirty="0">
                <a:solidFill>
                  <a:srgbClr val="272525"/>
                </a:solidFill>
                <a:latin typeface="Inter" pitchFamily="34" charset="0"/>
                <a:ea typeface="Inter" pitchFamily="34" charset="-122"/>
                <a:cs typeface="Inter" pitchFamily="34" charset="-120"/>
              </a:rPr>
              <a:t>Perforated HDPE pipes wrapped with special fabric have been used to tap water at the spring source, ensuring water quality is maintained from source to household. The flow rate is predetermined and corresponds to the number of people in the household, ensuring fair and equitable distribution.</a:t>
            </a:r>
            <a:endParaRPr lang="en-US" sz="1600" dirty="0"/>
          </a:p>
        </p:txBody>
      </p:sp>
      <p:sp>
        <p:nvSpPr>
          <p:cNvPr id="6" name="Text 4"/>
          <p:cNvSpPr/>
          <p:nvPr/>
        </p:nvSpPr>
        <p:spPr>
          <a:xfrm>
            <a:off x="793790" y="5242682"/>
            <a:ext cx="3324344" cy="293013"/>
          </a:xfrm>
          <a:prstGeom prst="rect">
            <a:avLst/>
          </a:prstGeom>
          <a:noFill/>
          <a:ln/>
        </p:spPr>
        <p:txBody>
          <a:bodyPr wrap="none" lIns="0" tIns="0" rIns="0" bIns="0" rtlCol="0" anchor="t"/>
          <a:lstStyle/>
          <a:p>
            <a:pPr marL="0" indent="0" algn="l">
              <a:lnSpc>
                <a:spcPts val="2300"/>
              </a:lnSpc>
              <a:buNone/>
            </a:pPr>
            <a:r>
              <a:rPr lang="en-US" sz="2000" b="1" dirty="0">
                <a:solidFill>
                  <a:srgbClr val="000000"/>
                </a:solidFill>
                <a:latin typeface="Petrona Bold" pitchFamily="34" charset="0"/>
                <a:ea typeface="Petrona Bold" pitchFamily="34" charset="-122"/>
                <a:cs typeface="Petrona Bold" pitchFamily="34" charset="-120"/>
              </a:rPr>
              <a:t>Dripper Colour Coding System:</a:t>
            </a:r>
            <a:endParaRPr lang="en-US" sz="2000" dirty="0"/>
          </a:p>
        </p:txBody>
      </p:sp>
      <p:sp>
        <p:nvSpPr>
          <p:cNvPr id="7" name="Text 5"/>
          <p:cNvSpPr/>
          <p:nvPr/>
        </p:nvSpPr>
        <p:spPr>
          <a:xfrm>
            <a:off x="793790" y="5636227"/>
            <a:ext cx="6977420" cy="285750"/>
          </a:xfrm>
          <a:prstGeom prst="rect">
            <a:avLst/>
          </a:prstGeom>
          <a:noFill/>
          <a:ln/>
        </p:spPr>
        <p:txBody>
          <a:bodyPr wrap="none" lIns="0" tIns="0" rIns="0" bIns="0" rtlCol="0" anchor="t"/>
          <a:lstStyle/>
          <a:p>
            <a:pPr marL="342900" indent="-342900" algn="l">
              <a:lnSpc>
                <a:spcPts val="2250"/>
              </a:lnSpc>
              <a:buSzPct val="100000"/>
              <a:buChar char="•"/>
            </a:pPr>
            <a:r>
              <a:rPr lang="en-US" sz="1600" b="1" dirty="0">
                <a:solidFill>
                  <a:srgbClr val="FF0000"/>
                </a:solidFill>
                <a:latin typeface="Inter" pitchFamily="34" charset="0"/>
                <a:ea typeface="Inter" pitchFamily="34" charset="-122"/>
                <a:cs typeface="Inter" pitchFamily="34" charset="-120"/>
              </a:rPr>
              <a:t>Red Drippers:</a:t>
            </a:r>
            <a:r>
              <a:rPr lang="en-US" sz="1600" dirty="0">
                <a:solidFill>
                  <a:srgbClr val="272525"/>
                </a:solidFill>
                <a:latin typeface="Inter" pitchFamily="34" charset="0"/>
                <a:ea typeface="Inter" pitchFamily="34" charset="-122"/>
                <a:cs typeface="Inter" pitchFamily="34" charset="-120"/>
              </a:rPr>
              <a:t> 2 litres per hour = 48 litres in 24 hours</a:t>
            </a:r>
            <a:endParaRPr lang="en-US" sz="1600" dirty="0"/>
          </a:p>
        </p:txBody>
      </p:sp>
      <p:sp>
        <p:nvSpPr>
          <p:cNvPr id="8" name="Text 6"/>
          <p:cNvSpPr/>
          <p:nvPr/>
        </p:nvSpPr>
        <p:spPr>
          <a:xfrm>
            <a:off x="793790" y="5984485"/>
            <a:ext cx="6977420" cy="285750"/>
          </a:xfrm>
          <a:prstGeom prst="rect">
            <a:avLst/>
          </a:prstGeom>
          <a:noFill/>
          <a:ln/>
        </p:spPr>
        <p:txBody>
          <a:bodyPr wrap="none" lIns="0" tIns="0" rIns="0" bIns="0" rtlCol="0" anchor="t"/>
          <a:lstStyle/>
          <a:p>
            <a:pPr marL="342900" indent="-342900" algn="l">
              <a:lnSpc>
                <a:spcPts val="2250"/>
              </a:lnSpc>
              <a:buSzPct val="100000"/>
              <a:buChar char="•"/>
            </a:pPr>
            <a:r>
              <a:rPr lang="en-US" sz="1600" b="1" dirty="0">
                <a:solidFill>
                  <a:srgbClr val="00AA00"/>
                </a:solidFill>
                <a:latin typeface="Inter" pitchFamily="34" charset="0"/>
                <a:ea typeface="Inter" pitchFamily="34" charset="-122"/>
                <a:cs typeface="Inter" pitchFamily="34" charset="-120"/>
              </a:rPr>
              <a:t>Green/Grey Drippers:</a:t>
            </a:r>
            <a:r>
              <a:rPr lang="en-US" sz="1600" dirty="0">
                <a:solidFill>
                  <a:srgbClr val="272525"/>
                </a:solidFill>
                <a:latin typeface="Inter" pitchFamily="34" charset="0"/>
                <a:ea typeface="Inter" pitchFamily="34" charset="-122"/>
                <a:cs typeface="Inter" pitchFamily="34" charset="-120"/>
              </a:rPr>
              <a:t> 8 litres per hour = 192 litres in 24 hours</a:t>
            </a:r>
            <a:endParaRPr lang="en-US" sz="1600" dirty="0"/>
          </a:p>
        </p:txBody>
      </p:sp>
      <p:sp>
        <p:nvSpPr>
          <p:cNvPr id="9" name="Text 7"/>
          <p:cNvSpPr/>
          <p:nvPr/>
        </p:nvSpPr>
        <p:spPr>
          <a:xfrm>
            <a:off x="793790" y="6332742"/>
            <a:ext cx="6977420" cy="285750"/>
          </a:xfrm>
          <a:prstGeom prst="rect">
            <a:avLst/>
          </a:prstGeom>
          <a:noFill/>
          <a:ln/>
        </p:spPr>
        <p:txBody>
          <a:bodyPr wrap="none" lIns="0" tIns="0" rIns="0" bIns="0" rtlCol="0" anchor="t"/>
          <a:lstStyle/>
          <a:p>
            <a:pPr marL="342900" indent="-342900" algn="l">
              <a:lnSpc>
                <a:spcPts val="2250"/>
              </a:lnSpc>
              <a:buSzPct val="100000"/>
              <a:buChar char="•"/>
            </a:pPr>
            <a:r>
              <a:rPr lang="en-US" sz="1600" b="1" dirty="0">
                <a:solidFill>
                  <a:srgbClr val="00AA00"/>
                </a:solidFill>
                <a:latin typeface="Inter" pitchFamily="34" charset="0"/>
                <a:ea typeface="Inter" pitchFamily="34" charset="-122"/>
                <a:cs typeface="Inter" pitchFamily="34" charset="-120"/>
              </a:rPr>
              <a:t>Green Drippers:</a:t>
            </a:r>
            <a:r>
              <a:rPr lang="en-US" sz="1600" dirty="0">
                <a:solidFill>
                  <a:srgbClr val="272525"/>
                </a:solidFill>
                <a:latin typeface="Inter" pitchFamily="34" charset="0"/>
                <a:ea typeface="Inter" pitchFamily="34" charset="-122"/>
                <a:cs typeface="Inter" pitchFamily="34" charset="-120"/>
              </a:rPr>
              <a:t> 8 litres per hour = 192 litres in 24 hours</a:t>
            </a:r>
            <a:endParaRPr lang="en-US" sz="1600" dirty="0"/>
          </a:p>
        </p:txBody>
      </p:sp>
      <p:sp>
        <p:nvSpPr>
          <p:cNvPr id="10" name="Text 8"/>
          <p:cNvSpPr/>
          <p:nvPr/>
        </p:nvSpPr>
        <p:spPr>
          <a:xfrm>
            <a:off x="1061680" y="6819351"/>
            <a:ext cx="6709529" cy="857250"/>
          </a:xfrm>
          <a:prstGeom prst="rect">
            <a:avLst/>
          </a:prstGeom>
          <a:noFill/>
          <a:ln/>
        </p:spPr>
        <p:txBody>
          <a:bodyPr wrap="square" lIns="0" tIns="0" rIns="0" bIns="0" rtlCol="0" anchor="t"/>
          <a:lstStyle/>
          <a:p>
            <a:pPr marL="0" indent="0" algn="l">
              <a:lnSpc>
                <a:spcPts val="2250"/>
              </a:lnSpc>
              <a:buNone/>
            </a:pPr>
            <a:r>
              <a:rPr lang="en-US" sz="1600" dirty="0">
                <a:solidFill>
                  <a:srgbClr val="272525"/>
                </a:solidFill>
                <a:latin typeface="Inter" pitchFamily="34" charset="0"/>
                <a:ea typeface="Inter" pitchFamily="34" charset="-122"/>
                <a:cs typeface="Inter" pitchFamily="34" charset="-120"/>
              </a:rPr>
              <a:t>This colour-coded system ensures a fair and consistent water supply based on household size, eliminating disputes and ensuring transparency in water distribution.</a:t>
            </a:r>
            <a:endParaRPr lang="en-US" sz="1600" dirty="0"/>
          </a:p>
        </p:txBody>
      </p:sp>
      <p:sp>
        <p:nvSpPr>
          <p:cNvPr id="11" name="Shape 9"/>
          <p:cNvSpPr/>
          <p:nvPr/>
        </p:nvSpPr>
        <p:spPr>
          <a:xfrm>
            <a:off x="793790" y="6819351"/>
            <a:ext cx="22860" cy="857250"/>
          </a:xfrm>
          <a:prstGeom prst="rect">
            <a:avLst/>
          </a:prstGeom>
          <a:solidFill>
            <a:srgbClr val="007EBD"/>
          </a:solidFill>
          <a:ln/>
        </p:spPr>
        <p:txBody>
          <a:bodyPr/>
          <a:lstStyle/>
          <a:p>
            <a:endParaRPr lang="en-IN" sz="2000"/>
          </a:p>
        </p:txBody>
      </p:sp>
      <p:pic>
        <p:nvPicPr>
          <p:cNvPr id="12" name="Image 0" descr="preencoded.png"/>
          <p:cNvPicPr>
            <a:picLocks noChangeAspect="1"/>
          </p:cNvPicPr>
          <p:nvPr/>
        </p:nvPicPr>
        <p:blipFill>
          <a:blip r:embed="rId3"/>
          <a:stretch>
            <a:fillRect/>
          </a:stretch>
        </p:blipFill>
        <p:spPr>
          <a:xfrm>
            <a:off x="8527134" y="1719143"/>
            <a:ext cx="7106875" cy="58636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44843" y="309766"/>
            <a:ext cx="6273284"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Petrona Bold" pitchFamily="34" charset="0"/>
                <a:ea typeface="Petrona Bold" pitchFamily="34" charset="-122"/>
                <a:cs typeface="Petrona Bold" pitchFamily="34" charset="-120"/>
              </a:rPr>
              <a:t>The Connection to Houses</a:t>
            </a:r>
            <a:endParaRPr lang="en-US" sz="4400" dirty="0"/>
          </a:p>
        </p:txBody>
      </p:sp>
      <p:sp>
        <p:nvSpPr>
          <p:cNvPr id="3" name="Text 1"/>
          <p:cNvSpPr/>
          <p:nvPr/>
        </p:nvSpPr>
        <p:spPr>
          <a:xfrm>
            <a:off x="644843" y="1161681"/>
            <a:ext cx="198358" cy="248007"/>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Petrona Light" pitchFamily="34" charset="0"/>
                <a:ea typeface="Petrona Light" pitchFamily="34" charset="-122"/>
                <a:cs typeface="Petrona Light" pitchFamily="34" charset="-120"/>
              </a:rPr>
              <a:t>01</a:t>
            </a:r>
            <a:endParaRPr lang="en-US" sz="1600" dirty="0"/>
          </a:p>
        </p:txBody>
      </p:sp>
      <p:sp>
        <p:nvSpPr>
          <p:cNvPr id="4" name="Shape 2"/>
          <p:cNvSpPr/>
          <p:nvPr/>
        </p:nvSpPr>
        <p:spPr>
          <a:xfrm>
            <a:off x="644843" y="1476006"/>
            <a:ext cx="6422231" cy="22860"/>
          </a:xfrm>
          <a:prstGeom prst="rect">
            <a:avLst/>
          </a:prstGeom>
          <a:solidFill>
            <a:srgbClr val="007EBD"/>
          </a:solidFill>
          <a:ln/>
        </p:spPr>
        <p:txBody>
          <a:bodyPr/>
          <a:lstStyle/>
          <a:p>
            <a:endParaRPr lang="en-IN" sz="2000"/>
          </a:p>
        </p:txBody>
      </p:sp>
      <p:sp>
        <p:nvSpPr>
          <p:cNvPr id="5" name="Text 3"/>
          <p:cNvSpPr/>
          <p:nvPr/>
        </p:nvSpPr>
        <p:spPr>
          <a:xfrm>
            <a:off x="644843" y="1620905"/>
            <a:ext cx="2604968"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Petrona Bold" pitchFamily="34" charset="0"/>
                <a:ea typeface="Petrona Bold" pitchFamily="34" charset="-122"/>
                <a:cs typeface="Petrona Bold" pitchFamily="34" charset="-120"/>
              </a:rPr>
              <a:t>Pipeline Entry</a:t>
            </a:r>
            <a:endParaRPr lang="en-US" sz="2400" dirty="0"/>
          </a:p>
        </p:txBody>
      </p:sp>
      <p:sp>
        <p:nvSpPr>
          <p:cNvPr id="6" name="Text 4"/>
          <p:cNvSpPr/>
          <p:nvPr/>
        </p:nvSpPr>
        <p:spPr>
          <a:xfrm>
            <a:off x="644843" y="2065604"/>
            <a:ext cx="6422231"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Inter" pitchFamily="34" charset="0"/>
                <a:ea typeface="Inter" pitchFamily="34" charset="-122"/>
                <a:cs typeface="Inter" pitchFamily="34" charset="-120"/>
              </a:rPr>
              <a:t>A dedicated pipe arrives at each house from the main distribution network, ensuring individual household connectivity and accountability.</a:t>
            </a:r>
            <a:endParaRPr lang="en-US" sz="1600" dirty="0"/>
          </a:p>
        </p:txBody>
      </p:sp>
      <p:sp>
        <p:nvSpPr>
          <p:cNvPr id="7" name="Text 5"/>
          <p:cNvSpPr/>
          <p:nvPr/>
        </p:nvSpPr>
        <p:spPr>
          <a:xfrm>
            <a:off x="7265432" y="1161681"/>
            <a:ext cx="198358" cy="248007"/>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Petrona Light" pitchFamily="34" charset="0"/>
                <a:ea typeface="Petrona Light" pitchFamily="34" charset="-122"/>
                <a:cs typeface="Petrona Light" pitchFamily="34" charset="-120"/>
              </a:rPr>
              <a:t>02</a:t>
            </a:r>
            <a:endParaRPr lang="en-US" sz="1600" dirty="0"/>
          </a:p>
        </p:txBody>
      </p:sp>
      <p:sp>
        <p:nvSpPr>
          <p:cNvPr id="8" name="Shape 6"/>
          <p:cNvSpPr/>
          <p:nvPr/>
        </p:nvSpPr>
        <p:spPr>
          <a:xfrm>
            <a:off x="7265432" y="1476006"/>
            <a:ext cx="6422231" cy="22860"/>
          </a:xfrm>
          <a:prstGeom prst="rect">
            <a:avLst/>
          </a:prstGeom>
          <a:solidFill>
            <a:srgbClr val="007EBD"/>
          </a:solidFill>
          <a:ln/>
        </p:spPr>
        <p:txBody>
          <a:bodyPr/>
          <a:lstStyle/>
          <a:p>
            <a:endParaRPr lang="en-IN" sz="2000"/>
          </a:p>
        </p:txBody>
      </p:sp>
      <p:sp>
        <p:nvSpPr>
          <p:cNvPr id="9" name="Text 7"/>
          <p:cNvSpPr/>
          <p:nvPr/>
        </p:nvSpPr>
        <p:spPr>
          <a:xfrm>
            <a:off x="7265432" y="1620905"/>
            <a:ext cx="2954179"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Petrona Bold" pitchFamily="34" charset="0"/>
                <a:ea typeface="Petrona Bold" pitchFamily="34" charset="-122"/>
                <a:cs typeface="Petrona Bold" pitchFamily="34" charset="-120"/>
              </a:rPr>
              <a:t>Controlled Flow Delivery</a:t>
            </a:r>
            <a:endParaRPr lang="en-US" sz="2400" dirty="0"/>
          </a:p>
        </p:txBody>
      </p:sp>
      <p:sp>
        <p:nvSpPr>
          <p:cNvPr id="10" name="Text 8"/>
          <p:cNvSpPr/>
          <p:nvPr/>
        </p:nvSpPr>
        <p:spPr>
          <a:xfrm>
            <a:off x="7265432" y="2065604"/>
            <a:ext cx="6422231"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Inter" pitchFamily="34" charset="0"/>
                <a:ea typeface="Inter" pitchFamily="34" charset="-122"/>
                <a:cs typeface="Inter" pitchFamily="34" charset="-120"/>
              </a:rPr>
              <a:t>The dripper provides a constant small flow of water throughout the day, calculated based on household requirements and number of residents.</a:t>
            </a:r>
            <a:endParaRPr lang="en-US" sz="1600" dirty="0"/>
          </a:p>
        </p:txBody>
      </p:sp>
      <p:sp>
        <p:nvSpPr>
          <p:cNvPr id="11" name="Text 9"/>
          <p:cNvSpPr/>
          <p:nvPr/>
        </p:nvSpPr>
        <p:spPr>
          <a:xfrm>
            <a:off x="644843" y="3365409"/>
            <a:ext cx="198358" cy="248007"/>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Petrona Light" pitchFamily="34" charset="0"/>
                <a:ea typeface="Petrona Light" pitchFamily="34" charset="-122"/>
                <a:cs typeface="Petrona Light" pitchFamily="34" charset="-120"/>
              </a:rPr>
              <a:t>03</a:t>
            </a:r>
            <a:endParaRPr lang="en-US" sz="1600" dirty="0"/>
          </a:p>
        </p:txBody>
      </p:sp>
      <p:sp>
        <p:nvSpPr>
          <p:cNvPr id="12" name="Shape 10"/>
          <p:cNvSpPr/>
          <p:nvPr/>
        </p:nvSpPr>
        <p:spPr>
          <a:xfrm>
            <a:off x="644843" y="3679734"/>
            <a:ext cx="6422231" cy="22860"/>
          </a:xfrm>
          <a:prstGeom prst="rect">
            <a:avLst/>
          </a:prstGeom>
          <a:solidFill>
            <a:srgbClr val="007EBD"/>
          </a:solidFill>
          <a:ln/>
        </p:spPr>
        <p:txBody>
          <a:bodyPr/>
          <a:lstStyle/>
          <a:p>
            <a:endParaRPr lang="en-IN" sz="2000"/>
          </a:p>
        </p:txBody>
      </p:sp>
      <p:sp>
        <p:nvSpPr>
          <p:cNvPr id="13" name="Text 11"/>
          <p:cNvSpPr/>
          <p:nvPr/>
        </p:nvSpPr>
        <p:spPr>
          <a:xfrm>
            <a:off x="644843" y="3824633"/>
            <a:ext cx="2604968"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Petrona Bold" pitchFamily="34" charset="0"/>
                <a:ea typeface="Petrona Bold" pitchFamily="34" charset="-122"/>
                <a:cs typeface="Petrona Bold" pitchFamily="34" charset="-120"/>
              </a:rPr>
              <a:t>24-Hour Tank Filling</a:t>
            </a:r>
            <a:endParaRPr lang="en-US" sz="2400" dirty="0"/>
          </a:p>
        </p:txBody>
      </p:sp>
      <p:sp>
        <p:nvSpPr>
          <p:cNvPr id="14" name="Text 12"/>
          <p:cNvSpPr/>
          <p:nvPr/>
        </p:nvSpPr>
        <p:spPr>
          <a:xfrm>
            <a:off x="644843" y="4269331"/>
            <a:ext cx="6422231" cy="63507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Inter" pitchFamily="34" charset="0"/>
                <a:ea typeface="Inter" pitchFamily="34" charset="-122"/>
                <a:cs typeface="Inter" pitchFamily="34" charset="-120"/>
              </a:rPr>
              <a:t>The continuous slow flow fills up a household storage tank over a 24-hour period, ensuring adequate water availability for daily needs.</a:t>
            </a:r>
            <a:endParaRPr lang="en-US" sz="1600" dirty="0"/>
          </a:p>
        </p:txBody>
      </p:sp>
      <p:sp>
        <p:nvSpPr>
          <p:cNvPr id="15" name="Text 13"/>
          <p:cNvSpPr/>
          <p:nvPr/>
        </p:nvSpPr>
        <p:spPr>
          <a:xfrm>
            <a:off x="7265432" y="3365409"/>
            <a:ext cx="198358" cy="248007"/>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Petrona Light" pitchFamily="34" charset="0"/>
                <a:ea typeface="Petrona Light" pitchFamily="34" charset="-122"/>
                <a:cs typeface="Petrona Light" pitchFamily="34" charset="-120"/>
              </a:rPr>
              <a:t>04</a:t>
            </a:r>
            <a:endParaRPr lang="en-US" sz="1600" dirty="0"/>
          </a:p>
        </p:txBody>
      </p:sp>
      <p:sp>
        <p:nvSpPr>
          <p:cNvPr id="16" name="Shape 14"/>
          <p:cNvSpPr/>
          <p:nvPr/>
        </p:nvSpPr>
        <p:spPr>
          <a:xfrm>
            <a:off x="7265432" y="3679734"/>
            <a:ext cx="6422231" cy="22860"/>
          </a:xfrm>
          <a:prstGeom prst="rect">
            <a:avLst/>
          </a:prstGeom>
          <a:solidFill>
            <a:srgbClr val="007EBD"/>
          </a:solidFill>
          <a:ln/>
        </p:spPr>
        <p:txBody>
          <a:bodyPr/>
          <a:lstStyle/>
          <a:p>
            <a:endParaRPr lang="en-IN" sz="2000"/>
          </a:p>
        </p:txBody>
      </p:sp>
      <p:sp>
        <p:nvSpPr>
          <p:cNvPr id="17" name="Text 15"/>
          <p:cNvSpPr/>
          <p:nvPr/>
        </p:nvSpPr>
        <p:spPr>
          <a:xfrm>
            <a:off x="7265432" y="3824633"/>
            <a:ext cx="3045023"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Petrona Bold" pitchFamily="34" charset="0"/>
                <a:ea typeface="Petrona Bold" pitchFamily="34" charset="-122"/>
                <a:cs typeface="Petrona Bold" pitchFamily="34" charset="-120"/>
              </a:rPr>
              <a:t>Strategic Tank Placement</a:t>
            </a:r>
            <a:endParaRPr lang="en-US" sz="2400" dirty="0"/>
          </a:p>
        </p:txBody>
      </p:sp>
      <p:sp>
        <p:nvSpPr>
          <p:cNvPr id="18" name="Text 16"/>
          <p:cNvSpPr/>
          <p:nvPr/>
        </p:nvSpPr>
        <p:spPr>
          <a:xfrm>
            <a:off x="7265432" y="4269331"/>
            <a:ext cx="6422231"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Inter" pitchFamily="34" charset="0"/>
                <a:ea typeface="Inter" pitchFamily="34" charset="-122"/>
                <a:cs typeface="Inter" pitchFamily="34" charset="-120"/>
              </a:rPr>
              <a:t>The storage tank must be placed inside the house or in a greenhouse to prevent freezing during harsh winter months when temperatures plummet well below zero.</a:t>
            </a:r>
            <a:endParaRPr lang="en-US" sz="1600" dirty="0"/>
          </a:p>
        </p:txBody>
      </p:sp>
      <p:sp>
        <p:nvSpPr>
          <p:cNvPr id="19" name="Shape 17"/>
          <p:cNvSpPr/>
          <p:nvPr/>
        </p:nvSpPr>
        <p:spPr>
          <a:xfrm>
            <a:off x="644843" y="5594021"/>
            <a:ext cx="13042821" cy="1160740"/>
          </a:xfrm>
          <a:prstGeom prst="roundRect">
            <a:avLst>
              <a:gd name="adj" fmla="val 7182"/>
            </a:avLst>
          </a:prstGeom>
          <a:solidFill>
            <a:srgbClr val="B3E5FF"/>
          </a:solidFill>
          <a:ln/>
        </p:spPr>
        <p:txBody>
          <a:bodyPr/>
          <a:lstStyle/>
          <a:p>
            <a:endParaRPr lang="en-IN" sz="2000"/>
          </a:p>
        </p:txBody>
      </p:sp>
      <p:pic>
        <p:nvPicPr>
          <p:cNvPr id="20" name="Image 0" descr="preencoded.png"/>
          <p:cNvPicPr>
            <a:picLocks noChangeAspect="1"/>
          </p:cNvPicPr>
          <p:nvPr/>
        </p:nvPicPr>
        <p:blipFill>
          <a:blip r:embed="rId3"/>
          <a:stretch>
            <a:fillRect/>
          </a:stretch>
        </p:blipFill>
        <p:spPr>
          <a:xfrm>
            <a:off x="843201" y="5896916"/>
            <a:ext cx="248007" cy="198358"/>
          </a:xfrm>
          <a:prstGeom prst="rect">
            <a:avLst/>
          </a:prstGeom>
        </p:spPr>
      </p:pic>
      <p:sp>
        <p:nvSpPr>
          <p:cNvPr id="21" name="Text 18"/>
          <p:cNvSpPr/>
          <p:nvPr/>
        </p:nvSpPr>
        <p:spPr>
          <a:xfrm>
            <a:off x="1289566" y="5841909"/>
            <a:ext cx="12199739" cy="635079"/>
          </a:xfrm>
          <a:prstGeom prst="rect">
            <a:avLst/>
          </a:prstGeom>
          <a:noFill/>
          <a:ln/>
        </p:spPr>
        <p:txBody>
          <a:bodyPr wrap="square" lIns="0" tIns="0" rIns="0" bIns="0" rtlCol="0" anchor="t"/>
          <a:lstStyle/>
          <a:p>
            <a:pPr marL="0" indent="0" algn="l">
              <a:lnSpc>
                <a:spcPts val="2500"/>
              </a:lnSpc>
              <a:buNone/>
            </a:pPr>
            <a:r>
              <a:rPr lang="en-US" sz="1600" b="1" dirty="0">
                <a:solidFill>
                  <a:srgbClr val="000000"/>
                </a:solidFill>
                <a:latin typeface="Inter" pitchFamily="34" charset="0"/>
                <a:ea typeface="Inter" pitchFamily="34" charset="-122"/>
                <a:cs typeface="Inter" pitchFamily="34" charset="-120"/>
              </a:rPr>
              <a:t>Winter-Proofing Strategy:</a:t>
            </a:r>
            <a:r>
              <a:rPr lang="en-US" sz="1600" dirty="0">
                <a:solidFill>
                  <a:srgbClr val="000000"/>
                </a:solidFill>
                <a:latin typeface="Inter" pitchFamily="34" charset="0"/>
                <a:ea typeface="Inter" pitchFamily="34" charset="-122"/>
                <a:cs typeface="Inter" pitchFamily="34" charset="-120"/>
              </a:rPr>
              <a:t> Indoor tank placement is critical in Ladakh's extreme climate. This design choice prevents water from freezing and ensures year-round supply, even when outdoor temperatures drop to -20°C or below.</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TotalTime>
  <Words>1901</Words>
  <Application>Microsoft Office PowerPoint</Application>
  <PresentationFormat>Custom</PresentationFormat>
  <Paragraphs>164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Inter</vt:lpstr>
      <vt:lpstr>Petrona Light</vt:lpstr>
      <vt:lpstr>Petrona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Vaibhav Srivastava</dc:creator>
  <cp:lastModifiedBy>anwar hussain</cp:lastModifiedBy>
  <cp:revision>23</cp:revision>
  <dcterms:created xsi:type="dcterms:W3CDTF">2025-11-25T18:35:27Z</dcterms:created>
  <dcterms:modified xsi:type="dcterms:W3CDTF">2025-11-26T11:25:21Z</dcterms:modified>
</cp:coreProperties>
</file>