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387" r:id="rId3"/>
    <p:sldId id="275" r:id="rId4"/>
    <p:sldId id="258" r:id="rId5"/>
    <p:sldId id="264" r:id="rId6"/>
    <p:sldId id="388" r:id="rId7"/>
    <p:sldId id="392" r:id="rId8"/>
    <p:sldId id="271" r:id="rId9"/>
    <p:sldId id="333" r:id="rId10"/>
    <p:sldId id="270" r:id="rId11"/>
    <p:sldId id="3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3C4E"/>
    <a:srgbClr val="7DC8C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85" autoAdjust="0"/>
    <p:restoredTop sz="93969" autoAdjust="0"/>
  </p:normalViewPr>
  <p:slideViewPr>
    <p:cSldViewPr snapToGrid="0">
      <p:cViewPr varScale="1">
        <p:scale>
          <a:sx n="82" d="100"/>
          <a:sy n="82" d="100"/>
        </p:scale>
        <p:origin x="-744"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teilang Marbaniang" userId="1b2784ef22ccc638" providerId="LiveId" clId="{14B92497-7BD0-4048-AFED-68B53F694B39}"/>
    <pc:docChg chg="undo custSel addSld delSld modSld">
      <pc:chgData name="Banteilang Marbaniang" userId="1b2784ef22ccc638" providerId="LiveId" clId="{14B92497-7BD0-4048-AFED-68B53F694B39}" dt="2025-10-05T13:20:21.942" v="297" actId="1076"/>
      <pc:docMkLst>
        <pc:docMk/>
      </pc:docMkLst>
      <pc:sldChg chg="modSp mod">
        <pc:chgData name="Banteilang Marbaniang" userId="1b2784ef22ccc638" providerId="LiveId" clId="{14B92497-7BD0-4048-AFED-68B53F694B39}" dt="2025-10-05T13:20:21.942" v="297" actId="1076"/>
        <pc:sldMkLst>
          <pc:docMk/>
          <pc:sldMk cId="0" sldId="257"/>
        </pc:sldMkLst>
        <pc:spChg chg="mod">
          <ac:chgData name="Banteilang Marbaniang" userId="1b2784ef22ccc638" providerId="LiveId" clId="{14B92497-7BD0-4048-AFED-68B53F694B39}" dt="2025-10-05T13:20:18.581" v="296" actId="1076"/>
          <ac:spMkLst>
            <pc:docMk/>
            <pc:sldMk cId="0" sldId="257"/>
            <ac:spMk id="3" creationId="{00000000-0000-0000-0000-000000000000}"/>
          </ac:spMkLst>
        </pc:spChg>
        <pc:spChg chg="mod">
          <ac:chgData name="Banteilang Marbaniang" userId="1b2784ef22ccc638" providerId="LiveId" clId="{14B92497-7BD0-4048-AFED-68B53F694B39}" dt="2025-10-05T13:20:21.942" v="297" actId="1076"/>
          <ac:spMkLst>
            <pc:docMk/>
            <pc:sldMk cId="0" sldId="257"/>
            <ac:spMk id="4" creationId="{00000000-0000-0000-0000-000000000000}"/>
          </ac:spMkLst>
        </pc:spChg>
      </pc:sldChg>
      <pc:sldChg chg="modSp mod">
        <pc:chgData name="Banteilang Marbaniang" userId="1b2784ef22ccc638" providerId="LiveId" clId="{14B92497-7BD0-4048-AFED-68B53F694B39}" dt="2025-10-04T15:21:07.455" v="0" actId="20577"/>
        <pc:sldMkLst>
          <pc:docMk/>
          <pc:sldMk cId="0" sldId="258"/>
        </pc:sldMkLst>
        <pc:graphicFrameChg chg="modGraphic">
          <ac:chgData name="Banteilang Marbaniang" userId="1b2784ef22ccc638" providerId="LiveId" clId="{14B92497-7BD0-4048-AFED-68B53F694B39}" dt="2025-10-04T15:21:07.455" v="0" actId="20577"/>
          <ac:graphicFrameMkLst>
            <pc:docMk/>
            <pc:sldMk cId="0" sldId="258"/>
            <ac:graphicFrameMk id="83" creationId="{006CA3DB-FDFD-4A1B-86DB-84CB6AEAD6EE}"/>
          </ac:graphicFrameMkLst>
        </pc:graphicFrameChg>
      </pc:sldChg>
      <pc:sldChg chg="modSp mod">
        <pc:chgData name="Banteilang Marbaniang" userId="1b2784ef22ccc638" providerId="LiveId" clId="{14B92497-7BD0-4048-AFED-68B53F694B39}" dt="2025-10-05T07:16:52.385" v="91" actId="14100"/>
        <pc:sldMkLst>
          <pc:docMk/>
          <pc:sldMk cId="0" sldId="261"/>
        </pc:sldMkLst>
        <pc:graphicFrameChg chg="mod modGraphic">
          <ac:chgData name="Banteilang Marbaniang" userId="1b2784ef22ccc638" providerId="LiveId" clId="{14B92497-7BD0-4048-AFED-68B53F694B39}" dt="2025-10-05T07:16:52.385" v="91" actId="14100"/>
          <ac:graphicFrameMkLst>
            <pc:docMk/>
            <pc:sldMk cId="0" sldId="261"/>
            <ac:graphicFrameMk id="33" creationId="{5C6616EF-4FAA-42F3-BD59-18966DAB57B8}"/>
          </ac:graphicFrameMkLst>
        </pc:graphicFrameChg>
      </pc:sldChg>
      <pc:sldChg chg="addSp modSp mod setBg">
        <pc:chgData name="Banteilang Marbaniang" userId="1b2784ef22ccc638" providerId="LiveId" clId="{14B92497-7BD0-4048-AFED-68B53F694B39}" dt="2025-10-05T12:14:21.473" v="291" actId="20577"/>
        <pc:sldMkLst>
          <pc:docMk/>
          <pc:sldMk cId="3909115564" sldId="272"/>
        </pc:sldMkLst>
        <pc:spChg chg="mod">
          <ac:chgData name="Banteilang Marbaniang" userId="1b2784ef22ccc638" providerId="LiveId" clId="{14B92497-7BD0-4048-AFED-68B53F694B39}" dt="2025-10-05T12:12:21.597" v="268" actId="207"/>
          <ac:spMkLst>
            <pc:docMk/>
            <pc:sldMk cId="3909115564" sldId="272"/>
            <ac:spMk id="3" creationId="{6D1141F4-9D0A-44E6-8543-D9A800607D93}"/>
          </ac:spMkLst>
        </pc:spChg>
        <pc:spChg chg="add mod">
          <ac:chgData name="Banteilang Marbaniang" userId="1b2784ef22ccc638" providerId="LiveId" clId="{14B92497-7BD0-4048-AFED-68B53F694B39}" dt="2025-10-05T12:13:47.150" v="284" actId="1076"/>
          <ac:spMkLst>
            <pc:docMk/>
            <pc:sldMk cId="3909115564" sldId="272"/>
            <ac:spMk id="4" creationId="{1FB5D061-205A-4FE6-8683-3E087CDF77CD}"/>
          </ac:spMkLst>
        </pc:spChg>
        <pc:graphicFrameChg chg="mod">
          <ac:chgData name="Banteilang Marbaniang" userId="1b2784ef22ccc638" providerId="LiveId" clId="{14B92497-7BD0-4048-AFED-68B53F694B39}" dt="2025-10-05T12:14:21.473" v="291" actId="20577"/>
          <ac:graphicFrameMkLst>
            <pc:docMk/>
            <pc:sldMk cId="3909115564" sldId="272"/>
            <ac:graphicFrameMk id="2" creationId="{4D3B24BF-D138-42C6-B767-E1412E569509}"/>
          </ac:graphicFrameMkLst>
        </pc:graphicFrameChg>
        <pc:cxnChg chg="add mod">
          <ac:chgData name="Banteilang Marbaniang" userId="1b2784ef22ccc638" providerId="LiveId" clId="{14B92497-7BD0-4048-AFED-68B53F694B39}" dt="2025-10-05T12:13:53.247" v="287" actId="14100"/>
          <ac:cxnSpMkLst>
            <pc:docMk/>
            <pc:sldMk cId="3909115564" sldId="272"/>
            <ac:cxnSpMk id="6" creationId="{5BF83137-777A-4A61-8025-B4FD4AE88FE9}"/>
          </ac:cxnSpMkLst>
        </pc:cxnChg>
      </pc:sldChg>
      <pc:sldChg chg="modSp mod">
        <pc:chgData name="Banteilang Marbaniang" userId="1b2784ef22ccc638" providerId="LiveId" clId="{14B92497-7BD0-4048-AFED-68B53F694B39}" dt="2025-10-04T15:23:41.671" v="56" actId="20577"/>
        <pc:sldMkLst>
          <pc:docMk/>
          <pc:sldMk cId="3548785259" sldId="276"/>
        </pc:sldMkLst>
        <pc:graphicFrameChg chg="modGraphic">
          <ac:chgData name="Banteilang Marbaniang" userId="1b2784ef22ccc638" providerId="LiveId" clId="{14B92497-7BD0-4048-AFED-68B53F694B39}" dt="2025-10-04T15:23:41.671" v="56" actId="20577"/>
          <ac:graphicFrameMkLst>
            <pc:docMk/>
            <pc:sldMk cId="3548785259" sldId="276"/>
            <ac:graphicFrameMk id="3" creationId="{CB133047-1436-4608-987C-AE874CD15E58}"/>
          </ac:graphicFrameMkLst>
        </pc:graphicFrameChg>
      </pc:sldChg>
      <pc:sldChg chg="modSp mod">
        <pc:chgData name="Banteilang Marbaniang" userId="1b2784ef22ccc638" providerId="LiveId" clId="{14B92497-7BD0-4048-AFED-68B53F694B39}" dt="2025-10-04T15:21:48.231" v="2" actId="1076"/>
        <pc:sldMkLst>
          <pc:docMk/>
          <pc:sldMk cId="1714820128" sldId="283"/>
        </pc:sldMkLst>
        <pc:spChg chg="mod">
          <ac:chgData name="Banteilang Marbaniang" userId="1b2784ef22ccc638" providerId="LiveId" clId="{14B92497-7BD0-4048-AFED-68B53F694B39}" dt="2025-10-04T15:21:48.231" v="2" actId="1076"/>
          <ac:spMkLst>
            <pc:docMk/>
            <pc:sldMk cId="1714820128" sldId="283"/>
            <ac:spMk id="2" creationId="{CD15942B-2FBA-4C4A-8D6F-4848767BA0B3}"/>
          </ac:spMkLst>
        </pc:spChg>
      </pc:sldChg>
      <pc:sldChg chg="modSp mod">
        <pc:chgData name="Banteilang Marbaniang" userId="1b2784ef22ccc638" providerId="LiveId" clId="{14B92497-7BD0-4048-AFED-68B53F694B39}" dt="2025-10-04T15:25:42.885" v="64" actId="20577"/>
        <pc:sldMkLst>
          <pc:docMk/>
          <pc:sldMk cId="3309366323" sldId="323"/>
        </pc:sldMkLst>
        <pc:spChg chg="mod">
          <ac:chgData name="Banteilang Marbaniang" userId="1b2784ef22ccc638" providerId="LiveId" clId="{14B92497-7BD0-4048-AFED-68B53F694B39}" dt="2025-10-04T15:25:42.885" v="64" actId="20577"/>
          <ac:spMkLst>
            <pc:docMk/>
            <pc:sldMk cId="3309366323" sldId="323"/>
            <ac:spMk id="18" creationId="{02040373-910E-4E95-90E6-942D4F9D18C8}"/>
          </ac:spMkLst>
        </pc:spChg>
      </pc:sldChg>
      <pc:sldChg chg="modSp mod">
        <pc:chgData name="Banteilang Marbaniang" userId="1b2784ef22ccc638" providerId="LiveId" clId="{14B92497-7BD0-4048-AFED-68B53F694B39}" dt="2025-10-04T15:25:53.824" v="65" actId="1076"/>
        <pc:sldMkLst>
          <pc:docMk/>
          <pc:sldMk cId="3800395736" sldId="370"/>
        </pc:sldMkLst>
        <pc:spChg chg="mod">
          <ac:chgData name="Banteilang Marbaniang" userId="1b2784ef22ccc638" providerId="LiveId" clId="{14B92497-7BD0-4048-AFED-68B53F694B39}" dt="2025-10-04T15:25:53.824" v="65" actId="1076"/>
          <ac:spMkLst>
            <pc:docMk/>
            <pc:sldMk cId="3800395736" sldId="370"/>
            <ac:spMk id="9" creationId="{CA6B4288-02CE-486D-8FE5-1EA6FC86913E}"/>
          </ac:spMkLst>
        </pc:spChg>
      </pc:sldChg>
      <pc:sldChg chg="modSp mod">
        <pc:chgData name="Banteilang Marbaniang" userId="1b2784ef22ccc638" providerId="LiveId" clId="{14B92497-7BD0-4048-AFED-68B53F694B39}" dt="2025-10-04T15:23:57.068" v="58" actId="1076"/>
        <pc:sldMkLst>
          <pc:docMk/>
          <pc:sldMk cId="355808419" sldId="375"/>
        </pc:sldMkLst>
        <pc:spChg chg="mod">
          <ac:chgData name="Banteilang Marbaniang" userId="1b2784ef22ccc638" providerId="LiveId" clId="{14B92497-7BD0-4048-AFED-68B53F694B39}" dt="2025-10-04T15:23:54.746" v="57" actId="1076"/>
          <ac:spMkLst>
            <pc:docMk/>
            <pc:sldMk cId="355808419" sldId="375"/>
            <ac:spMk id="7" creationId="{9C1A32DD-8AD9-4CB1-87EA-15B28D07D32E}"/>
          </ac:spMkLst>
        </pc:spChg>
        <pc:spChg chg="mod">
          <ac:chgData name="Banteilang Marbaniang" userId="1b2784ef22ccc638" providerId="LiveId" clId="{14B92497-7BD0-4048-AFED-68B53F694B39}" dt="2025-10-04T15:23:57.068" v="58" actId="1076"/>
          <ac:spMkLst>
            <pc:docMk/>
            <pc:sldMk cId="355808419" sldId="375"/>
            <ac:spMk id="8" creationId="{1311B12E-A14F-4571-A797-5445B79FC9A3}"/>
          </ac:spMkLst>
        </pc:spChg>
      </pc:sldChg>
      <pc:sldChg chg="modSp mod">
        <pc:chgData name="Banteilang Marbaniang" userId="1b2784ef22ccc638" providerId="LiveId" clId="{14B92497-7BD0-4048-AFED-68B53F694B39}" dt="2025-10-04T15:26:10.067" v="66" actId="1076"/>
        <pc:sldMkLst>
          <pc:docMk/>
          <pc:sldMk cId="4109219133" sldId="377"/>
        </pc:sldMkLst>
        <pc:spChg chg="mod">
          <ac:chgData name="Banteilang Marbaniang" userId="1b2784ef22ccc638" providerId="LiveId" clId="{14B92497-7BD0-4048-AFED-68B53F694B39}" dt="2025-10-04T15:26:10.067" v="66" actId="1076"/>
          <ac:spMkLst>
            <pc:docMk/>
            <pc:sldMk cId="4109219133" sldId="377"/>
            <ac:spMk id="11" creationId="{9108EBBD-B155-4E6D-A6F7-AAFB5E33E442}"/>
          </ac:spMkLst>
        </pc:spChg>
        <pc:spChg chg="mod">
          <ac:chgData name="Banteilang Marbaniang" userId="1b2784ef22ccc638" providerId="LiveId" clId="{14B92497-7BD0-4048-AFED-68B53F694B39}" dt="2025-10-04T15:24:13.877" v="62" actId="1076"/>
          <ac:spMkLst>
            <pc:docMk/>
            <pc:sldMk cId="4109219133" sldId="377"/>
            <ac:spMk id="20" creationId="{0A8316CB-95A1-4C25-BDEF-5F692F65947D}"/>
          </ac:spMkLst>
        </pc:spChg>
        <pc:picChg chg="mod">
          <ac:chgData name="Banteilang Marbaniang" userId="1b2784ef22ccc638" providerId="LiveId" clId="{14B92497-7BD0-4048-AFED-68B53F694B39}" dt="2025-10-04T15:24:10.768" v="61" actId="14100"/>
          <ac:picMkLst>
            <pc:docMk/>
            <pc:sldMk cId="4109219133" sldId="377"/>
            <ac:picMk id="8" creationId="{D39F1F2A-FB5C-5AE1-30CC-F058AA653BB7}"/>
          </ac:picMkLst>
        </pc:picChg>
      </pc:sldChg>
      <pc:sldChg chg="del">
        <pc:chgData name="Banteilang Marbaniang" userId="1b2784ef22ccc638" providerId="LiveId" clId="{14B92497-7BD0-4048-AFED-68B53F694B39}" dt="2025-10-04T15:25:00.388" v="63" actId="47"/>
        <pc:sldMkLst>
          <pc:docMk/>
          <pc:sldMk cId="2901550263" sldId="378"/>
        </pc:sldMkLst>
      </pc:sldChg>
      <pc:sldChg chg="modSp mod">
        <pc:chgData name="Banteilang Marbaniang" userId="1b2784ef22ccc638" providerId="LiveId" clId="{14B92497-7BD0-4048-AFED-68B53F694B39}" dt="2025-10-04T15:22:13.574" v="6" actId="404"/>
        <pc:sldMkLst>
          <pc:docMk/>
          <pc:sldMk cId="3120004554" sldId="380"/>
        </pc:sldMkLst>
        <pc:spChg chg="mod">
          <ac:chgData name="Banteilang Marbaniang" userId="1b2784ef22ccc638" providerId="LiveId" clId="{14B92497-7BD0-4048-AFED-68B53F694B39}" dt="2025-10-04T15:22:13.574" v="6" actId="404"/>
          <ac:spMkLst>
            <pc:docMk/>
            <pc:sldMk cId="3120004554" sldId="380"/>
            <ac:spMk id="2" creationId="{378A32DA-7D02-4A7E-B2DC-07C8B0DE385C}"/>
          </ac:spMkLst>
        </pc:spChg>
      </pc:sldChg>
      <pc:sldChg chg="modSp mod">
        <pc:chgData name="Banteilang Marbaniang" userId="1b2784ef22ccc638" providerId="LiveId" clId="{14B92497-7BD0-4048-AFED-68B53F694B39}" dt="2025-10-05T07:23:50.180" v="149" actId="12385"/>
        <pc:sldMkLst>
          <pc:docMk/>
          <pc:sldMk cId="1967697175" sldId="382"/>
        </pc:sldMkLst>
        <pc:graphicFrameChg chg="mod modGraphic">
          <ac:chgData name="Banteilang Marbaniang" userId="1b2784ef22ccc638" providerId="LiveId" clId="{14B92497-7BD0-4048-AFED-68B53F694B39}" dt="2025-10-05T07:23:50.180" v="149" actId="12385"/>
          <ac:graphicFrameMkLst>
            <pc:docMk/>
            <pc:sldMk cId="1967697175" sldId="382"/>
            <ac:graphicFrameMk id="2" creationId="{45C978EF-B84C-4568-A7E7-D43A9A017182}"/>
          </ac:graphicFrameMkLst>
        </pc:graphicFrameChg>
      </pc:sldChg>
      <pc:sldChg chg="addSp modSp mod">
        <pc:chgData name="Banteilang Marbaniang" userId="1b2784ef22ccc638" providerId="LiveId" clId="{14B92497-7BD0-4048-AFED-68B53F694B39}" dt="2025-10-05T07:19:36.902" v="141" actId="14100"/>
        <pc:sldMkLst>
          <pc:docMk/>
          <pc:sldMk cId="2624327968" sldId="384"/>
        </pc:sldMkLst>
        <pc:spChg chg="mod">
          <ac:chgData name="Banteilang Marbaniang" userId="1b2784ef22ccc638" providerId="LiveId" clId="{14B92497-7BD0-4048-AFED-68B53F694B39}" dt="2025-10-05T07:19:15.690" v="138" actId="20577"/>
          <ac:spMkLst>
            <pc:docMk/>
            <pc:sldMk cId="2624327968" sldId="384"/>
            <ac:spMk id="3" creationId="{60F6338B-2F25-4131-91A3-0E61A20C2C28}"/>
          </ac:spMkLst>
        </pc:spChg>
        <pc:spChg chg="add mod">
          <ac:chgData name="Banteilang Marbaniang" userId="1b2784ef22ccc638" providerId="LiveId" clId="{14B92497-7BD0-4048-AFED-68B53F694B39}" dt="2025-10-05T07:19:23.348" v="139" actId="20577"/>
          <ac:spMkLst>
            <pc:docMk/>
            <pc:sldMk cId="2624327968" sldId="384"/>
            <ac:spMk id="4" creationId="{5B69FB6F-A4D7-4516-9372-282E41EDB924}"/>
          </ac:spMkLst>
        </pc:spChg>
        <pc:cxnChg chg="mod">
          <ac:chgData name="Banteilang Marbaniang" userId="1b2784ef22ccc638" providerId="LiveId" clId="{14B92497-7BD0-4048-AFED-68B53F694B39}" dt="2025-10-05T07:19:36.902" v="141" actId="14100"/>
          <ac:cxnSpMkLst>
            <pc:docMk/>
            <pc:sldMk cId="2624327968" sldId="384"/>
            <ac:cxnSpMk id="5" creationId="{EA4B0581-DB40-45B0-B6BD-6AB7D7945FB7}"/>
          </ac:cxnSpMkLst>
        </pc:cxnChg>
      </pc:sldChg>
      <pc:sldChg chg="addSp modSp new mod">
        <pc:chgData name="Banteilang Marbaniang" userId="1b2784ef22ccc638" providerId="LiveId" clId="{14B92497-7BD0-4048-AFED-68B53F694B39}" dt="2025-10-05T07:22:44.550" v="146" actId="207"/>
        <pc:sldMkLst>
          <pc:docMk/>
          <pc:sldMk cId="2218585558" sldId="385"/>
        </pc:sldMkLst>
        <pc:graphicFrameChg chg="add mod modGraphic">
          <ac:chgData name="Banteilang Marbaniang" userId="1b2784ef22ccc638" providerId="LiveId" clId="{14B92497-7BD0-4048-AFED-68B53F694B39}" dt="2025-10-05T07:22:44.550" v="146" actId="207"/>
          <ac:graphicFrameMkLst>
            <pc:docMk/>
            <pc:sldMk cId="2218585558" sldId="385"/>
            <ac:graphicFrameMk id="2" creationId="{21650F6E-3D41-449D-990F-58291656FFDF}"/>
          </ac:graphicFrameMkLst>
        </pc:graphicFrameChg>
      </pc:sldChg>
      <pc:sldChg chg="addSp delSp modSp new del mod">
        <pc:chgData name="Banteilang Marbaniang" userId="1b2784ef22ccc638" providerId="LiveId" clId="{14B92497-7BD0-4048-AFED-68B53F694B39}" dt="2025-10-05T07:26:56.697" v="150" actId="47"/>
        <pc:sldMkLst>
          <pc:docMk/>
          <pc:sldMk cId="2239545499" sldId="386"/>
        </pc:sldMkLst>
        <pc:spChg chg="add del mod">
          <ac:chgData name="Banteilang Marbaniang" userId="1b2784ef22ccc638" providerId="LiveId" clId="{14B92497-7BD0-4048-AFED-68B53F694B39}" dt="2025-10-05T07:18:55.062" v="133"/>
          <ac:spMkLst>
            <pc:docMk/>
            <pc:sldMk cId="2239545499" sldId="386"/>
            <ac:spMk id="3" creationId="{85296343-0711-42CD-AB6F-BA51943EBF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FF7FB-9085-42FF-8D61-48C32EBA3506}" type="datetimeFigureOut">
              <a:rPr lang="en-US" smtClean="0"/>
              <a:pPr/>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5869E-FD15-4318-B74B-9B523B672324}" type="slidenum">
              <a:rPr lang="en-US" smtClean="0"/>
              <a:pPr/>
              <a:t>‹#›</a:t>
            </a:fld>
            <a:endParaRPr lang="en-US"/>
          </a:p>
        </p:txBody>
      </p:sp>
    </p:spTree>
    <p:extLst>
      <p:ext uri="{BB962C8B-B14F-4D97-AF65-F5344CB8AC3E}">
        <p14:creationId xmlns:p14="http://schemas.microsoft.com/office/powerpoint/2010/main" xmlns="" val="187534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4E5869E-FD15-4318-B74B-9B523B672324}" type="slidenum">
              <a:rPr lang="en-US" smtClean="0"/>
              <a:pPr/>
              <a:t>3</a:t>
            </a:fld>
            <a:endParaRPr lang="en-US"/>
          </a:p>
        </p:txBody>
      </p:sp>
    </p:spTree>
    <p:extLst>
      <p:ext uri="{BB962C8B-B14F-4D97-AF65-F5344CB8AC3E}">
        <p14:creationId xmlns:p14="http://schemas.microsoft.com/office/powerpoint/2010/main" xmlns="" val="157815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4E5869E-FD15-4318-B74B-9B523B672324}" type="slidenum">
              <a:rPr lang="en-US" smtClean="0"/>
              <a:pPr/>
              <a:t>8</a:t>
            </a:fld>
            <a:endParaRPr lang="en-US"/>
          </a:p>
        </p:txBody>
      </p:sp>
    </p:spTree>
    <p:extLst>
      <p:ext uri="{BB962C8B-B14F-4D97-AF65-F5344CB8AC3E}">
        <p14:creationId xmlns:p14="http://schemas.microsoft.com/office/powerpoint/2010/main" xmlns="" val="263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43669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6C64D-8BC8-4384-942B-59BC662C46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D1675-C83C-4FE2-A901-5BB04E98A45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xmlns="" val="109177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print"/>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xmlns="" val="43969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print"/>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xmlns="" val="2461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print"/>
          <a:stretch>
            <a:fillRect/>
          </a:stretch>
        </p:blipFill>
        <p:spPr>
          <a:xfrm>
            <a:off x="0" y="0"/>
            <a:ext cx="12192000" cy="6858000"/>
          </a:xfrm>
          <a:prstGeom prst="rect">
            <a:avLst/>
          </a:prstGeom>
        </p:spPr>
      </p:pic>
      <p:sp>
        <p:nvSpPr>
          <p:cNvPr id="3" name="Shape 0"/>
          <p:cNvSpPr/>
          <p:nvPr/>
        </p:nvSpPr>
        <p:spPr>
          <a:xfrm>
            <a:off x="0" y="16387"/>
            <a:ext cx="12192000" cy="6858000"/>
          </a:xfrm>
          <a:prstGeom prst="rect">
            <a:avLst/>
          </a:prstGeom>
          <a:solidFill>
            <a:srgbClr val="FFFFFF"/>
          </a:solidFill>
          <a:ln/>
        </p:spPr>
      </p:sp>
    </p:spTree>
    <p:extLst>
      <p:ext uri="{BB962C8B-B14F-4D97-AF65-F5344CB8AC3E}">
        <p14:creationId xmlns:p14="http://schemas.microsoft.com/office/powerpoint/2010/main" xmlns="" val="97343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3311383-FC95-43CA-AEF6-52C04D71B24D}"/>
              </a:ext>
            </a:extLst>
          </p:cNvPr>
          <p:cNvSpPr/>
          <p:nvPr userDrawn="1"/>
        </p:nvSpPr>
        <p:spPr>
          <a:xfrm>
            <a:off x="34528"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a:extLst>
              <a:ext uri="{FF2B5EF4-FFF2-40B4-BE49-F238E27FC236}">
                <a16:creationId xmlns:a16="http://schemas.microsoft.com/office/drawing/2014/main" xmlns="" id="{8AEBA54C-FD5F-4963-B3DD-E19F29CFC4E4}"/>
              </a:ext>
            </a:extLst>
          </p:cNvPr>
          <p:cNvSpPr>
            <a:spLocks noGrp="1"/>
          </p:cNvSpPr>
          <p:nvPr>
            <p:ph type="sldNum" sz="quarter" idx="12"/>
          </p:nvPr>
        </p:nvSpPr>
        <p:spPr/>
        <p:txBody>
          <a:bodyPr/>
          <a:lstStyle/>
          <a:p>
            <a:fld id="{7DC480CE-97F8-418F-A64B-BDA34EEB9F7F}" type="slidenum">
              <a:rPr lang="en-US" smtClean="0"/>
              <a:pPr/>
              <a:t>‹#›</a:t>
            </a:fld>
            <a:endParaRPr lang="en-US"/>
          </a:p>
        </p:txBody>
      </p:sp>
      <p:sp>
        <p:nvSpPr>
          <p:cNvPr id="8" name="Picture Placeholder 6">
            <a:extLst>
              <a:ext uri="{FF2B5EF4-FFF2-40B4-BE49-F238E27FC236}">
                <a16:creationId xmlns:a16="http://schemas.microsoft.com/office/drawing/2014/main" xmlns="" id="{E7B16509-8F33-4E4A-BDBD-55EF44FAA719}"/>
              </a:ext>
            </a:extLst>
          </p:cNvPr>
          <p:cNvSpPr>
            <a:spLocks noGrp="1"/>
          </p:cNvSpPr>
          <p:nvPr>
            <p:ph type="pic" sz="quarter" idx="13"/>
          </p:nvPr>
        </p:nvSpPr>
        <p:spPr>
          <a:xfrm>
            <a:off x="7788926" y="1"/>
            <a:ext cx="4403074" cy="6858000"/>
          </a:xfrm>
          <a:solidFill>
            <a:schemeClr val="accent4"/>
          </a:solidFill>
        </p:spPr>
        <p:txBody>
          <a:bodyPr/>
          <a:lstStyle/>
          <a:p>
            <a:endParaRPr lang="en-US" dirty="0"/>
          </a:p>
        </p:txBody>
      </p:sp>
      <p:sp>
        <p:nvSpPr>
          <p:cNvPr id="9" name="Rectangle 8">
            <a:extLst>
              <a:ext uri="{FF2B5EF4-FFF2-40B4-BE49-F238E27FC236}">
                <a16:creationId xmlns:a16="http://schemas.microsoft.com/office/drawing/2014/main" xmlns="" id="{E5368CBF-385E-42E3-B762-E18F935DBC96}"/>
              </a:ext>
            </a:extLst>
          </p:cNvPr>
          <p:cNvSpPr/>
          <p:nvPr userDrawn="1"/>
        </p:nvSpPr>
        <p:spPr>
          <a:xfrm>
            <a:off x="0" y="0"/>
            <a:ext cx="6905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Placeholder 1">
            <a:extLst>
              <a:ext uri="{FF2B5EF4-FFF2-40B4-BE49-F238E27FC236}">
                <a16:creationId xmlns:a16="http://schemas.microsoft.com/office/drawing/2014/main" xmlns="" id="{836E4D2D-705F-4E21-A553-75F279DB3916}"/>
              </a:ext>
            </a:extLst>
          </p:cNvPr>
          <p:cNvSpPr>
            <a:spLocks noGrp="1"/>
          </p:cNvSpPr>
          <p:nvPr>
            <p:ph type="title" hasCustomPrompt="1"/>
          </p:nvPr>
        </p:nvSpPr>
        <p:spPr>
          <a:xfrm>
            <a:off x="1297236" y="2297018"/>
            <a:ext cx="9906002" cy="3040656"/>
          </a:xfrm>
          <a:prstGeom prst="rect">
            <a:avLst/>
          </a:prstGeom>
        </p:spPr>
        <p:txBody>
          <a:bodyPr vert="horz" lIns="0" tIns="0" rIns="0" bIns="0" rtlCol="0" anchor="ctr">
            <a:noAutofit/>
          </a:bodyPr>
          <a:lstStyle>
            <a:lvl1pPr algn="l">
              <a:defRPr sz="5700"/>
            </a:lvl1pPr>
          </a:lstStyle>
          <a:p>
            <a:r>
              <a:rPr lang="en-US" dirty="0"/>
              <a:t>That Is Why I Decided To Build A Strong USA Software Company.</a:t>
            </a:r>
          </a:p>
        </p:txBody>
      </p:sp>
    </p:spTree>
    <p:extLst>
      <p:ext uri="{BB962C8B-B14F-4D97-AF65-F5344CB8AC3E}">
        <p14:creationId xmlns:p14="http://schemas.microsoft.com/office/powerpoint/2010/main" xmlns="" val="3286401423"/>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125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1+#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2459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8AEBA54C-FD5F-4963-B3DD-E19F29CFC4E4}"/>
              </a:ext>
            </a:extLst>
          </p:cNvPr>
          <p:cNvSpPr>
            <a:spLocks noGrp="1"/>
          </p:cNvSpPr>
          <p:nvPr>
            <p:ph type="sldNum" sz="quarter" idx="12"/>
          </p:nvPr>
        </p:nvSpPr>
        <p:spPr/>
        <p:txBody>
          <a:bodyPr/>
          <a:lstStyle/>
          <a:p>
            <a:fld id="{7DC480CE-97F8-418F-A64B-BDA34EEB9F7F}" type="slidenum">
              <a:rPr lang="en-US" smtClean="0"/>
              <a:pPr/>
              <a:t>‹#›</a:t>
            </a:fld>
            <a:endParaRPr lang="en-US"/>
          </a:p>
        </p:txBody>
      </p:sp>
      <p:sp>
        <p:nvSpPr>
          <p:cNvPr id="10" name="Picture Placeholder 9">
            <a:extLst>
              <a:ext uri="{FF2B5EF4-FFF2-40B4-BE49-F238E27FC236}">
                <a16:creationId xmlns:a16="http://schemas.microsoft.com/office/drawing/2014/main" xmlns="" id="{DB53BA86-55CF-4248-BDAA-14D3C7125104}"/>
              </a:ext>
            </a:extLst>
          </p:cNvPr>
          <p:cNvSpPr>
            <a:spLocks noGrp="1"/>
          </p:cNvSpPr>
          <p:nvPr>
            <p:ph type="pic" sz="quarter" idx="13"/>
          </p:nvPr>
        </p:nvSpPr>
        <p:spPr>
          <a:xfrm>
            <a:off x="1143000" y="2650662"/>
            <a:ext cx="1587500" cy="1587500"/>
          </a:xfrm>
          <a:prstGeom prst="rect">
            <a:avLst/>
          </a:prstGeom>
          <a:solidFill>
            <a:schemeClr val="accent4"/>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xmlns="" id="{5BB5F88C-B941-4308-99D9-ECAD2702FE47}"/>
              </a:ext>
            </a:extLst>
          </p:cNvPr>
          <p:cNvSpPr>
            <a:spLocks noGrp="1"/>
          </p:cNvSpPr>
          <p:nvPr>
            <p:ph type="pic" sz="quarter" idx="14"/>
          </p:nvPr>
        </p:nvSpPr>
        <p:spPr>
          <a:xfrm>
            <a:off x="1143000" y="4495254"/>
            <a:ext cx="1587500" cy="1587500"/>
          </a:xfrm>
          <a:prstGeom prst="rect">
            <a:avLst/>
          </a:prstGeom>
          <a:solidFill>
            <a:schemeClr val="accent4"/>
          </a:solidFill>
        </p:spPr>
        <p:txBody>
          <a:bodyPr wrap="square">
            <a:noAutofit/>
          </a:bodyPr>
          <a:lstStyle/>
          <a:p>
            <a:endParaRPr lang="en-US" dirty="0"/>
          </a:p>
        </p:txBody>
      </p:sp>
      <p:sp>
        <p:nvSpPr>
          <p:cNvPr id="11" name="Title Placeholder 1">
            <a:extLst>
              <a:ext uri="{FF2B5EF4-FFF2-40B4-BE49-F238E27FC236}">
                <a16:creationId xmlns:a16="http://schemas.microsoft.com/office/drawing/2014/main" xmlns="" id="{B6B3A9F6-A5D6-4D80-BA49-D1322CC752B1}"/>
              </a:ext>
            </a:extLst>
          </p:cNvPr>
          <p:cNvSpPr>
            <a:spLocks noGrp="1"/>
          </p:cNvSpPr>
          <p:nvPr>
            <p:ph type="title"/>
          </p:nvPr>
        </p:nvSpPr>
        <p:spPr>
          <a:xfrm>
            <a:off x="2805405" y="994026"/>
            <a:ext cx="6581190" cy="955102"/>
          </a:xfrm>
          <a:prstGeom prst="rect">
            <a:avLst/>
          </a:prstGeom>
        </p:spPr>
        <p:txBody>
          <a:bodyPr vert="horz" lIns="0" tIns="0" rIns="0" bIns="0" rtlCol="0" anchor="ctr">
            <a:noAutofit/>
          </a:bodyPr>
          <a:lstStyle>
            <a:lvl1pPr algn="ctr">
              <a:defRPr sz="6000"/>
            </a:lvl1pPr>
          </a:lstStyle>
          <a:p>
            <a:r>
              <a:rPr lang="en-US" dirty="0"/>
              <a:t>Click to</a:t>
            </a:r>
          </a:p>
        </p:txBody>
      </p:sp>
    </p:spTree>
    <p:extLst>
      <p:ext uri="{BB962C8B-B14F-4D97-AF65-F5344CB8AC3E}">
        <p14:creationId xmlns:p14="http://schemas.microsoft.com/office/powerpoint/2010/main" xmlns="" val="983795575"/>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2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0000">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14:bounceEnd="60000">
                                          <p:cBhvr additive="base">
                                            <p:cTn id="15" dur="14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16" dur="1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0-#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0-#ppt_w/2"/>
                                              </p:val>
                                            </p:tav>
                                            <p:tav tm="100000">
                                              <p:val>
                                                <p:strVal val="#ppt_x"/>
                                              </p:val>
                                            </p:tav>
                                          </p:tavLst>
                                        </p:anim>
                                        <p:anim calcmode="lin" valueType="num">
                                          <p:cBhvr additive="base">
                                            <p:cTn id="16"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624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4" r:id="rId5"/>
    <p:sldLayoutId id="2147483665" r:id="rId6"/>
    <p:sldLayoutId id="2147483666"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588165" y="1792586"/>
            <a:ext cx="4751288" cy="593923"/>
          </a:xfrm>
          <a:prstGeom prst="rect">
            <a:avLst/>
          </a:prstGeom>
          <a:noFill/>
          <a:ln/>
        </p:spPr>
        <p:txBody>
          <a:bodyPr wrap="none" lIns="0" tIns="0" rIns="0" bIns="0" rtlCol="0" anchor="t"/>
          <a:lstStyle/>
          <a:p>
            <a:pPr algn="ctr">
              <a:lnSpc>
                <a:spcPts val="4666"/>
              </a:lnSpc>
            </a:pPr>
            <a:r>
              <a:rPr lang="en-US" sz="5400" b="1" dirty="0" smtClean="0">
                <a:solidFill>
                  <a:srgbClr val="2E3C4E"/>
                </a:solidFill>
                <a:latin typeface="Barlow Bold" pitchFamily="34" charset="0"/>
                <a:ea typeface="Barlow Bold" pitchFamily="34" charset="-122"/>
                <a:cs typeface="Barlow Bold" pitchFamily="34" charset="-120"/>
              </a:rPr>
              <a:t>PEYJAL </a:t>
            </a:r>
            <a:r>
              <a:rPr lang="en-US" sz="5400" b="1" dirty="0">
                <a:solidFill>
                  <a:srgbClr val="2E3C4E"/>
                </a:solidFill>
                <a:latin typeface="Barlow Bold" pitchFamily="34" charset="0"/>
                <a:ea typeface="Barlow Bold" pitchFamily="34" charset="-122"/>
                <a:cs typeface="Barlow Bold" pitchFamily="34" charset="-120"/>
              </a:rPr>
              <a:t>SAMVAD</a:t>
            </a:r>
            <a:endParaRPr lang="en-US" sz="5400" dirty="0"/>
          </a:p>
        </p:txBody>
      </p:sp>
      <p:sp>
        <p:nvSpPr>
          <p:cNvPr id="4" name="Text 1"/>
          <p:cNvSpPr/>
          <p:nvPr/>
        </p:nvSpPr>
        <p:spPr>
          <a:xfrm>
            <a:off x="3182324" y="3142054"/>
            <a:ext cx="3562970" cy="550669"/>
          </a:xfrm>
          <a:prstGeom prst="rect">
            <a:avLst/>
          </a:prstGeom>
          <a:noFill/>
          <a:ln/>
        </p:spPr>
        <p:txBody>
          <a:bodyPr wrap="none" lIns="0" tIns="0" rIns="0" bIns="0" rtlCol="0" anchor="ctr"/>
          <a:lstStyle/>
          <a:p>
            <a:pPr algn="ctr">
              <a:lnSpc>
                <a:spcPts val="2333"/>
              </a:lnSpc>
            </a:pPr>
            <a:r>
              <a:rPr lang="en-US" sz="4000" b="1" dirty="0">
                <a:solidFill>
                  <a:srgbClr val="2E3C4E"/>
                </a:solidFill>
                <a:latin typeface="Barlow Bold" pitchFamily="34" charset="0"/>
              </a:rPr>
              <a:t>Ri-Bhoi District</a:t>
            </a:r>
            <a:endParaRPr lang="en-US" sz="4000" dirty="0">
              <a:solidFill>
                <a:srgbClr val="2E3C4E"/>
              </a:solidFill>
            </a:endParaRPr>
          </a:p>
        </p:txBody>
      </p:sp>
      <p:sp>
        <p:nvSpPr>
          <p:cNvPr id="5" name="Text 2"/>
          <p:cNvSpPr/>
          <p:nvPr/>
        </p:nvSpPr>
        <p:spPr>
          <a:xfrm>
            <a:off x="631924" y="2825948"/>
            <a:ext cx="6356152" cy="866775"/>
          </a:xfrm>
          <a:prstGeom prst="rect">
            <a:avLst/>
          </a:prstGeom>
          <a:noFill/>
          <a:ln/>
        </p:spPr>
        <p:txBody>
          <a:bodyPr wrap="square" lIns="0" tIns="0" rIns="0" bIns="0" rtlCol="0" anchor="t"/>
          <a:lstStyle/>
          <a:p>
            <a:pPr>
              <a:lnSpc>
                <a:spcPts val="2250"/>
              </a:lnSpc>
            </a:pPr>
            <a:endParaRPr lang="en-US" sz="1417" dirty="0"/>
          </a:p>
        </p:txBody>
      </p:sp>
      <p:pic>
        <p:nvPicPr>
          <p:cNvPr id="6" name="Image 1" descr="preencoded.png"/>
          <p:cNvPicPr>
            <a:picLocks noChangeAspect="1"/>
          </p:cNvPicPr>
          <p:nvPr/>
        </p:nvPicPr>
        <p:blipFill>
          <a:blip r:embed="rId3"/>
          <a:stretch>
            <a:fillRect/>
          </a:stretch>
        </p:blipFill>
        <p:spPr>
          <a:xfrm>
            <a:off x="8559376" y="3142054"/>
            <a:ext cx="3372787" cy="3327597"/>
          </a:xfrm>
          <a:prstGeom prst="rect">
            <a:avLst/>
          </a:prstGeom>
        </p:spPr>
      </p:pic>
      <p:pic>
        <p:nvPicPr>
          <p:cNvPr id="7" name="Image 2" descr="preencoded.png"/>
          <p:cNvPicPr>
            <a:picLocks noChangeAspect="1"/>
          </p:cNvPicPr>
          <p:nvPr/>
        </p:nvPicPr>
        <p:blipFill>
          <a:blip r:embed="rId4"/>
          <a:stretch>
            <a:fillRect/>
          </a:stretch>
        </p:blipFill>
        <p:spPr>
          <a:xfrm>
            <a:off x="9244062" y="985246"/>
            <a:ext cx="1878639" cy="1840702"/>
          </a:xfrm>
          <a:prstGeom prst="rect">
            <a:avLst/>
          </a:prstGeom>
        </p:spPr>
      </p:pic>
      <p:cxnSp>
        <p:nvCxnSpPr>
          <p:cNvPr id="9" name="Straight Connector 8">
            <a:extLst>
              <a:ext uri="{FF2B5EF4-FFF2-40B4-BE49-F238E27FC236}">
                <a16:creationId xmlns:a16="http://schemas.microsoft.com/office/drawing/2014/main" xmlns="" id="{631AA365-11CD-9A0C-E1DF-DC5F3D779758}"/>
              </a:ext>
            </a:extLst>
          </p:cNvPr>
          <p:cNvCxnSpPr>
            <a:cxnSpLocks/>
          </p:cNvCxnSpPr>
          <p:nvPr/>
        </p:nvCxnSpPr>
        <p:spPr>
          <a:xfrm>
            <a:off x="3344872" y="3842626"/>
            <a:ext cx="32078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A27869-DA48-21CD-8196-39D0BBB27AB1}"/>
              </a:ext>
            </a:extLst>
          </p:cNvPr>
          <p:cNvPicPr>
            <a:picLocks noChangeAspect="1"/>
          </p:cNvPicPr>
          <p:nvPr/>
        </p:nvPicPr>
        <p:blipFill>
          <a:blip r:embed="rId3"/>
          <a:stretch>
            <a:fillRect/>
          </a:stretch>
        </p:blipFill>
        <p:spPr>
          <a:xfrm>
            <a:off x="-119921" y="1"/>
            <a:ext cx="12426845" cy="6858000"/>
          </a:xfrm>
          <a:prstGeom prst="rect">
            <a:avLst/>
          </a:prstGeom>
        </p:spPr>
      </p:pic>
      <p:sp>
        <p:nvSpPr>
          <p:cNvPr id="2" name="Text 0"/>
          <p:cNvSpPr/>
          <p:nvPr/>
        </p:nvSpPr>
        <p:spPr>
          <a:xfrm>
            <a:off x="-2245341" y="792886"/>
            <a:ext cx="10006483" cy="2933764"/>
          </a:xfrm>
          <a:prstGeom prst="rect">
            <a:avLst/>
          </a:prstGeom>
          <a:noFill/>
          <a:ln/>
        </p:spPr>
        <p:txBody>
          <a:bodyPr wrap="none" lIns="0" tIns="0" rIns="0" bIns="0" rtlCol="0" anchor="t"/>
          <a:lstStyle/>
          <a:p>
            <a:pPr algn="ctr">
              <a:lnSpc>
                <a:spcPts val="3250"/>
              </a:lnSpc>
            </a:pPr>
            <a:r>
              <a:rPr lang="en-US" sz="3600" b="1" dirty="0">
                <a:solidFill>
                  <a:schemeClr val="bg1"/>
                </a:solidFill>
                <a:latin typeface="Barlow Bold" pitchFamily="34" charset="0"/>
                <a:ea typeface="Barlow Bold" pitchFamily="34" charset="-122"/>
                <a:cs typeface="Barlow Bold" pitchFamily="34" charset="-120"/>
              </a:rPr>
              <a:t>SUCCES STORIES</a:t>
            </a:r>
          </a:p>
          <a:p>
            <a:pPr algn="ctr">
              <a:lnSpc>
                <a:spcPts val="3250"/>
              </a:lnSpc>
            </a:pPr>
            <a:r>
              <a:rPr lang="en-US" sz="3600" b="1" dirty="0">
                <a:solidFill>
                  <a:schemeClr val="bg1"/>
                </a:solidFill>
                <a:latin typeface="Barlow Bold" pitchFamily="34" charset="0"/>
                <a:ea typeface="Barlow Bold" pitchFamily="34" charset="-122"/>
                <a:cs typeface="Barlow Bold" pitchFamily="34" charset="-120"/>
              </a:rPr>
              <a:t>(VIDEO) </a:t>
            </a:r>
            <a:endParaRPr lang="en-US" sz="3600" dirty="0">
              <a:solidFill>
                <a:schemeClr val="bg1"/>
              </a:solidFill>
            </a:endParaRPr>
          </a:p>
          <a:p>
            <a:pPr algn="ctr">
              <a:lnSpc>
                <a:spcPts val="3250"/>
              </a:lnSpc>
            </a:pPr>
            <a:r>
              <a:rPr lang="en-US" sz="3600" b="1" dirty="0">
                <a:solidFill>
                  <a:schemeClr val="bg1"/>
                </a:solidFill>
                <a:latin typeface="Barlow Bold" pitchFamily="34" charset="0"/>
                <a:ea typeface="Barlow Bold" pitchFamily="34" charset="-122"/>
                <a:cs typeface="Barlow Bold" pitchFamily="34" charset="-120"/>
              </a:rPr>
              <a:t>On</a:t>
            </a:r>
          </a:p>
          <a:p>
            <a:pPr algn="ctr">
              <a:lnSpc>
                <a:spcPts val="3250"/>
              </a:lnSpc>
            </a:pPr>
            <a:r>
              <a:rPr lang="en-US" sz="3600" b="1" dirty="0" err="1">
                <a:solidFill>
                  <a:schemeClr val="bg1"/>
                </a:solidFill>
                <a:latin typeface="Barlow Bold" pitchFamily="34" charset="0"/>
                <a:ea typeface="Barlow Bold" pitchFamily="34" charset="-122"/>
                <a:cs typeface="Barlow Bold" pitchFamily="34" charset="-120"/>
              </a:rPr>
              <a:t>Pahamjri</a:t>
            </a:r>
            <a:endParaRPr lang="en-US" sz="3600" b="1" dirty="0">
              <a:solidFill>
                <a:schemeClr val="bg1"/>
              </a:solidFill>
              <a:latin typeface="Barlow Bold" pitchFamily="34" charset="0"/>
              <a:ea typeface="Barlow Bold" pitchFamily="34" charset="-122"/>
              <a:cs typeface="Barlow Bold" pitchFamily="34" charset="-120"/>
            </a:endParaRPr>
          </a:p>
          <a:p>
            <a:pPr algn="ctr">
              <a:lnSpc>
                <a:spcPts val="3250"/>
              </a:lnSpc>
            </a:pPr>
            <a:r>
              <a:rPr lang="en-US" sz="3600" b="1" dirty="0">
                <a:solidFill>
                  <a:schemeClr val="bg1"/>
                </a:solidFill>
                <a:latin typeface="Barlow Bold" pitchFamily="34" charset="0"/>
                <a:ea typeface="Barlow Bold" pitchFamily="34" charset="-122"/>
                <a:cs typeface="Barlow Bold" pitchFamily="34" charset="-120"/>
              </a:rPr>
              <a:t>Village</a:t>
            </a:r>
          </a:p>
        </p:txBody>
      </p:sp>
      <p:cxnSp>
        <p:nvCxnSpPr>
          <p:cNvPr id="6" name="Straight Connector 5">
            <a:extLst>
              <a:ext uri="{FF2B5EF4-FFF2-40B4-BE49-F238E27FC236}">
                <a16:creationId xmlns:a16="http://schemas.microsoft.com/office/drawing/2014/main" xmlns="" id="{A39620E5-E35C-BA7C-31C0-9CE565FC5070}"/>
              </a:ext>
            </a:extLst>
          </p:cNvPr>
          <p:cNvCxnSpPr>
            <a:cxnSpLocks/>
          </p:cNvCxnSpPr>
          <p:nvPr/>
        </p:nvCxnSpPr>
        <p:spPr>
          <a:xfrm>
            <a:off x="4212234" y="4302177"/>
            <a:ext cx="478186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0076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A550E0-2296-5DE8-D87F-AA4EE42ED9FD}"/>
              </a:ext>
            </a:extLst>
          </p:cNvPr>
          <p:cNvPicPr>
            <a:picLocks noChangeAspect="1"/>
          </p:cNvPicPr>
          <p:nvPr/>
        </p:nvPicPr>
        <p:blipFill>
          <a:blip r:embed="rId2"/>
          <a:stretch>
            <a:fillRect/>
          </a:stretch>
        </p:blipFill>
        <p:spPr>
          <a:xfrm>
            <a:off x="29979" y="1"/>
            <a:ext cx="12192001" cy="5561350"/>
          </a:xfrm>
          <a:prstGeom prst="rect">
            <a:avLst/>
          </a:prstGeom>
        </p:spPr>
      </p:pic>
      <p:sp>
        <p:nvSpPr>
          <p:cNvPr id="8" name="Rectangle 7">
            <a:extLst>
              <a:ext uri="{FF2B5EF4-FFF2-40B4-BE49-F238E27FC236}">
                <a16:creationId xmlns:a16="http://schemas.microsoft.com/office/drawing/2014/main" xmlns="" id="{B569192D-44C7-C292-3AF3-6161B4180136}"/>
              </a:ext>
            </a:extLst>
          </p:cNvPr>
          <p:cNvSpPr/>
          <p:nvPr/>
        </p:nvSpPr>
        <p:spPr>
          <a:xfrm>
            <a:off x="3372787" y="5992319"/>
            <a:ext cx="6220918" cy="577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Barlow Bold" panose="00000800000000000000" pitchFamily="2" charset="0"/>
              </a:rPr>
              <a:t>THANK YOU</a:t>
            </a:r>
            <a:endParaRPr lang="en-IN" sz="3200" b="1" dirty="0">
              <a:solidFill>
                <a:schemeClr val="tx1"/>
              </a:solidFill>
              <a:latin typeface="Barlow Bold" panose="00000800000000000000" pitchFamily="2" charset="0"/>
            </a:endParaRPr>
          </a:p>
        </p:txBody>
      </p:sp>
      <p:cxnSp>
        <p:nvCxnSpPr>
          <p:cNvPr id="10" name="Straight Connector 9">
            <a:extLst>
              <a:ext uri="{FF2B5EF4-FFF2-40B4-BE49-F238E27FC236}">
                <a16:creationId xmlns:a16="http://schemas.microsoft.com/office/drawing/2014/main" xmlns="" id="{59C1A3C9-45EC-E67F-6681-0E9EB1A72C8A}"/>
              </a:ext>
            </a:extLst>
          </p:cNvPr>
          <p:cNvCxnSpPr>
            <a:cxnSpLocks/>
          </p:cNvCxnSpPr>
          <p:nvPr/>
        </p:nvCxnSpPr>
        <p:spPr>
          <a:xfrm>
            <a:off x="3777515" y="6325850"/>
            <a:ext cx="14765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xmlns="" id="{00E72E38-732E-2A2F-D77C-7F5BBE14143E}"/>
              </a:ext>
            </a:extLst>
          </p:cNvPr>
          <p:cNvCxnSpPr>
            <a:cxnSpLocks/>
          </p:cNvCxnSpPr>
          <p:nvPr/>
        </p:nvCxnSpPr>
        <p:spPr>
          <a:xfrm>
            <a:off x="7692451" y="6328349"/>
            <a:ext cx="14765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1849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F66F-061F-0B92-2FBB-E546AB0F15E5}"/>
              </a:ext>
            </a:extLst>
          </p:cNvPr>
          <p:cNvSpPr>
            <a:spLocks noGrp="1"/>
          </p:cNvSpPr>
          <p:nvPr>
            <p:ph type="ctrTitle"/>
          </p:nvPr>
        </p:nvSpPr>
        <p:spPr>
          <a:xfrm>
            <a:off x="1524000" y="0"/>
            <a:ext cx="9144000" cy="612091"/>
          </a:xfrm>
          <a:noFill/>
        </p:spPr>
        <p:txBody>
          <a:bodyPr/>
          <a:lstStyle/>
          <a:p>
            <a:r>
              <a:rPr lang="en-US" sz="4000" b="1" dirty="0">
                <a:latin typeface="Barlow Bold" panose="00000800000000000000" pitchFamily="2" charset="0"/>
                <a:cs typeface="Times New Roman" panose="02020603050405020304" pitchFamily="18" charset="0"/>
              </a:rPr>
              <a:t>Ri Bhoi District Framework</a:t>
            </a:r>
            <a:endParaRPr lang="en-IN" sz="4000" b="1" dirty="0">
              <a:latin typeface="Barlow Bold" panose="00000800000000000000" pitchFamily="2" charset="0"/>
              <a:cs typeface="Times New Roman" panose="02020603050405020304" pitchFamily="18" charset="0"/>
            </a:endParaRPr>
          </a:p>
        </p:txBody>
      </p:sp>
      <p:sp>
        <p:nvSpPr>
          <p:cNvPr id="3" name="Subtitle 2">
            <a:extLst>
              <a:ext uri="{FF2B5EF4-FFF2-40B4-BE49-F238E27FC236}">
                <a16:creationId xmlns:a16="http://schemas.microsoft.com/office/drawing/2014/main" xmlns="" id="{975C0AD2-6622-B794-ED06-7C770D669301}"/>
              </a:ext>
            </a:extLst>
          </p:cNvPr>
          <p:cNvSpPr>
            <a:spLocks noGrp="1"/>
          </p:cNvSpPr>
          <p:nvPr>
            <p:ph type="subTitle" idx="1"/>
          </p:nvPr>
        </p:nvSpPr>
        <p:spPr>
          <a:xfrm>
            <a:off x="344774" y="729523"/>
            <a:ext cx="11497456" cy="5701257"/>
          </a:xfrm>
          <a:noFill/>
        </p:spPr>
        <p:txBody>
          <a:bodyPr/>
          <a:lstStyle/>
          <a:p>
            <a:endParaRPr lang="en-IN" dirty="0">
              <a:latin typeface="Barlow Bold" panose="00000800000000000000" pitchFamily="2" charset="0"/>
            </a:endParaRPr>
          </a:p>
        </p:txBody>
      </p:sp>
      <p:sp>
        <p:nvSpPr>
          <p:cNvPr id="4" name="Rectangle 3">
            <a:extLst>
              <a:ext uri="{FF2B5EF4-FFF2-40B4-BE49-F238E27FC236}">
                <a16:creationId xmlns:a16="http://schemas.microsoft.com/office/drawing/2014/main" xmlns="" id="{D3D4312C-0054-5499-13D9-6AEFF67DB64C}"/>
              </a:ext>
            </a:extLst>
          </p:cNvPr>
          <p:cNvSpPr/>
          <p:nvPr/>
        </p:nvSpPr>
        <p:spPr>
          <a:xfrm>
            <a:off x="3372792" y="622081"/>
            <a:ext cx="5533864" cy="779499"/>
          </a:xfrm>
          <a:prstGeom prst="rect">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Bold" panose="00000800000000000000" pitchFamily="2" charset="0"/>
              </a:rPr>
              <a:t>Deputy Commissioner </a:t>
            </a:r>
          </a:p>
          <a:p>
            <a:pPr algn="ctr"/>
            <a:r>
              <a:rPr lang="en-US" b="1" dirty="0">
                <a:solidFill>
                  <a:schemeClr val="tx1"/>
                </a:solidFill>
                <a:latin typeface="Barlow Bold" panose="00000800000000000000" pitchFamily="2" charset="0"/>
              </a:rPr>
              <a:t>Cum</a:t>
            </a:r>
          </a:p>
          <a:p>
            <a:pPr algn="ctr"/>
            <a:r>
              <a:rPr lang="en-US" b="1" dirty="0">
                <a:solidFill>
                  <a:schemeClr val="tx1"/>
                </a:solidFill>
                <a:latin typeface="Barlow Bold" panose="00000800000000000000" pitchFamily="2" charset="0"/>
              </a:rPr>
              <a:t>Chairman, DWSM</a:t>
            </a:r>
            <a:endParaRPr lang="en-IN" b="1" dirty="0">
              <a:solidFill>
                <a:schemeClr val="tx1"/>
              </a:solidFill>
              <a:latin typeface="Barlow Bold" panose="00000800000000000000" pitchFamily="2" charset="0"/>
            </a:endParaRPr>
          </a:p>
        </p:txBody>
      </p:sp>
      <p:sp>
        <p:nvSpPr>
          <p:cNvPr id="5" name="Rectangle 4">
            <a:extLst>
              <a:ext uri="{FF2B5EF4-FFF2-40B4-BE49-F238E27FC236}">
                <a16:creationId xmlns:a16="http://schemas.microsoft.com/office/drawing/2014/main" xmlns="" id="{8D359D44-6AF4-EAE1-E848-4F3EF7A2A768}"/>
              </a:ext>
            </a:extLst>
          </p:cNvPr>
          <p:cNvSpPr/>
          <p:nvPr/>
        </p:nvSpPr>
        <p:spPr>
          <a:xfrm>
            <a:off x="4137285" y="1828796"/>
            <a:ext cx="3822492" cy="779498"/>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Bold" panose="00000800000000000000" pitchFamily="2" charset="0"/>
              </a:rPr>
              <a:t>Superintending Engineer, PHE</a:t>
            </a:r>
          </a:p>
          <a:p>
            <a:pPr algn="ctr"/>
            <a:r>
              <a:rPr lang="en-US" b="1" dirty="0">
                <a:solidFill>
                  <a:schemeClr val="tx1"/>
                </a:solidFill>
                <a:latin typeface="Barlow Bold" panose="00000800000000000000" pitchFamily="2" charset="0"/>
              </a:rPr>
              <a:t>Cum</a:t>
            </a:r>
          </a:p>
          <a:p>
            <a:pPr algn="ctr"/>
            <a:r>
              <a:rPr lang="en-US" b="1" dirty="0">
                <a:solidFill>
                  <a:schemeClr val="tx1"/>
                </a:solidFill>
                <a:latin typeface="Barlow Bold" panose="00000800000000000000" pitchFamily="2" charset="0"/>
              </a:rPr>
              <a:t>Member Secretary, DWSM</a:t>
            </a:r>
            <a:endParaRPr lang="en-IN" b="1" dirty="0">
              <a:solidFill>
                <a:schemeClr val="tx1"/>
              </a:solidFill>
              <a:latin typeface="Barlow Bold" panose="00000800000000000000" pitchFamily="2" charset="0"/>
            </a:endParaRPr>
          </a:p>
        </p:txBody>
      </p:sp>
      <p:sp>
        <p:nvSpPr>
          <p:cNvPr id="6" name="Rectangle 5">
            <a:extLst>
              <a:ext uri="{FF2B5EF4-FFF2-40B4-BE49-F238E27FC236}">
                <a16:creationId xmlns:a16="http://schemas.microsoft.com/office/drawing/2014/main" xmlns="" id="{7A161AB0-2735-0ED5-7568-2245427018CB}"/>
              </a:ext>
            </a:extLst>
          </p:cNvPr>
          <p:cNvSpPr/>
          <p:nvPr/>
        </p:nvSpPr>
        <p:spPr>
          <a:xfrm>
            <a:off x="4768123" y="3047997"/>
            <a:ext cx="2530838" cy="4796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Bold" panose="00000800000000000000" pitchFamily="2" charset="0"/>
              </a:rPr>
              <a:t>Divisions</a:t>
            </a:r>
            <a:endParaRPr lang="en-IN" b="1" dirty="0">
              <a:solidFill>
                <a:schemeClr val="tx1"/>
              </a:solidFill>
              <a:latin typeface="Barlow Bold" panose="00000800000000000000" pitchFamily="2" charset="0"/>
            </a:endParaRPr>
          </a:p>
        </p:txBody>
      </p:sp>
      <p:sp>
        <p:nvSpPr>
          <p:cNvPr id="8" name="Rectangle 7">
            <a:extLst>
              <a:ext uri="{FF2B5EF4-FFF2-40B4-BE49-F238E27FC236}">
                <a16:creationId xmlns:a16="http://schemas.microsoft.com/office/drawing/2014/main" xmlns="" id="{F72DE026-2D07-3733-2E20-0CF43EC52878}"/>
              </a:ext>
            </a:extLst>
          </p:cNvPr>
          <p:cNvSpPr/>
          <p:nvPr/>
        </p:nvSpPr>
        <p:spPr>
          <a:xfrm>
            <a:off x="7600010" y="3919916"/>
            <a:ext cx="2638268" cy="47470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Barlow Bold" panose="00000800000000000000" pitchFamily="2" charset="0"/>
              </a:rPr>
              <a:t>Umsning</a:t>
            </a:r>
            <a:r>
              <a:rPr lang="en-US" b="1" dirty="0">
                <a:solidFill>
                  <a:schemeClr val="tx1"/>
                </a:solidFill>
                <a:latin typeface="Barlow Bold" panose="00000800000000000000" pitchFamily="2" charset="0"/>
              </a:rPr>
              <a:t> Division</a:t>
            </a:r>
            <a:endParaRPr lang="en-IN" b="1" dirty="0">
              <a:solidFill>
                <a:schemeClr val="tx1"/>
              </a:solidFill>
              <a:latin typeface="Barlow Bold" panose="00000800000000000000" pitchFamily="2" charset="0"/>
            </a:endParaRPr>
          </a:p>
        </p:txBody>
      </p:sp>
      <p:sp>
        <p:nvSpPr>
          <p:cNvPr id="9" name="Rectangle 8">
            <a:extLst>
              <a:ext uri="{FF2B5EF4-FFF2-40B4-BE49-F238E27FC236}">
                <a16:creationId xmlns:a16="http://schemas.microsoft.com/office/drawing/2014/main" xmlns="" id="{1E314994-B2C5-6B30-FFA1-2521EB02247C}"/>
              </a:ext>
            </a:extLst>
          </p:cNvPr>
          <p:cNvSpPr/>
          <p:nvPr/>
        </p:nvSpPr>
        <p:spPr>
          <a:xfrm>
            <a:off x="1953722" y="3919915"/>
            <a:ext cx="2638268" cy="47470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Barlow Bold" panose="00000800000000000000" pitchFamily="2" charset="0"/>
              </a:rPr>
              <a:t>Nongpoh</a:t>
            </a:r>
            <a:r>
              <a:rPr lang="en-US" b="1" dirty="0">
                <a:solidFill>
                  <a:schemeClr val="tx1"/>
                </a:solidFill>
                <a:latin typeface="Barlow Bold" panose="00000800000000000000" pitchFamily="2" charset="0"/>
              </a:rPr>
              <a:t> Division</a:t>
            </a:r>
            <a:endParaRPr lang="en-IN" b="1" dirty="0">
              <a:solidFill>
                <a:schemeClr val="tx1"/>
              </a:solidFill>
              <a:latin typeface="Barlow Bold" panose="00000800000000000000" pitchFamily="2" charset="0"/>
            </a:endParaRPr>
          </a:p>
        </p:txBody>
      </p:sp>
      <p:sp>
        <p:nvSpPr>
          <p:cNvPr id="11" name="Rectangle 10">
            <a:extLst>
              <a:ext uri="{FF2B5EF4-FFF2-40B4-BE49-F238E27FC236}">
                <a16:creationId xmlns:a16="http://schemas.microsoft.com/office/drawing/2014/main" xmlns="" id="{34874AD0-475B-D076-E20E-BC5B8C02B29E}"/>
              </a:ext>
            </a:extLst>
          </p:cNvPr>
          <p:cNvSpPr/>
          <p:nvPr/>
        </p:nvSpPr>
        <p:spPr>
          <a:xfrm>
            <a:off x="9036885" y="4839326"/>
            <a:ext cx="2638268" cy="6420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Barlow Bold" panose="00000800000000000000" pitchFamily="2" charset="0"/>
              </a:rPr>
              <a:t>Bhoirymbong</a:t>
            </a:r>
            <a:r>
              <a:rPr lang="en-US" b="1" dirty="0">
                <a:solidFill>
                  <a:schemeClr val="tx1"/>
                </a:solidFill>
                <a:latin typeface="Barlow Bold" panose="00000800000000000000" pitchFamily="2" charset="0"/>
              </a:rPr>
              <a:t> Sub-Division</a:t>
            </a:r>
            <a:endParaRPr lang="en-IN" b="1" dirty="0">
              <a:solidFill>
                <a:schemeClr val="tx1"/>
              </a:solidFill>
              <a:latin typeface="Barlow Bold" panose="00000800000000000000" pitchFamily="2" charset="0"/>
            </a:endParaRPr>
          </a:p>
        </p:txBody>
      </p:sp>
      <p:sp>
        <p:nvSpPr>
          <p:cNvPr id="12" name="Rectangle 11">
            <a:extLst>
              <a:ext uri="{FF2B5EF4-FFF2-40B4-BE49-F238E27FC236}">
                <a16:creationId xmlns:a16="http://schemas.microsoft.com/office/drawing/2014/main" xmlns="" id="{6C0DE135-1D30-323A-1515-26F60658722D}"/>
              </a:ext>
            </a:extLst>
          </p:cNvPr>
          <p:cNvSpPr/>
          <p:nvPr/>
        </p:nvSpPr>
        <p:spPr>
          <a:xfrm>
            <a:off x="6231541" y="4841823"/>
            <a:ext cx="2638268" cy="642077"/>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Barlow Bold" panose="00000800000000000000" pitchFamily="2" charset="0"/>
              </a:rPr>
              <a:t>Umsning</a:t>
            </a:r>
            <a:r>
              <a:rPr lang="en-US" b="1" dirty="0">
                <a:solidFill>
                  <a:schemeClr val="tx1"/>
                </a:solidFill>
                <a:latin typeface="Barlow Bold" panose="00000800000000000000" pitchFamily="2" charset="0"/>
              </a:rPr>
              <a:t> Sub-Division</a:t>
            </a:r>
            <a:endParaRPr lang="en-IN" b="1" dirty="0">
              <a:solidFill>
                <a:schemeClr val="tx1"/>
              </a:solidFill>
              <a:latin typeface="Barlow Bold" panose="00000800000000000000" pitchFamily="2" charset="0"/>
            </a:endParaRPr>
          </a:p>
        </p:txBody>
      </p:sp>
      <p:sp>
        <p:nvSpPr>
          <p:cNvPr id="13" name="Rectangle 12">
            <a:extLst>
              <a:ext uri="{FF2B5EF4-FFF2-40B4-BE49-F238E27FC236}">
                <a16:creationId xmlns:a16="http://schemas.microsoft.com/office/drawing/2014/main" xmlns="" id="{34ACEFC4-3266-6035-C6D2-A5B686D64F5F}"/>
              </a:ext>
            </a:extLst>
          </p:cNvPr>
          <p:cNvSpPr/>
          <p:nvPr/>
        </p:nvSpPr>
        <p:spPr>
          <a:xfrm>
            <a:off x="3325328" y="4844321"/>
            <a:ext cx="2638268" cy="6370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Barlow Bold" panose="00000800000000000000" pitchFamily="2" charset="0"/>
              </a:rPr>
              <a:t>Nongpoh</a:t>
            </a:r>
            <a:r>
              <a:rPr lang="en-US" b="1" dirty="0">
                <a:solidFill>
                  <a:schemeClr val="tx1"/>
                </a:solidFill>
                <a:latin typeface="Barlow Bold" panose="00000800000000000000" pitchFamily="2" charset="0"/>
              </a:rPr>
              <a:t> Sub-Division</a:t>
            </a:r>
            <a:endParaRPr lang="en-IN" b="1" dirty="0">
              <a:solidFill>
                <a:schemeClr val="tx1"/>
              </a:solidFill>
              <a:latin typeface="Barlow Bold" panose="00000800000000000000" pitchFamily="2" charset="0"/>
            </a:endParaRPr>
          </a:p>
        </p:txBody>
      </p:sp>
      <p:sp>
        <p:nvSpPr>
          <p:cNvPr id="14" name="Rectangle 13">
            <a:extLst>
              <a:ext uri="{FF2B5EF4-FFF2-40B4-BE49-F238E27FC236}">
                <a16:creationId xmlns:a16="http://schemas.microsoft.com/office/drawing/2014/main" xmlns="" id="{02392E33-8969-F61B-3B7B-2E51CF902FD5}"/>
              </a:ext>
            </a:extLst>
          </p:cNvPr>
          <p:cNvSpPr/>
          <p:nvPr/>
        </p:nvSpPr>
        <p:spPr>
          <a:xfrm>
            <a:off x="515917" y="4844321"/>
            <a:ext cx="2638268" cy="6370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Barlow Bold" panose="00000800000000000000" pitchFamily="2" charset="0"/>
              </a:rPr>
              <a:t>Jirang</a:t>
            </a:r>
            <a:r>
              <a:rPr lang="en-US" b="1" dirty="0">
                <a:solidFill>
                  <a:schemeClr val="tx1"/>
                </a:solidFill>
                <a:latin typeface="Barlow Bold" panose="00000800000000000000" pitchFamily="2" charset="0"/>
              </a:rPr>
              <a:t> Sub-Division</a:t>
            </a:r>
            <a:endParaRPr lang="en-IN" b="1" dirty="0">
              <a:solidFill>
                <a:schemeClr val="tx1"/>
              </a:solidFill>
              <a:latin typeface="Barlow Bold" panose="00000800000000000000" pitchFamily="2" charset="0"/>
            </a:endParaRPr>
          </a:p>
        </p:txBody>
      </p:sp>
      <p:sp>
        <p:nvSpPr>
          <p:cNvPr id="22" name="Arrow: Down 21">
            <a:extLst>
              <a:ext uri="{FF2B5EF4-FFF2-40B4-BE49-F238E27FC236}">
                <a16:creationId xmlns:a16="http://schemas.microsoft.com/office/drawing/2014/main" xmlns="" id="{5F37EE66-9B48-DCFD-528C-2FA2972145B9}"/>
              </a:ext>
            </a:extLst>
          </p:cNvPr>
          <p:cNvSpPr/>
          <p:nvPr/>
        </p:nvSpPr>
        <p:spPr>
          <a:xfrm>
            <a:off x="5876147" y="2668246"/>
            <a:ext cx="269823" cy="284813"/>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Barlow Bold" panose="00000800000000000000" pitchFamily="2" charset="0"/>
            </a:endParaRPr>
          </a:p>
        </p:txBody>
      </p:sp>
      <p:sp>
        <p:nvSpPr>
          <p:cNvPr id="23" name="Arrow: Down 22">
            <a:extLst>
              <a:ext uri="{FF2B5EF4-FFF2-40B4-BE49-F238E27FC236}">
                <a16:creationId xmlns:a16="http://schemas.microsoft.com/office/drawing/2014/main" xmlns="" id="{9E772C5C-C480-951E-0915-50807B03E116}"/>
              </a:ext>
            </a:extLst>
          </p:cNvPr>
          <p:cNvSpPr/>
          <p:nvPr/>
        </p:nvSpPr>
        <p:spPr>
          <a:xfrm>
            <a:off x="5876147" y="1464034"/>
            <a:ext cx="269823" cy="284813"/>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Barlow Bold" panose="00000800000000000000" pitchFamily="2" charset="0"/>
            </a:endParaRPr>
          </a:p>
        </p:txBody>
      </p:sp>
      <p:sp>
        <p:nvSpPr>
          <p:cNvPr id="39" name="Rectangle 38">
            <a:extLst>
              <a:ext uri="{FF2B5EF4-FFF2-40B4-BE49-F238E27FC236}">
                <a16:creationId xmlns:a16="http://schemas.microsoft.com/office/drawing/2014/main" xmlns="" id="{A3DAE9D5-CD51-A7F6-E83C-0CEA04363106}"/>
              </a:ext>
            </a:extLst>
          </p:cNvPr>
          <p:cNvSpPr/>
          <p:nvPr/>
        </p:nvSpPr>
        <p:spPr>
          <a:xfrm>
            <a:off x="480779" y="5939852"/>
            <a:ext cx="2638268" cy="6370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Bold" panose="00000800000000000000" pitchFamily="2" charset="0"/>
              </a:rPr>
              <a:t>VWSCs - 102</a:t>
            </a:r>
            <a:endParaRPr lang="en-IN" b="1" dirty="0">
              <a:solidFill>
                <a:schemeClr val="tx1"/>
              </a:solidFill>
              <a:latin typeface="Barlow Bold" panose="00000800000000000000" pitchFamily="2" charset="0"/>
            </a:endParaRPr>
          </a:p>
        </p:txBody>
      </p:sp>
      <p:sp>
        <p:nvSpPr>
          <p:cNvPr id="40" name="Rectangle 39">
            <a:extLst>
              <a:ext uri="{FF2B5EF4-FFF2-40B4-BE49-F238E27FC236}">
                <a16:creationId xmlns:a16="http://schemas.microsoft.com/office/drawing/2014/main" xmlns="" id="{92A99FE2-9700-52C4-DCDF-3D2F49ECD793}"/>
              </a:ext>
            </a:extLst>
          </p:cNvPr>
          <p:cNvSpPr/>
          <p:nvPr/>
        </p:nvSpPr>
        <p:spPr>
          <a:xfrm>
            <a:off x="3332814" y="5931108"/>
            <a:ext cx="2638268" cy="6370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Bold" panose="00000800000000000000" pitchFamily="2" charset="0"/>
              </a:rPr>
              <a:t>VWSCs - 200</a:t>
            </a:r>
            <a:endParaRPr lang="en-IN" b="1" dirty="0">
              <a:solidFill>
                <a:schemeClr val="tx1"/>
              </a:solidFill>
              <a:latin typeface="Barlow Bold" panose="00000800000000000000" pitchFamily="2" charset="0"/>
            </a:endParaRPr>
          </a:p>
        </p:txBody>
      </p:sp>
      <p:sp>
        <p:nvSpPr>
          <p:cNvPr id="41" name="Rectangle 40">
            <a:extLst>
              <a:ext uri="{FF2B5EF4-FFF2-40B4-BE49-F238E27FC236}">
                <a16:creationId xmlns:a16="http://schemas.microsoft.com/office/drawing/2014/main" xmlns="" id="{8B56B0A6-5F39-A971-1A96-5F935C493B4D}"/>
              </a:ext>
            </a:extLst>
          </p:cNvPr>
          <p:cNvSpPr/>
          <p:nvPr/>
        </p:nvSpPr>
        <p:spPr>
          <a:xfrm>
            <a:off x="6268388" y="5917378"/>
            <a:ext cx="2638268" cy="6370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Bold" panose="00000800000000000000" pitchFamily="2" charset="0"/>
              </a:rPr>
              <a:t>VWSCs - 164</a:t>
            </a:r>
            <a:endParaRPr lang="en-IN" b="1" dirty="0">
              <a:solidFill>
                <a:schemeClr val="tx1"/>
              </a:solidFill>
              <a:latin typeface="Barlow Bold" panose="00000800000000000000" pitchFamily="2" charset="0"/>
            </a:endParaRPr>
          </a:p>
        </p:txBody>
      </p:sp>
      <p:sp>
        <p:nvSpPr>
          <p:cNvPr id="42" name="Rectangle 41">
            <a:extLst>
              <a:ext uri="{FF2B5EF4-FFF2-40B4-BE49-F238E27FC236}">
                <a16:creationId xmlns:a16="http://schemas.microsoft.com/office/drawing/2014/main" xmlns="" id="{4A59833E-7A04-22E2-A761-F4655D6FD2B1}"/>
              </a:ext>
            </a:extLst>
          </p:cNvPr>
          <p:cNvSpPr/>
          <p:nvPr/>
        </p:nvSpPr>
        <p:spPr>
          <a:xfrm>
            <a:off x="9036885" y="5919865"/>
            <a:ext cx="2638268" cy="63708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rlow Bold" panose="00000800000000000000" pitchFamily="2" charset="0"/>
              </a:rPr>
              <a:t>VWSCs - 115</a:t>
            </a:r>
            <a:endParaRPr lang="en-IN" b="1" dirty="0">
              <a:solidFill>
                <a:schemeClr val="tx1"/>
              </a:solidFill>
              <a:latin typeface="Barlow Bold" panose="00000800000000000000" pitchFamily="2" charset="0"/>
            </a:endParaRPr>
          </a:p>
        </p:txBody>
      </p:sp>
      <p:cxnSp>
        <p:nvCxnSpPr>
          <p:cNvPr id="44" name="Straight Connector 43">
            <a:extLst>
              <a:ext uri="{FF2B5EF4-FFF2-40B4-BE49-F238E27FC236}">
                <a16:creationId xmlns:a16="http://schemas.microsoft.com/office/drawing/2014/main" xmlns="" id="{18D1C7F4-95D9-71FB-68CC-4EA60363E010}"/>
              </a:ext>
            </a:extLst>
          </p:cNvPr>
          <p:cNvCxnSpPr/>
          <p:nvPr/>
        </p:nvCxnSpPr>
        <p:spPr>
          <a:xfrm>
            <a:off x="3272856" y="3745041"/>
            <a:ext cx="55969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D472539A-F4D1-CE1D-DD29-CFC16D93B439}"/>
              </a:ext>
            </a:extLst>
          </p:cNvPr>
          <p:cNvCxnSpPr>
            <a:cxnSpLocks/>
          </p:cNvCxnSpPr>
          <p:nvPr/>
        </p:nvCxnSpPr>
        <p:spPr>
          <a:xfrm>
            <a:off x="7667466" y="4604478"/>
            <a:ext cx="2480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7972A32-0040-1403-9E9E-92026C2F2A81}"/>
              </a:ext>
            </a:extLst>
          </p:cNvPr>
          <p:cNvCxnSpPr>
            <a:cxnSpLocks/>
          </p:cNvCxnSpPr>
          <p:nvPr/>
        </p:nvCxnSpPr>
        <p:spPr>
          <a:xfrm>
            <a:off x="2032420" y="4604478"/>
            <a:ext cx="2480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0DD9CECD-5623-637C-9E9F-48E01DB6DBC4}"/>
              </a:ext>
            </a:extLst>
          </p:cNvPr>
          <p:cNvCxnSpPr>
            <a:cxnSpLocks/>
          </p:cNvCxnSpPr>
          <p:nvPr/>
        </p:nvCxnSpPr>
        <p:spPr>
          <a:xfrm>
            <a:off x="6033542" y="3572644"/>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7C13315A-030C-D1B2-9CA1-5E3F24434376}"/>
              </a:ext>
            </a:extLst>
          </p:cNvPr>
          <p:cNvCxnSpPr>
            <a:cxnSpLocks/>
          </p:cNvCxnSpPr>
          <p:nvPr/>
        </p:nvCxnSpPr>
        <p:spPr>
          <a:xfrm>
            <a:off x="3262866" y="3770014"/>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17571734-262C-DC23-8C48-899CB9FFC303}"/>
              </a:ext>
            </a:extLst>
          </p:cNvPr>
          <p:cNvCxnSpPr>
            <a:cxnSpLocks/>
          </p:cNvCxnSpPr>
          <p:nvPr/>
        </p:nvCxnSpPr>
        <p:spPr>
          <a:xfrm>
            <a:off x="8856684" y="3757524"/>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0DA3316B-343F-0503-AD39-07C3CAB682EE}"/>
              </a:ext>
            </a:extLst>
          </p:cNvPr>
          <p:cNvCxnSpPr>
            <a:cxnSpLocks/>
          </p:cNvCxnSpPr>
          <p:nvPr/>
        </p:nvCxnSpPr>
        <p:spPr>
          <a:xfrm>
            <a:off x="3262868" y="4429581"/>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BFC22B55-352E-5935-4B4A-CE550E98E8F9}"/>
              </a:ext>
            </a:extLst>
          </p:cNvPr>
          <p:cNvCxnSpPr>
            <a:cxnSpLocks/>
          </p:cNvCxnSpPr>
          <p:nvPr/>
        </p:nvCxnSpPr>
        <p:spPr>
          <a:xfrm>
            <a:off x="8976608" y="4432074"/>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6D0848B6-5DE0-A6FC-BB59-9A8C4442FB89}"/>
              </a:ext>
            </a:extLst>
          </p:cNvPr>
          <p:cNvCxnSpPr>
            <a:cxnSpLocks/>
          </p:cNvCxnSpPr>
          <p:nvPr/>
        </p:nvCxnSpPr>
        <p:spPr>
          <a:xfrm>
            <a:off x="2032420" y="4604478"/>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A2443EB1-C72F-D04F-1980-A3068D71A991}"/>
              </a:ext>
            </a:extLst>
          </p:cNvPr>
          <p:cNvCxnSpPr>
            <a:cxnSpLocks/>
          </p:cNvCxnSpPr>
          <p:nvPr/>
        </p:nvCxnSpPr>
        <p:spPr>
          <a:xfrm>
            <a:off x="4510794" y="4621950"/>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D4AFFB3E-AF3A-C385-2280-8FED604C0BFC}"/>
              </a:ext>
            </a:extLst>
          </p:cNvPr>
          <p:cNvCxnSpPr>
            <a:cxnSpLocks/>
          </p:cNvCxnSpPr>
          <p:nvPr/>
        </p:nvCxnSpPr>
        <p:spPr>
          <a:xfrm>
            <a:off x="7667467" y="4595712"/>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7E390EEB-5075-CE67-DA58-12752471DD8E}"/>
              </a:ext>
            </a:extLst>
          </p:cNvPr>
          <p:cNvCxnSpPr>
            <a:cxnSpLocks/>
          </p:cNvCxnSpPr>
          <p:nvPr/>
        </p:nvCxnSpPr>
        <p:spPr>
          <a:xfrm>
            <a:off x="10150832" y="4601965"/>
            <a:ext cx="0" cy="142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Arrow: Down 74">
            <a:extLst>
              <a:ext uri="{FF2B5EF4-FFF2-40B4-BE49-F238E27FC236}">
                <a16:creationId xmlns:a16="http://schemas.microsoft.com/office/drawing/2014/main" xmlns="" id="{3BE8697D-2605-1BD4-2B87-659451B6D694}"/>
              </a:ext>
            </a:extLst>
          </p:cNvPr>
          <p:cNvSpPr/>
          <p:nvPr/>
        </p:nvSpPr>
        <p:spPr>
          <a:xfrm>
            <a:off x="10240792" y="5573843"/>
            <a:ext cx="269823" cy="284813"/>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Barlow Bold" panose="00000800000000000000" pitchFamily="2" charset="0"/>
            </a:endParaRPr>
          </a:p>
        </p:txBody>
      </p:sp>
      <p:sp>
        <p:nvSpPr>
          <p:cNvPr id="76" name="Arrow: Down 75">
            <a:extLst>
              <a:ext uri="{FF2B5EF4-FFF2-40B4-BE49-F238E27FC236}">
                <a16:creationId xmlns:a16="http://schemas.microsoft.com/office/drawing/2014/main" xmlns="" id="{F88CC33D-B6FD-51D2-FA9A-8FD885881BEC}"/>
              </a:ext>
            </a:extLst>
          </p:cNvPr>
          <p:cNvSpPr/>
          <p:nvPr/>
        </p:nvSpPr>
        <p:spPr>
          <a:xfrm>
            <a:off x="7442623" y="5593831"/>
            <a:ext cx="269823" cy="284813"/>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Barlow Bold" panose="00000800000000000000" pitchFamily="2" charset="0"/>
            </a:endParaRPr>
          </a:p>
        </p:txBody>
      </p:sp>
      <p:sp>
        <p:nvSpPr>
          <p:cNvPr id="77" name="Arrow: Down 76">
            <a:extLst>
              <a:ext uri="{FF2B5EF4-FFF2-40B4-BE49-F238E27FC236}">
                <a16:creationId xmlns:a16="http://schemas.microsoft.com/office/drawing/2014/main" xmlns="" id="{17FEAB6C-1E30-D11F-F7EF-04FE65754CD7}"/>
              </a:ext>
            </a:extLst>
          </p:cNvPr>
          <p:cNvSpPr/>
          <p:nvPr/>
        </p:nvSpPr>
        <p:spPr>
          <a:xfrm>
            <a:off x="4473321" y="5578833"/>
            <a:ext cx="269823" cy="284813"/>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Barlow Bold" panose="00000800000000000000" pitchFamily="2" charset="0"/>
            </a:endParaRPr>
          </a:p>
        </p:txBody>
      </p:sp>
      <p:sp>
        <p:nvSpPr>
          <p:cNvPr id="78" name="Arrow: Down 77">
            <a:extLst>
              <a:ext uri="{FF2B5EF4-FFF2-40B4-BE49-F238E27FC236}">
                <a16:creationId xmlns:a16="http://schemas.microsoft.com/office/drawing/2014/main" xmlns="" id="{BBB6B895-7A30-3700-6EDC-7F206ACD24A0}"/>
              </a:ext>
            </a:extLst>
          </p:cNvPr>
          <p:cNvSpPr/>
          <p:nvPr/>
        </p:nvSpPr>
        <p:spPr>
          <a:xfrm>
            <a:off x="1683899" y="5578838"/>
            <a:ext cx="269823" cy="284813"/>
          </a:xfrm>
          <a:prstGeom prst="down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Barlow Bold" panose="00000800000000000000" pitchFamily="2" charset="0"/>
            </a:endParaRPr>
          </a:p>
        </p:txBody>
      </p:sp>
    </p:spTree>
    <p:extLst>
      <p:ext uri="{BB962C8B-B14F-4D97-AF65-F5344CB8AC3E}">
        <p14:creationId xmlns:p14="http://schemas.microsoft.com/office/powerpoint/2010/main" xmlns="" val="304249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04117562-78A3-4A8B-A2E6-A5794EEF639F}"/>
              </a:ext>
            </a:extLst>
          </p:cNvPr>
          <p:cNvGraphicFramePr>
            <a:graphicFrameLocks noGrp="1"/>
          </p:cNvGraphicFramePr>
          <p:nvPr>
            <p:extLst>
              <p:ext uri="{D42A27DB-BD31-4B8C-83A1-F6EECF244321}">
                <p14:modId xmlns:p14="http://schemas.microsoft.com/office/powerpoint/2010/main" xmlns="" val="2708430334"/>
              </p:ext>
            </p:extLst>
          </p:nvPr>
        </p:nvGraphicFramePr>
        <p:xfrm>
          <a:off x="1072812" y="490007"/>
          <a:ext cx="9579314" cy="3494617"/>
        </p:xfrm>
        <a:graphic>
          <a:graphicData uri="http://schemas.openxmlformats.org/drawingml/2006/table">
            <a:tbl>
              <a:tblPr firstRow="1" bandRow="1">
                <a:tableStyleId>{7DF18680-E054-41AD-8BC1-D1AEF772440D}</a:tableStyleId>
              </a:tblPr>
              <a:tblGrid>
                <a:gridCol w="4789657">
                  <a:extLst>
                    <a:ext uri="{9D8B030D-6E8A-4147-A177-3AD203B41FA5}">
                      <a16:colId xmlns:a16="http://schemas.microsoft.com/office/drawing/2014/main" xmlns="" val="2776658225"/>
                    </a:ext>
                  </a:extLst>
                </a:gridCol>
                <a:gridCol w="4789657">
                  <a:extLst>
                    <a:ext uri="{9D8B030D-6E8A-4147-A177-3AD203B41FA5}">
                      <a16:colId xmlns:a16="http://schemas.microsoft.com/office/drawing/2014/main" xmlns="" val="1064256429"/>
                    </a:ext>
                  </a:extLst>
                </a:gridCol>
              </a:tblGrid>
              <a:tr h="1456091">
                <a:tc>
                  <a:txBody>
                    <a:bodyPr/>
                    <a:lstStyle/>
                    <a:p>
                      <a:pPr lvl="0" algn="ctr"/>
                      <a:r>
                        <a:rPr lang="en-US" sz="2000" dirty="0">
                          <a:latin typeface="Barlow Bold" panose="00000800000000000000" pitchFamily="2" charset="0"/>
                        </a:rPr>
                        <a:t>Coverage of FTHCs before JJM</a:t>
                      </a:r>
                    </a:p>
                    <a:p>
                      <a:pPr lvl="0" algn="ctr"/>
                      <a:r>
                        <a:rPr lang="en-US" sz="2000" b="1" dirty="0">
                          <a:latin typeface="Barlow Bold" panose="00000800000000000000" pitchFamily="2" charset="0"/>
                        </a:rPr>
                        <a:t>As of 15</a:t>
                      </a:r>
                      <a:r>
                        <a:rPr lang="en-US" sz="2000" b="1" baseline="30000" dirty="0">
                          <a:latin typeface="Barlow Bold" panose="00000800000000000000" pitchFamily="2" charset="0"/>
                        </a:rPr>
                        <a:t>th</a:t>
                      </a:r>
                      <a:r>
                        <a:rPr lang="en-US" sz="2000" b="1" dirty="0">
                          <a:latin typeface="Barlow Bold" panose="00000800000000000000" pitchFamily="2" charset="0"/>
                        </a:rPr>
                        <a:t>  Aug 2019</a:t>
                      </a:r>
                      <a:endParaRPr lang="en-US" sz="2700" b="1" dirty="0">
                        <a:latin typeface="Barlow Bold" panose="00000800000000000000" pitchFamily="2" charset="0"/>
                      </a:endParaRPr>
                    </a:p>
                    <a:p>
                      <a:pPr algn="ctr"/>
                      <a:endParaRPr lang="en-US" sz="2000" dirty="0">
                        <a:latin typeface="Barlow Bold" panose="00000800000000000000" pitchFamily="2" charset="0"/>
                      </a:endParaRPr>
                    </a:p>
                  </a:txBody>
                  <a:tcPr marL="76200" marR="76200" marT="38100" marB="38100" anchor="ctr"/>
                </a:tc>
                <a:tc>
                  <a:txBody>
                    <a:bodyPr/>
                    <a:lstStyle/>
                    <a:p>
                      <a:pPr lvl="0" algn="ctr"/>
                      <a:r>
                        <a:rPr lang="en-US" sz="2000" dirty="0">
                          <a:latin typeface="Barlow Bold" panose="00000800000000000000" pitchFamily="2" charset="0"/>
                        </a:rPr>
                        <a:t>Coverage of FTHCs since the launch of JJM</a:t>
                      </a:r>
                    </a:p>
                    <a:p>
                      <a:pPr lvl="0" algn="ctr"/>
                      <a:r>
                        <a:rPr lang="en-US" sz="2000" b="1" dirty="0">
                          <a:latin typeface="Barlow Bold" panose="00000800000000000000" pitchFamily="2" charset="0"/>
                        </a:rPr>
                        <a:t>As of </a:t>
                      </a:r>
                      <a:r>
                        <a:rPr lang="en-US" sz="2000" b="1" dirty="0" smtClean="0">
                          <a:latin typeface="Barlow Bold" panose="00000800000000000000" pitchFamily="2" charset="0"/>
                        </a:rPr>
                        <a:t>24</a:t>
                      </a:r>
                      <a:r>
                        <a:rPr lang="en-US" sz="2000" b="1" baseline="30000" dirty="0" smtClean="0">
                          <a:latin typeface="Barlow Bold" panose="00000800000000000000" pitchFamily="2" charset="0"/>
                        </a:rPr>
                        <a:t>th</a:t>
                      </a:r>
                      <a:r>
                        <a:rPr lang="en-US" sz="2000" b="1" dirty="0" smtClean="0">
                          <a:latin typeface="Barlow Bold" panose="00000800000000000000" pitchFamily="2" charset="0"/>
                        </a:rPr>
                        <a:t>  Nov </a:t>
                      </a:r>
                      <a:r>
                        <a:rPr lang="en-US" sz="2000" b="1" dirty="0">
                          <a:latin typeface="Barlow Bold" panose="00000800000000000000" pitchFamily="2" charset="0"/>
                        </a:rPr>
                        <a:t>2025</a:t>
                      </a:r>
                    </a:p>
                    <a:p>
                      <a:pPr algn="ctr"/>
                      <a:endParaRPr lang="en-US" sz="2000" dirty="0">
                        <a:latin typeface="Barlow Bold" panose="00000800000000000000" pitchFamily="2" charset="0"/>
                      </a:endParaRPr>
                    </a:p>
                  </a:txBody>
                  <a:tcPr marL="76200" marR="76200" marT="38100" marB="38100" anchor="ctr"/>
                </a:tc>
                <a:extLst>
                  <a:ext uri="{0D108BD9-81ED-4DB2-BD59-A6C34878D82A}">
                    <a16:rowId xmlns:a16="http://schemas.microsoft.com/office/drawing/2014/main" xmlns="" val="2944449434"/>
                  </a:ext>
                </a:extLst>
              </a:tr>
              <a:tr h="1019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latin typeface="Barlow Bold" panose="00000800000000000000" pitchFamily="2" charset="0"/>
                        </a:rPr>
                        <a:t>No. of Households  - </a:t>
                      </a:r>
                      <a:r>
                        <a:rPr lang="en-US" sz="2300" b="1" dirty="0">
                          <a:latin typeface="Barlow Bold" panose="00000800000000000000" pitchFamily="2" charset="0"/>
                        </a:rPr>
                        <a:t>62918</a:t>
                      </a:r>
                    </a:p>
                    <a:p>
                      <a:pPr algn="ctr"/>
                      <a:endParaRPr lang="en-US" sz="2300" dirty="0">
                        <a:latin typeface="Barlow Bold" panose="00000800000000000000" pitchFamily="2" charset="0"/>
                      </a:endParaRPr>
                    </a:p>
                  </a:txBody>
                  <a:tcPr marL="76200" marR="76200"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latin typeface="Barlow Bold" panose="00000800000000000000" pitchFamily="2" charset="0"/>
                        </a:rPr>
                        <a:t>No. of Households-</a:t>
                      </a:r>
                      <a:r>
                        <a:rPr lang="en-US" sz="2300" b="1" dirty="0">
                          <a:latin typeface="Barlow Bold" panose="00000800000000000000" pitchFamily="2" charset="0"/>
                        </a:rPr>
                        <a:t> 62918</a:t>
                      </a:r>
                    </a:p>
                    <a:p>
                      <a:pPr algn="ctr"/>
                      <a:endParaRPr lang="en-US" sz="2300" dirty="0">
                        <a:latin typeface="Barlow Bold" panose="00000800000000000000" pitchFamily="2" charset="0"/>
                      </a:endParaRPr>
                    </a:p>
                  </a:txBody>
                  <a:tcPr marL="76200" marR="76200" marT="38100" marB="38100" anchor="ctr"/>
                </a:tc>
                <a:extLst>
                  <a:ext uri="{0D108BD9-81ED-4DB2-BD59-A6C34878D82A}">
                    <a16:rowId xmlns:a16="http://schemas.microsoft.com/office/drawing/2014/main" xmlns="" val="2458515236"/>
                  </a:ext>
                </a:extLst>
              </a:tr>
              <a:tr h="1019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latin typeface="Barlow Bold" panose="00000800000000000000" pitchFamily="2" charset="0"/>
                        </a:rPr>
                        <a:t>FTHCs – 1075 (2%)</a:t>
                      </a:r>
                      <a:endParaRPr lang="en-US" sz="2300" b="1" dirty="0">
                        <a:latin typeface="Barlow Bold" panose="00000800000000000000" pitchFamily="2" charset="0"/>
                      </a:endParaRPr>
                    </a:p>
                    <a:p>
                      <a:pPr algn="ctr"/>
                      <a:endParaRPr lang="en-US" sz="2300" dirty="0">
                        <a:latin typeface="Barlow Bold" panose="00000800000000000000" pitchFamily="2" charset="0"/>
                      </a:endParaRPr>
                    </a:p>
                  </a:txBody>
                  <a:tcPr marL="76200" marR="76200"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latin typeface="Barlow Bold" panose="00000800000000000000" pitchFamily="2" charset="0"/>
                        </a:rPr>
                        <a:t>FTHCs – 53730 (85.4%)</a:t>
                      </a:r>
                      <a:endParaRPr lang="en-US" sz="2300" b="1" dirty="0">
                        <a:latin typeface="Barlow Bold" panose="00000800000000000000" pitchFamily="2" charset="0"/>
                      </a:endParaRPr>
                    </a:p>
                    <a:p>
                      <a:pPr algn="ctr"/>
                      <a:endParaRPr lang="en-US" sz="2300" dirty="0">
                        <a:latin typeface="Barlow Bold" panose="00000800000000000000" pitchFamily="2" charset="0"/>
                      </a:endParaRPr>
                    </a:p>
                  </a:txBody>
                  <a:tcPr marL="76200" marR="76200" marT="38100" marB="38100" anchor="ctr"/>
                </a:tc>
                <a:extLst>
                  <a:ext uri="{0D108BD9-81ED-4DB2-BD59-A6C34878D82A}">
                    <a16:rowId xmlns:a16="http://schemas.microsoft.com/office/drawing/2014/main" xmlns="" val="2362223030"/>
                  </a:ext>
                </a:extLst>
              </a:tr>
            </a:tbl>
          </a:graphicData>
        </a:graphic>
      </p:graphicFrame>
      <p:pic>
        <p:nvPicPr>
          <p:cNvPr id="4" name="Picture 3">
            <a:extLst>
              <a:ext uri="{FF2B5EF4-FFF2-40B4-BE49-F238E27FC236}">
                <a16:creationId xmlns:a16="http://schemas.microsoft.com/office/drawing/2014/main" xmlns="" id="{8D706854-8E36-BDB1-1F9B-4DDAE0B6F07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2811" y="4146712"/>
            <a:ext cx="2749681" cy="2329039"/>
          </a:xfrm>
          <a:prstGeom prst="rect">
            <a:avLst/>
          </a:prstGeom>
        </p:spPr>
      </p:pic>
      <p:pic>
        <p:nvPicPr>
          <p:cNvPr id="6" name="Picture 5">
            <a:extLst>
              <a:ext uri="{FF2B5EF4-FFF2-40B4-BE49-F238E27FC236}">
                <a16:creationId xmlns:a16="http://schemas.microsoft.com/office/drawing/2014/main" xmlns="" id="{F495A293-D5F8-3079-7CD4-23E59C3719D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38881" y="4146711"/>
            <a:ext cx="2749681" cy="2329039"/>
          </a:xfrm>
          <a:prstGeom prst="rect">
            <a:avLst/>
          </a:prstGeom>
        </p:spPr>
      </p:pic>
      <p:pic>
        <p:nvPicPr>
          <p:cNvPr id="9" name="Picture 8">
            <a:extLst>
              <a:ext uri="{FF2B5EF4-FFF2-40B4-BE49-F238E27FC236}">
                <a16:creationId xmlns:a16="http://schemas.microsoft.com/office/drawing/2014/main" xmlns="" id="{771D8D8E-9198-0181-A5E1-62085CB6396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637245" y="4146710"/>
            <a:ext cx="3014881" cy="2329039"/>
          </a:xfrm>
          <a:prstGeom prst="rect">
            <a:avLst/>
          </a:prstGeom>
        </p:spPr>
      </p:pic>
    </p:spTree>
    <p:extLst>
      <p:ext uri="{BB962C8B-B14F-4D97-AF65-F5344CB8AC3E}">
        <p14:creationId xmlns:p14="http://schemas.microsoft.com/office/powerpoint/2010/main" xmlns="" val="831078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792026" y="232350"/>
            <a:ext cx="8251384" cy="496462"/>
          </a:xfrm>
          <a:prstGeom prst="rect">
            <a:avLst/>
          </a:prstGeom>
          <a:noFill/>
          <a:ln/>
        </p:spPr>
        <p:txBody>
          <a:bodyPr wrap="none" lIns="0" tIns="0" rIns="0" bIns="0" rtlCol="0" anchor="t"/>
          <a:lstStyle/>
          <a:p>
            <a:pPr>
              <a:lnSpc>
                <a:spcPts val="2958"/>
              </a:lnSpc>
            </a:pPr>
            <a:r>
              <a:rPr lang="en-US" sz="3333" b="1" dirty="0">
                <a:solidFill>
                  <a:schemeClr val="accent5">
                    <a:lumMod val="75000"/>
                  </a:schemeClr>
                </a:solidFill>
                <a:latin typeface="Barlow Bold" panose="00000800000000000000" pitchFamily="2" charset="0"/>
                <a:ea typeface="Barlow Bold" pitchFamily="34" charset="-122"/>
                <a:cs typeface="Barlow Bold" pitchFamily="34" charset="-120"/>
              </a:rPr>
              <a:t>Block-wise Household Connection Progress</a:t>
            </a:r>
            <a:endParaRPr lang="en-US" sz="3333" dirty="0">
              <a:solidFill>
                <a:schemeClr val="accent5">
                  <a:lumMod val="75000"/>
                </a:schemeClr>
              </a:solidFill>
              <a:latin typeface="Barlow Bold" panose="00000800000000000000" pitchFamily="2" charset="0"/>
            </a:endParaRPr>
          </a:p>
        </p:txBody>
      </p:sp>
      <p:pic>
        <p:nvPicPr>
          <p:cNvPr id="84" name="Control 1" hidden="1">
            <a:extLst>
              <a:ext uri="{FF2B5EF4-FFF2-40B4-BE49-F238E27FC236}">
                <a16:creationId xmlns:a16="http://schemas.microsoft.com/office/drawing/2014/main" xmlns="" id="{0F05047F-4E9B-4571-8A13-A1739B39A173}"/>
              </a:ext>
            </a:extLst>
          </p:cNvPr>
          <p:cNvPicPr>
            <a:picLocks noChangeAspect="1"/>
          </p:cNvPicPr>
          <p:nvPr/>
        </p:nvPicPr>
        <p:blipFill>
          <a:blip r:embed="rId3"/>
          <a:stretch>
            <a:fillRect/>
          </a:stretch>
        </p:blipFill>
        <p:spPr>
          <a:xfrm>
            <a:off x="1190625" y="2305844"/>
            <a:ext cx="762000" cy="190500"/>
          </a:xfrm>
          <a:prstGeom prst="rect">
            <a:avLst/>
          </a:prstGeom>
        </p:spPr>
      </p:pic>
      <p:graphicFrame>
        <p:nvGraphicFramePr>
          <p:cNvPr id="4" name="Table 3">
            <a:extLst>
              <a:ext uri="{FF2B5EF4-FFF2-40B4-BE49-F238E27FC236}">
                <a16:creationId xmlns:a16="http://schemas.microsoft.com/office/drawing/2014/main" xmlns="" id="{5503786D-B1D4-BEE3-43C5-8E31DB5C9F0C}"/>
              </a:ext>
            </a:extLst>
          </p:cNvPr>
          <p:cNvGraphicFramePr>
            <a:graphicFrameLocks noGrp="1"/>
          </p:cNvGraphicFramePr>
          <p:nvPr>
            <p:extLst>
              <p:ext uri="{D42A27DB-BD31-4B8C-83A1-F6EECF244321}">
                <p14:modId xmlns:p14="http://schemas.microsoft.com/office/powerpoint/2010/main" xmlns="" val="3446373643"/>
              </p:ext>
            </p:extLst>
          </p:nvPr>
        </p:nvGraphicFramePr>
        <p:xfrm>
          <a:off x="0" y="1199212"/>
          <a:ext cx="12192001" cy="5658789"/>
        </p:xfrm>
        <a:graphic>
          <a:graphicData uri="http://schemas.openxmlformats.org/drawingml/2006/table">
            <a:tbl>
              <a:tblPr>
                <a:tableStyleId>{5C22544A-7EE6-4342-B048-85BDC9FD1C3A}</a:tableStyleId>
              </a:tblPr>
              <a:tblGrid>
                <a:gridCol w="891079">
                  <a:extLst>
                    <a:ext uri="{9D8B030D-6E8A-4147-A177-3AD203B41FA5}">
                      <a16:colId xmlns:a16="http://schemas.microsoft.com/office/drawing/2014/main" xmlns="" val="3102529296"/>
                    </a:ext>
                  </a:extLst>
                </a:gridCol>
                <a:gridCol w="1577952">
                  <a:extLst>
                    <a:ext uri="{9D8B030D-6E8A-4147-A177-3AD203B41FA5}">
                      <a16:colId xmlns:a16="http://schemas.microsoft.com/office/drawing/2014/main" xmlns="" val="4067683368"/>
                    </a:ext>
                  </a:extLst>
                </a:gridCol>
                <a:gridCol w="1879621">
                  <a:extLst>
                    <a:ext uri="{9D8B030D-6E8A-4147-A177-3AD203B41FA5}">
                      <a16:colId xmlns:a16="http://schemas.microsoft.com/office/drawing/2014/main" xmlns="" val="2900014512"/>
                    </a:ext>
                  </a:extLst>
                </a:gridCol>
                <a:gridCol w="1299491">
                  <a:extLst>
                    <a:ext uri="{9D8B030D-6E8A-4147-A177-3AD203B41FA5}">
                      <a16:colId xmlns:a16="http://schemas.microsoft.com/office/drawing/2014/main" xmlns="" val="3371214752"/>
                    </a:ext>
                  </a:extLst>
                </a:gridCol>
                <a:gridCol w="2269465">
                  <a:extLst>
                    <a:ext uri="{9D8B030D-6E8A-4147-A177-3AD203B41FA5}">
                      <a16:colId xmlns:a16="http://schemas.microsoft.com/office/drawing/2014/main" xmlns="" val="2466209651"/>
                    </a:ext>
                  </a:extLst>
                </a:gridCol>
                <a:gridCol w="2246262">
                  <a:extLst>
                    <a:ext uri="{9D8B030D-6E8A-4147-A177-3AD203B41FA5}">
                      <a16:colId xmlns:a16="http://schemas.microsoft.com/office/drawing/2014/main" xmlns="" val="1756044222"/>
                    </a:ext>
                  </a:extLst>
                </a:gridCol>
                <a:gridCol w="983899">
                  <a:extLst>
                    <a:ext uri="{9D8B030D-6E8A-4147-A177-3AD203B41FA5}">
                      <a16:colId xmlns:a16="http://schemas.microsoft.com/office/drawing/2014/main" xmlns="" val="2982346087"/>
                    </a:ext>
                  </a:extLst>
                </a:gridCol>
                <a:gridCol w="1044232">
                  <a:extLst>
                    <a:ext uri="{9D8B030D-6E8A-4147-A177-3AD203B41FA5}">
                      <a16:colId xmlns:a16="http://schemas.microsoft.com/office/drawing/2014/main" xmlns="" val="463126091"/>
                    </a:ext>
                  </a:extLst>
                </a:gridCol>
              </a:tblGrid>
              <a:tr h="2259779">
                <a:tc>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SL NO</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tc>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DIVISION</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Block</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tc>
                  <a:txBody>
                    <a:bodyPr/>
                    <a:lstStyle/>
                    <a:p>
                      <a:pPr algn="ctr" rtl="0" fontAlgn="ctr">
                        <a:buNone/>
                      </a:pPr>
                      <a:r>
                        <a:rPr lang="en-US" sz="1600" u="none" strike="noStrike" dirty="0">
                          <a:effectLst/>
                          <a:latin typeface="Times New Roman" panose="02020603050405020304" pitchFamily="18" charset="0"/>
                          <a:cs typeface="Times New Roman" panose="02020603050405020304" pitchFamily="18" charset="0"/>
                        </a:rPr>
                        <a:t>Total </a:t>
                      </a:r>
                      <a:r>
                        <a:rPr lang="en-US" sz="1600" u="none" strike="noStrike" dirty="0" smtClean="0">
                          <a:effectLst/>
                          <a:latin typeface="Times New Roman" panose="02020603050405020304" pitchFamily="18" charset="0"/>
                          <a:cs typeface="Times New Roman" panose="02020603050405020304" pitchFamily="18" charset="0"/>
                        </a:rPr>
                        <a:t> Households </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tc>
                  <a:txBody>
                    <a:bodyPr/>
                    <a:lstStyle/>
                    <a:p>
                      <a:pPr algn="ctr" rtl="0" fontAlgn="ctr">
                        <a:buNone/>
                      </a:pPr>
                      <a:r>
                        <a:rPr lang="en-US" sz="1600" u="none" strike="noStrike" dirty="0">
                          <a:effectLst/>
                          <a:latin typeface="Times New Roman" panose="02020603050405020304" pitchFamily="18" charset="0"/>
                          <a:cs typeface="Times New Roman" panose="02020603050405020304" pitchFamily="18" charset="0"/>
                        </a:rPr>
                        <a:t>Total Household connections reported till (</a:t>
                      </a:r>
                      <a:r>
                        <a:rPr lang="en-US" sz="1600" u="none" strike="noStrike" dirty="0" smtClean="0">
                          <a:effectLst/>
                          <a:latin typeface="Times New Roman" panose="02020603050405020304" pitchFamily="18" charset="0"/>
                          <a:cs typeface="Times New Roman" panose="02020603050405020304" pitchFamily="18" charset="0"/>
                        </a:rPr>
                        <a:t>24/11/2025</a:t>
                      </a:r>
                      <a:r>
                        <a:rPr lang="en-US" sz="1600" u="none" strike="noStrike" dirty="0">
                          <a:effectLst/>
                          <a:latin typeface="Times New Roman" panose="02020603050405020304" pitchFamily="18" charset="0"/>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tc>
                  <a:txBody>
                    <a:bodyPr/>
                    <a:lstStyle/>
                    <a:p>
                      <a:pPr algn="ctr" rtl="0" fontAlgn="ctr">
                        <a:buNone/>
                      </a:pPr>
                      <a:r>
                        <a:rPr lang="en-US" sz="1600" u="none" strike="noStrike" dirty="0">
                          <a:effectLst/>
                          <a:latin typeface="Times New Roman" panose="02020603050405020304" pitchFamily="18" charset="0"/>
                          <a:cs typeface="Times New Roman" panose="02020603050405020304" pitchFamily="18" charset="0"/>
                        </a:rPr>
                        <a:t>% of total </a:t>
                      </a:r>
                      <a:r>
                        <a:rPr lang="en-US" sz="1600" u="none" strike="noStrike" dirty="0" smtClean="0">
                          <a:effectLst/>
                          <a:latin typeface="Times New Roman" panose="02020603050405020304" pitchFamily="18" charset="0"/>
                          <a:cs typeface="Times New Roman" panose="02020603050405020304" pitchFamily="18" charset="0"/>
                        </a:rPr>
                        <a:t>households </a:t>
                      </a:r>
                      <a:r>
                        <a:rPr lang="en-US" sz="1600" u="none" strike="noStrike" dirty="0">
                          <a:effectLst/>
                          <a:latin typeface="Times New Roman" panose="02020603050405020304" pitchFamily="18" charset="0"/>
                          <a:cs typeface="Times New Roman" panose="02020603050405020304" pitchFamily="18" charset="0"/>
                        </a:rPr>
                        <a:t>connections with PWS reported till (</a:t>
                      </a:r>
                      <a:r>
                        <a:rPr lang="en-US" sz="1600" u="none" strike="noStrike" dirty="0" smtClean="0">
                          <a:effectLst/>
                          <a:latin typeface="Times New Roman" panose="02020603050405020304" pitchFamily="18" charset="0"/>
                          <a:cs typeface="Times New Roman" panose="02020603050405020304" pitchFamily="18" charset="0"/>
                        </a:rPr>
                        <a:t>24/11/2025</a:t>
                      </a:r>
                      <a:r>
                        <a:rPr lang="en-US" sz="1600" u="none" strike="noStrike" dirty="0">
                          <a:effectLst/>
                          <a:latin typeface="Times New Roman" panose="02020603050405020304" pitchFamily="18" charset="0"/>
                          <a:cs typeface="Times New Roman" panose="02020603050405020304" pitchFamily="18" charset="0"/>
                        </a:rPr>
                        <a:t>)</a:t>
                      </a: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Balance</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Target for completions</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solidFill>
                  </a:tcPr>
                </a:tc>
                <a:extLst>
                  <a:ext uri="{0D108BD9-81ED-4DB2-BD59-A6C34878D82A}">
                    <a16:rowId xmlns:a16="http://schemas.microsoft.com/office/drawing/2014/main" xmlns="" val="2790764953"/>
                  </a:ext>
                </a:extLst>
              </a:tr>
              <a:tr h="485573">
                <a:tc>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1</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3">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NONGPOH</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JIRANG</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7689</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7583</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98.62%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106</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6">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March, 2026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11742912"/>
                  </a:ext>
                </a:extLst>
              </a:tr>
              <a:tr h="485573">
                <a:tc>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2</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IN"/>
                    </a:p>
                  </a:txBody>
                  <a:tcP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UMLING</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21518</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13731</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64%</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7787</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IN"/>
                    </a:p>
                  </a:txBody>
                  <a:tcPr/>
                </a:tc>
                <a:extLst>
                  <a:ext uri="{0D108BD9-81ED-4DB2-BD59-A6C34878D82A}">
                    <a16:rowId xmlns:a16="http://schemas.microsoft.com/office/drawing/2014/main" xmlns="" val="3958568601"/>
                  </a:ext>
                </a:extLst>
              </a:tr>
              <a:tr h="485573">
                <a:tc>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 </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IN"/>
                    </a:p>
                  </a:txBody>
                  <a:tcP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UMSNING</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966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966</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100%</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0</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IN"/>
                    </a:p>
                  </a:txBody>
                  <a:tcPr/>
                </a:tc>
                <a:extLst>
                  <a:ext uri="{0D108BD9-81ED-4DB2-BD59-A6C34878D82A}">
                    <a16:rowId xmlns:a16="http://schemas.microsoft.com/office/drawing/2014/main" xmlns="" val="3972861720"/>
                  </a:ext>
                </a:extLst>
              </a:tr>
              <a:tr h="485573">
                <a:tc>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3</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UMSNING</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UMSNING</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17246</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16422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95.22%</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824</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IN"/>
                    </a:p>
                  </a:txBody>
                  <a:tcPr/>
                </a:tc>
                <a:extLst>
                  <a:ext uri="{0D108BD9-81ED-4DB2-BD59-A6C34878D82A}">
                    <a16:rowId xmlns:a16="http://schemas.microsoft.com/office/drawing/2014/main" xmlns="" val="1630474954"/>
                  </a:ext>
                </a:extLst>
              </a:tr>
              <a:tr h="971145">
                <a:tc>
                  <a:txBody>
                    <a:bodyPr/>
                    <a:lstStyle/>
                    <a:p>
                      <a:pPr algn="ctr" fontAlgn="ctr">
                        <a:buNone/>
                      </a:pPr>
                      <a:r>
                        <a:rPr lang="en-IN" sz="1600" u="none" strike="noStrike" dirty="0">
                          <a:effectLst/>
                          <a:latin typeface="Times New Roman" panose="02020603050405020304" pitchFamily="18" charset="0"/>
                          <a:cs typeface="Times New Roman" panose="02020603050405020304" pitchFamily="18" charset="0"/>
                        </a:rPr>
                        <a:t>4</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IN"/>
                    </a:p>
                  </a:txBody>
                  <a:tcP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BHOIRYMBONG</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15499</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15028</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a:effectLst/>
                          <a:latin typeface="Times New Roman" panose="02020603050405020304" pitchFamily="18" charset="0"/>
                          <a:cs typeface="Times New Roman" panose="02020603050405020304" pitchFamily="18" charset="0"/>
                        </a:rPr>
                        <a:t>96.96%</a:t>
                      </a:r>
                      <a:endParaRPr lang="en-IN"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buNone/>
                      </a:pPr>
                      <a:r>
                        <a:rPr lang="en-IN" sz="1600" u="none" strike="noStrike" dirty="0">
                          <a:effectLst/>
                          <a:latin typeface="Times New Roman" panose="02020603050405020304" pitchFamily="18" charset="0"/>
                          <a:cs typeface="Times New Roman" panose="02020603050405020304" pitchFamily="18" charset="0"/>
                        </a:rPr>
                        <a:t>471</a:t>
                      </a:r>
                      <a:endParaRPr lang="en-IN"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IN"/>
                    </a:p>
                  </a:txBody>
                  <a:tcPr/>
                </a:tc>
                <a:extLst>
                  <a:ext uri="{0D108BD9-81ED-4DB2-BD59-A6C34878D82A}">
                    <a16:rowId xmlns:a16="http://schemas.microsoft.com/office/drawing/2014/main" xmlns="" val="3636251293"/>
                  </a:ext>
                </a:extLst>
              </a:tr>
              <a:tr h="485573">
                <a:tc gridSpan="3">
                  <a:txBody>
                    <a:bodyPr/>
                    <a:lstStyle/>
                    <a:p>
                      <a:pPr algn="ctr" rtl="0" fontAlgn="ctr">
                        <a:buNone/>
                      </a:pPr>
                      <a:r>
                        <a:rPr lang="en-IN" sz="1600" b="1" u="none" strike="noStrike" dirty="0">
                          <a:effectLst/>
                          <a:latin typeface="Times New Roman" panose="02020603050405020304" pitchFamily="18" charset="0"/>
                          <a:cs typeface="Times New Roman" panose="02020603050405020304" pitchFamily="18" charset="0"/>
                        </a:rPr>
                        <a:t>Total</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75000"/>
                      </a:schemeClr>
                    </a:solidFill>
                  </a:tcPr>
                </a:tc>
                <a:tc hMerge="1">
                  <a:txBody>
                    <a:bodyPr/>
                    <a:lstStyle/>
                    <a:p>
                      <a:endParaRPr lang="en-IN"/>
                    </a:p>
                  </a:txBody>
                  <a:tcPr/>
                </a:tc>
                <a:tc hMerge="1">
                  <a:txBody>
                    <a:bodyPr/>
                    <a:lstStyle/>
                    <a:p>
                      <a:endParaRPr lang="en-IN"/>
                    </a:p>
                  </a:txBody>
                  <a:tcPr/>
                </a:tc>
                <a:tc>
                  <a:txBody>
                    <a:bodyPr/>
                    <a:lstStyle/>
                    <a:p>
                      <a:pPr algn="ctr" rtl="0" fontAlgn="ctr">
                        <a:buNone/>
                      </a:pPr>
                      <a:r>
                        <a:rPr lang="en-IN" sz="1600" b="1" u="none" strike="noStrike" dirty="0">
                          <a:effectLst/>
                          <a:latin typeface="Times New Roman" panose="02020603050405020304" pitchFamily="18" charset="0"/>
                          <a:cs typeface="Times New Roman" panose="02020603050405020304" pitchFamily="18" charset="0"/>
                        </a:rPr>
                        <a:t>62918</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75000"/>
                      </a:schemeClr>
                    </a:solidFill>
                  </a:tcPr>
                </a:tc>
                <a:tc>
                  <a:txBody>
                    <a:bodyPr/>
                    <a:lstStyle/>
                    <a:p>
                      <a:pPr algn="ctr" rtl="0" fontAlgn="ctr">
                        <a:buNone/>
                      </a:pPr>
                      <a:r>
                        <a:rPr lang="en-IN" sz="1600" b="1" u="none" strike="noStrike" dirty="0">
                          <a:effectLst/>
                          <a:latin typeface="Times New Roman" panose="02020603050405020304" pitchFamily="18" charset="0"/>
                          <a:cs typeface="Times New Roman" panose="02020603050405020304" pitchFamily="18" charset="0"/>
                        </a:rPr>
                        <a:t>53730</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75000"/>
                      </a:schemeClr>
                    </a:solidFill>
                  </a:tcPr>
                </a:tc>
                <a:tc>
                  <a:txBody>
                    <a:bodyPr/>
                    <a:lstStyle/>
                    <a:p>
                      <a:pPr algn="ctr" rtl="0" fontAlgn="ctr">
                        <a:buNone/>
                      </a:pPr>
                      <a:r>
                        <a:rPr lang="en-IN" sz="1600" b="1" u="none" strike="noStrike" dirty="0">
                          <a:effectLst/>
                          <a:latin typeface="Times New Roman" panose="02020603050405020304" pitchFamily="18" charset="0"/>
                          <a:cs typeface="Times New Roman" panose="02020603050405020304" pitchFamily="18" charset="0"/>
                        </a:rPr>
                        <a:t>85.40%</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75000"/>
                      </a:schemeClr>
                    </a:solidFill>
                  </a:tcPr>
                </a:tc>
                <a:tc>
                  <a:txBody>
                    <a:bodyPr/>
                    <a:lstStyle/>
                    <a:p>
                      <a:pPr algn="ctr" rtl="0" fontAlgn="ctr">
                        <a:buNone/>
                      </a:pPr>
                      <a:r>
                        <a:rPr lang="en-IN" sz="1600" b="1" u="none" strike="noStrike" dirty="0">
                          <a:effectLst/>
                          <a:latin typeface="Times New Roman" panose="02020603050405020304" pitchFamily="18" charset="0"/>
                          <a:cs typeface="Times New Roman" panose="02020603050405020304" pitchFamily="18" charset="0"/>
                        </a:rPr>
                        <a:t>9188</a:t>
                      </a:r>
                      <a:endParaRPr lang="en-I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75000"/>
                      </a:schemeClr>
                    </a:solidFill>
                  </a:tcPr>
                </a:tc>
                <a:tc vMerge="1">
                  <a:txBody>
                    <a:bodyPr/>
                    <a:lstStyle/>
                    <a:p>
                      <a:endParaRPr lang="en-IN"/>
                    </a:p>
                  </a:txBody>
                  <a:tcPr/>
                </a:tc>
                <a:extLst>
                  <a:ext uri="{0D108BD9-81ED-4DB2-BD59-A6C34878D82A}">
                    <a16:rowId xmlns:a16="http://schemas.microsoft.com/office/drawing/2014/main" xmlns="" val="4112204415"/>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953554412"/>
              </p:ext>
            </p:extLst>
          </p:nvPr>
        </p:nvGraphicFramePr>
        <p:xfrm>
          <a:off x="0" y="0"/>
          <a:ext cx="12191999" cy="6857999"/>
        </p:xfrm>
        <a:graphic>
          <a:graphicData uri="http://schemas.openxmlformats.org/drawingml/2006/table">
            <a:tbl>
              <a:tblPr/>
              <a:tblGrid>
                <a:gridCol w="1315917">
                  <a:extLst>
                    <a:ext uri="{9D8B030D-6E8A-4147-A177-3AD203B41FA5}">
                      <a16:colId xmlns:a16="http://schemas.microsoft.com/office/drawing/2014/main" xmlns="" val="20000"/>
                    </a:ext>
                  </a:extLst>
                </a:gridCol>
                <a:gridCol w="1059722">
                  <a:extLst>
                    <a:ext uri="{9D8B030D-6E8A-4147-A177-3AD203B41FA5}">
                      <a16:colId xmlns:a16="http://schemas.microsoft.com/office/drawing/2014/main" xmlns="" val="20001"/>
                    </a:ext>
                  </a:extLst>
                </a:gridCol>
                <a:gridCol w="1063132">
                  <a:extLst>
                    <a:ext uri="{9D8B030D-6E8A-4147-A177-3AD203B41FA5}">
                      <a16:colId xmlns:a16="http://schemas.microsoft.com/office/drawing/2014/main" xmlns="" val="20002"/>
                    </a:ext>
                  </a:extLst>
                </a:gridCol>
                <a:gridCol w="648723">
                  <a:extLst>
                    <a:ext uri="{9D8B030D-6E8A-4147-A177-3AD203B41FA5}">
                      <a16:colId xmlns:a16="http://schemas.microsoft.com/office/drawing/2014/main" xmlns="" val="20004"/>
                    </a:ext>
                  </a:extLst>
                </a:gridCol>
                <a:gridCol w="957471">
                  <a:extLst>
                    <a:ext uri="{9D8B030D-6E8A-4147-A177-3AD203B41FA5}">
                      <a16:colId xmlns:a16="http://schemas.microsoft.com/office/drawing/2014/main" xmlns="" val="20005"/>
                    </a:ext>
                  </a:extLst>
                </a:gridCol>
                <a:gridCol w="1051035">
                  <a:extLst>
                    <a:ext uri="{9D8B030D-6E8A-4147-A177-3AD203B41FA5}">
                      <a16:colId xmlns:a16="http://schemas.microsoft.com/office/drawing/2014/main" xmlns="" val="20006"/>
                    </a:ext>
                  </a:extLst>
                </a:gridCol>
                <a:gridCol w="972687">
                  <a:extLst>
                    <a:ext uri="{9D8B030D-6E8A-4147-A177-3AD203B41FA5}">
                      <a16:colId xmlns:a16="http://schemas.microsoft.com/office/drawing/2014/main" xmlns="" val="20008"/>
                    </a:ext>
                  </a:extLst>
                </a:gridCol>
                <a:gridCol w="815168">
                  <a:extLst>
                    <a:ext uri="{9D8B030D-6E8A-4147-A177-3AD203B41FA5}">
                      <a16:colId xmlns:a16="http://schemas.microsoft.com/office/drawing/2014/main" xmlns="" val="20010"/>
                    </a:ext>
                  </a:extLst>
                </a:gridCol>
                <a:gridCol w="896686">
                  <a:extLst>
                    <a:ext uri="{9D8B030D-6E8A-4147-A177-3AD203B41FA5}">
                      <a16:colId xmlns:a16="http://schemas.microsoft.com/office/drawing/2014/main" xmlns="" val="20011"/>
                    </a:ext>
                  </a:extLst>
                </a:gridCol>
                <a:gridCol w="762458">
                  <a:extLst>
                    <a:ext uri="{9D8B030D-6E8A-4147-A177-3AD203B41FA5}">
                      <a16:colId xmlns:a16="http://schemas.microsoft.com/office/drawing/2014/main" xmlns="" val="20012"/>
                    </a:ext>
                  </a:extLst>
                </a:gridCol>
                <a:gridCol w="1072450">
                  <a:extLst>
                    <a:ext uri="{9D8B030D-6E8A-4147-A177-3AD203B41FA5}">
                      <a16:colId xmlns:a16="http://schemas.microsoft.com/office/drawing/2014/main" xmlns="" val="20013"/>
                    </a:ext>
                  </a:extLst>
                </a:gridCol>
                <a:gridCol w="692113">
                  <a:extLst>
                    <a:ext uri="{9D8B030D-6E8A-4147-A177-3AD203B41FA5}">
                      <a16:colId xmlns:a16="http://schemas.microsoft.com/office/drawing/2014/main" xmlns="" val="20016"/>
                    </a:ext>
                  </a:extLst>
                </a:gridCol>
                <a:gridCol w="884437">
                  <a:extLst>
                    <a:ext uri="{9D8B030D-6E8A-4147-A177-3AD203B41FA5}">
                      <a16:colId xmlns:a16="http://schemas.microsoft.com/office/drawing/2014/main" xmlns="" val="20017"/>
                    </a:ext>
                  </a:extLst>
                </a:gridCol>
              </a:tblGrid>
              <a:tr h="481771">
                <a:tc gridSpan="13">
                  <a:txBody>
                    <a:bodyPr/>
                    <a:lstStyle/>
                    <a:p>
                      <a:pPr algn="ctr" rtl="0" fontAlgn="ctr"/>
                      <a:r>
                        <a:rPr lang="en-US" sz="2400" b="1" i="0" u="none" strike="noStrike" dirty="0">
                          <a:solidFill>
                            <a:srgbClr val="000000"/>
                          </a:solidFill>
                          <a:latin typeface="Barlow Bold" panose="00000800000000000000" pitchFamily="2" charset="0"/>
                        </a:rPr>
                        <a:t>Availability of drinking water in Schools, AWCs &amp; Health Centers</a:t>
                      </a:r>
                    </a:p>
                  </a:txBody>
                  <a:tcPr marL="3643" marR="3643" marT="364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81771">
                <a:tc rowSpan="2">
                  <a:txBody>
                    <a:bodyPr/>
                    <a:lstStyle/>
                    <a:p>
                      <a:pPr algn="ctr" rtl="0" fontAlgn="ctr"/>
                      <a:r>
                        <a:rPr lang="en-US" sz="1400" b="1" i="0" u="none" strike="noStrike" dirty="0">
                          <a:solidFill>
                            <a:srgbClr val="000000"/>
                          </a:solidFill>
                          <a:latin typeface="Barlow Bold" panose="00000800000000000000" pitchFamily="2" charset="0"/>
                        </a:rPr>
                        <a:t>Name of the Block</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5497"/>
                    </a:solidFill>
                  </a:tcPr>
                </a:tc>
                <a:tc gridSpan="4">
                  <a:txBody>
                    <a:bodyPr/>
                    <a:lstStyle/>
                    <a:p>
                      <a:pPr algn="ctr" rtl="0" fontAlgn="ctr"/>
                      <a:r>
                        <a:rPr lang="en-US" sz="1600" b="1" i="0" u="none" strike="noStrike" dirty="0">
                          <a:solidFill>
                            <a:srgbClr val="000000"/>
                          </a:solidFill>
                          <a:latin typeface="Barlow Bold" panose="00000800000000000000" pitchFamily="2" charset="0"/>
                        </a:rPr>
                        <a:t>Schools Details</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b="1" i="0" u="none" strike="noStrike" dirty="0">
                          <a:solidFill>
                            <a:srgbClr val="000000"/>
                          </a:solidFill>
                          <a:latin typeface="Barlow Bold" panose="00000800000000000000" pitchFamily="2" charset="0"/>
                        </a:rPr>
                        <a:t>AWCs Details</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715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fontAlgn="ctr"/>
                      <a:r>
                        <a:rPr lang="en-US" sz="1600" b="1" i="0" u="none" strike="noStrike" dirty="0">
                          <a:solidFill>
                            <a:srgbClr val="000000"/>
                          </a:solidFill>
                          <a:latin typeface="Barlow Bold" panose="00000800000000000000" pitchFamily="2" charset="0"/>
                        </a:rPr>
                        <a:t>Health Centre Details</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794258">
                <a:tc vMerge="1">
                  <a:txBody>
                    <a:bodyPr/>
                    <a:lstStyle/>
                    <a:p>
                      <a:endParaRPr lang="en-US"/>
                    </a:p>
                  </a:txBody>
                  <a:tcPr/>
                </a:tc>
                <a:tc>
                  <a:txBody>
                    <a:bodyPr/>
                    <a:lstStyle/>
                    <a:p>
                      <a:pPr algn="ctr" rtl="0" fontAlgn="ctr"/>
                      <a:r>
                        <a:rPr lang="en-US" sz="1400" b="1" i="0" u="none" strike="noStrike">
                          <a:solidFill>
                            <a:srgbClr val="000000"/>
                          </a:solidFill>
                          <a:latin typeface="Barlow Bold" panose="00000800000000000000" pitchFamily="2" charset="0"/>
                        </a:rPr>
                        <a:t>Total Nos. of Schools</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400" b="1" i="0" u="none" strike="noStrike" dirty="0">
                          <a:solidFill>
                            <a:srgbClr val="000000"/>
                          </a:solidFill>
                          <a:latin typeface="Barlow Bold" panose="00000800000000000000" pitchFamily="2" charset="0"/>
                        </a:rPr>
                        <a:t> Nos. of Schools with Tap Connection</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400" b="1" i="0" u="none" strike="noStrike" dirty="0">
                          <a:solidFill>
                            <a:srgbClr val="000000"/>
                          </a:solidFill>
                          <a:latin typeface="Barlow Bold" panose="00000800000000000000" pitchFamily="2" charset="0"/>
                        </a:rPr>
                        <a:t>%</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400" b="1" i="0" u="none" strike="noStrike">
                          <a:solidFill>
                            <a:srgbClr val="000000"/>
                          </a:solidFill>
                          <a:latin typeface="Barlow Bold" panose="00000800000000000000" pitchFamily="2" charset="0"/>
                        </a:rPr>
                        <a:t>Balance</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n-US" sz="1400" b="1" i="0" u="none" strike="noStrike">
                          <a:solidFill>
                            <a:srgbClr val="000000"/>
                          </a:solidFill>
                          <a:latin typeface="Barlow Bold" panose="00000800000000000000" pitchFamily="2" charset="0"/>
                        </a:rPr>
                        <a:t>Total Nos. of AWCs</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en-US" sz="1400" b="1" i="0" u="none" strike="noStrike" dirty="0">
                          <a:solidFill>
                            <a:srgbClr val="000000"/>
                          </a:solidFill>
                          <a:latin typeface="Barlow Bold" panose="00000800000000000000" pitchFamily="2" charset="0"/>
                        </a:rPr>
                        <a:t> Nos. of AWCs with Tap Connection</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en-US" sz="1400" b="1" i="0" u="none" strike="noStrike">
                          <a:solidFill>
                            <a:srgbClr val="000000"/>
                          </a:solidFill>
                          <a:latin typeface="Barlow Bold" panose="00000800000000000000" pitchFamily="2" charset="0"/>
                        </a:rPr>
                        <a:t>%</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en-US" sz="1400" b="1" i="0" u="none" strike="noStrike">
                          <a:solidFill>
                            <a:srgbClr val="000000"/>
                          </a:solidFill>
                          <a:latin typeface="Barlow Bold" panose="00000800000000000000" pitchFamily="2" charset="0"/>
                        </a:rPr>
                        <a:t>Balance</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en-US" sz="1400" b="1" i="0" u="none" strike="noStrike" dirty="0">
                          <a:solidFill>
                            <a:srgbClr val="000000"/>
                          </a:solidFill>
                          <a:latin typeface="Barlow Bold" panose="00000800000000000000" pitchFamily="2" charset="0"/>
                        </a:rPr>
                        <a:t>Total Nos. of HCs</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rtl="0" fontAlgn="ctr"/>
                      <a:r>
                        <a:rPr lang="en-US" sz="1400" b="1" i="0" u="none" strike="noStrike" dirty="0">
                          <a:solidFill>
                            <a:srgbClr val="000000"/>
                          </a:solidFill>
                          <a:latin typeface="Barlow Bold" panose="00000800000000000000" pitchFamily="2" charset="0"/>
                        </a:rPr>
                        <a:t> Nos. of HCs with Tap Connection</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rtl="0" fontAlgn="ctr"/>
                      <a:r>
                        <a:rPr lang="en-US" sz="1400" b="1" i="0" u="none" strike="noStrike">
                          <a:solidFill>
                            <a:srgbClr val="000000"/>
                          </a:solidFill>
                          <a:latin typeface="Barlow Bold" panose="00000800000000000000" pitchFamily="2" charset="0"/>
                        </a:rPr>
                        <a:t>%</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tc>
                  <a:txBody>
                    <a:bodyPr/>
                    <a:lstStyle/>
                    <a:p>
                      <a:pPr algn="ctr" rtl="0" fontAlgn="ctr"/>
                      <a:r>
                        <a:rPr lang="en-US" sz="1400" b="1" i="0" u="none" strike="noStrike" dirty="0">
                          <a:solidFill>
                            <a:srgbClr val="000000"/>
                          </a:solidFill>
                          <a:latin typeface="Barlow Bold" panose="00000800000000000000" pitchFamily="2" charset="0"/>
                        </a:rPr>
                        <a:t>Balance</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6EE"/>
                    </a:solidFill>
                  </a:tcPr>
                </a:tc>
                <a:extLst>
                  <a:ext uri="{0D108BD9-81ED-4DB2-BD59-A6C34878D82A}">
                    <a16:rowId xmlns:a16="http://schemas.microsoft.com/office/drawing/2014/main" xmlns="" val="10003"/>
                  </a:ext>
                </a:extLst>
              </a:tr>
              <a:tr h="456055">
                <a:tc>
                  <a:txBody>
                    <a:bodyPr/>
                    <a:lstStyle/>
                    <a:p>
                      <a:pPr algn="ctr" fontAlgn="ctr"/>
                      <a:r>
                        <a:rPr lang="en-US" sz="1200" b="0" i="0" u="none" strike="noStrike" dirty="0">
                          <a:solidFill>
                            <a:srgbClr val="000000"/>
                          </a:solidFill>
                          <a:latin typeface="Barlow Bold" panose="00000800000000000000" pitchFamily="2" charset="0"/>
                        </a:rPr>
                        <a:t>Umling</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Barlow Bold" panose="00000800000000000000" pitchFamily="2" charset="0"/>
                        </a:rPr>
                        <a:t>439</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Barlow Bold" panose="00000800000000000000" pitchFamily="2" charset="0"/>
                        </a:rPr>
                        <a:t>338</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Barlow Bold" panose="00000800000000000000" pitchFamily="2" charset="0"/>
                        </a:rPr>
                        <a:t>76.99%</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Barlow Bold" panose="00000800000000000000" pitchFamily="2" charset="0"/>
                        </a:rPr>
                        <a:t>101</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163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119</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73.01%</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44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8</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8</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100%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6055">
                <a:tc>
                  <a:txBody>
                    <a:bodyPr/>
                    <a:lstStyle/>
                    <a:p>
                      <a:pPr algn="ctr" fontAlgn="ctr"/>
                      <a:r>
                        <a:rPr lang="en-US" sz="1200" b="0" i="0" u="none" strike="noStrike">
                          <a:solidFill>
                            <a:srgbClr val="000000"/>
                          </a:solidFill>
                          <a:latin typeface="Barlow Bold" panose="00000800000000000000" pitchFamily="2" charset="0"/>
                        </a:rPr>
                        <a:t>Umsning</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20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Barlow Bold" panose="00000800000000000000" pitchFamily="2" charset="0"/>
                        </a:rPr>
                        <a:t>20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Barlow Bold" panose="00000800000000000000" pitchFamily="2" charset="0"/>
                        </a:rPr>
                        <a:t>100.00%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9</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9</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100%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6055">
                <a:tc>
                  <a:txBody>
                    <a:bodyPr/>
                    <a:lstStyle/>
                    <a:p>
                      <a:pPr algn="ctr" fontAlgn="ctr"/>
                      <a:r>
                        <a:rPr lang="en-US" sz="1200" b="0" i="0" u="none" strike="noStrike">
                          <a:solidFill>
                            <a:srgbClr val="000000"/>
                          </a:solidFill>
                          <a:latin typeface="Barlow Bold" panose="00000800000000000000" pitchFamily="2" charset="0"/>
                        </a:rPr>
                        <a:t>Jirang</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167</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166</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Barlow Bold" panose="00000800000000000000" pitchFamily="2" charset="0"/>
                        </a:rPr>
                        <a:t>99.40%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Barlow Bold" panose="00000800000000000000" pitchFamily="2" charset="0"/>
                        </a:rPr>
                        <a:t>1</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Barlow Bold" panose="00000800000000000000" pitchFamily="2" charset="0"/>
                        </a:rPr>
                        <a:t>74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Barlow Bold" panose="00000800000000000000" pitchFamily="2" charset="0"/>
                        </a:rPr>
                        <a:t>74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100%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100%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819924">
                <a:tc>
                  <a:txBody>
                    <a:bodyPr/>
                    <a:lstStyle/>
                    <a:p>
                      <a:pPr algn="ctr" fontAlgn="b"/>
                      <a:r>
                        <a:rPr lang="en-US" sz="1200" b="0" i="0" u="none" strike="noStrike">
                          <a:solidFill>
                            <a:srgbClr val="000000"/>
                          </a:solidFill>
                          <a:latin typeface="Barlow Bold" panose="00000800000000000000" pitchFamily="2" charset="0"/>
                        </a:rPr>
                        <a:t>BHOIRYMBONG</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203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188</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Barlow Bold" panose="00000800000000000000" pitchFamily="2" charset="0"/>
                        </a:rPr>
                        <a:t>92.61%</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Barlow Bold" panose="00000800000000000000" pitchFamily="2" charset="0"/>
                        </a:rPr>
                        <a:t>15</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54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51</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94.44%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Barlow Bold" panose="00000800000000000000" pitchFamily="2" charset="0"/>
                        </a:rPr>
                        <a:t>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100%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6055">
                <a:tc>
                  <a:txBody>
                    <a:bodyPr/>
                    <a:lstStyle/>
                    <a:p>
                      <a:pPr algn="ctr" rtl="0" fontAlgn="b"/>
                      <a:r>
                        <a:rPr lang="en-US" sz="1200" b="0" i="0" u="none" strike="noStrike">
                          <a:solidFill>
                            <a:srgbClr val="000000"/>
                          </a:solidFill>
                          <a:latin typeface="Barlow Bold" panose="00000800000000000000" pitchFamily="2" charset="0"/>
                        </a:rPr>
                        <a:t>UMSNING</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Barlow Bold" panose="00000800000000000000" pitchFamily="2" charset="0"/>
                        </a:rPr>
                        <a:t>307</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a:solidFill>
                            <a:srgbClr val="000000"/>
                          </a:solidFill>
                          <a:latin typeface="Barlow Bold" panose="00000800000000000000" pitchFamily="2" charset="0"/>
                        </a:rPr>
                        <a:t>246</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Barlow Bold" panose="00000800000000000000" pitchFamily="2" charset="0"/>
                        </a:rPr>
                        <a:t>80.13%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Barlow Bold" panose="00000800000000000000" pitchFamily="2" charset="0"/>
                        </a:rPr>
                        <a:t>61</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127</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101</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79.53%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26</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Barlow Bold" panose="00000800000000000000" pitchFamily="2" charset="0"/>
                        </a:rPr>
                        <a:t>9</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Barlow Bold" panose="00000800000000000000" pitchFamily="2" charset="0"/>
                        </a:rPr>
                        <a:t>9</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latin typeface="Barlow Bold" panose="00000800000000000000" pitchFamily="2" charset="0"/>
                        </a:rPr>
                        <a:t>100%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6055">
                <a:tc>
                  <a:txBody>
                    <a:bodyPr/>
                    <a:lstStyle/>
                    <a:p>
                      <a:pPr algn="ctr" fontAlgn="b"/>
                      <a:r>
                        <a:rPr lang="en-US" sz="1200" b="1" i="0" u="none" strike="noStrike" dirty="0">
                          <a:solidFill>
                            <a:srgbClr val="000000"/>
                          </a:solidFill>
                          <a:latin typeface="Barlow Bold" panose="00000800000000000000" pitchFamily="2" charset="0"/>
                        </a:rPr>
                        <a:t>Total </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1200" b="1" i="0" u="none" strike="noStrike" dirty="0">
                          <a:solidFill>
                            <a:srgbClr val="000000"/>
                          </a:solidFill>
                          <a:latin typeface="Barlow Bold" panose="00000800000000000000" pitchFamily="2" charset="0"/>
                        </a:rPr>
                        <a:t>1136</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1200" b="1" i="0" u="none" strike="noStrike" dirty="0">
                          <a:solidFill>
                            <a:srgbClr val="000000"/>
                          </a:solidFill>
                          <a:latin typeface="Barlow Bold" panose="00000800000000000000" pitchFamily="2" charset="0"/>
                        </a:rPr>
                        <a:t>958</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200" b="1" i="0" u="none" strike="noStrike">
                          <a:solidFill>
                            <a:srgbClr val="000000"/>
                          </a:solidFill>
                          <a:latin typeface="Barlow Bold" panose="00000800000000000000" pitchFamily="2" charset="0"/>
                        </a:rPr>
                        <a:t>84.33%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200" b="0" i="0" u="none" strike="noStrike" dirty="0">
                          <a:solidFill>
                            <a:srgbClr val="000000"/>
                          </a:solidFill>
                          <a:latin typeface="Barlow Bold" panose="00000800000000000000" pitchFamily="2" charset="0"/>
                        </a:rPr>
                        <a:t>178</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1200" b="1" i="0" u="none" strike="noStrike" dirty="0">
                          <a:solidFill>
                            <a:srgbClr val="000000"/>
                          </a:solidFill>
                          <a:latin typeface="Barlow Bold" panose="00000800000000000000" pitchFamily="2" charset="0"/>
                        </a:rPr>
                        <a:t>427</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1200" b="1" i="0" u="none" strike="noStrike" dirty="0">
                          <a:solidFill>
                            <a:srgbClr val="000000"/>
                          </a:solidFill>
                          <a:latin typeface="Barlow Bold" panose="00000800000000000000" pitchFamily="2" charset="0"/>
                        </a:rPr>
                        <a:t>354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1200" b="1" i="0" u="none" strike="noStrike">
                          <a:solidFill>
                            <a:srgbClr val="000000"/>
                          </a:solidFill>
                          <a:latin typeface="Barlow Bold" panose="00000800000000000000" pitchFamily="2" charset="0"/>
                        </a:rPr>
                        <a:t>82.90%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1200" b="1" i="0" u="none" strike="noStrike">
                          <a:solidFill>
                            <a:srgbClr val="000000"/>
                          </a:solidFill>
                          <a:latin typeface="Barlow Bold" panose="00000800000000000000" pitchFamily="2" charset="0"/>
                        </a:rPr>
                        <a:t>73</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1200" b="1" i="0" u="none" strike="noStrike">
                          <a:solidFill>
                            <a:srgbClr val="000000"/>
                          </a:solidFill>
                          <a:latin typeface="Barlow Bold" panose="00000800000000000000" pitchFamily="2" charset="0"/>
                        </a:rPr>
                        <a:t>24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n-US" sz="1200" b="1" i="0" u="none" strike="noStrike" dirty="0">
                          <a:solidFill>
                            <a:srgbClr val="000000"/>
                          </a:solidFill>
                          <a:latin typeface="Barlow Bold" panose="00000800000000000000" pitchFamily="2" charset="0"/>
                        </a:rPr>
                        <a:t>24</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1200" b="1" i="0" u="none" strike="noStrike" dirty="0">
                          <a:solidFill>
                            <a:srgbClr val="000000"/>
                          </a:solidFill>
                          <a:latin typeface="Barlow Bold" panose="00000800000000000000" pitchFamily="2" charset="0"/>
                        </a:rPr>
                        <a:t>100%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ctr"/>
                      <a:r>
                        <a:rPr lang="en-US" sz="1200" b="1" i="0" u="none" strike="noStrike" dirty="0">
                          <a:solidFill>
                            <a:srgbClr val="000000"/>
                          </a:solidFill>
                          <a:latin typeface="Barlow Bold" panose="00000800000000000000" pitchFamily="2" charset="0"/>
                        </a:rPr>
                        <a:t>0</a:t>
                      </a:r>
                    </a:p>
                  </a:txBody>
                  <a:tcPr marL="3643" marR="3643" marT="3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7B2F4AB9-99DB-0436-56DA-912376D566FB}"/>
              </a:ext>
            </a:extLst>
          </p:cNvPr>
          <p:cNvGraphicFramePr>
            <a:graphicFrameLocks noGrp="1"/>
          </p:cNvGraphicFramePr>
          <p:nvPr>
            <p:extLst>
              <p:ext uri="{D42A27DB-BD31-4B8C-83A1-F6EECF244321}">
                <p14:modId xmlns:p14="http://schemas.microsoft.com/office/powerpoint/2010/main" xmlns="" val="1851038034"/>
              </p:ext>
            </p:extLst>
          </p:nvPr>
        </p:nvGraphicFramePr>
        <p:xfrm>
          <a:off x="0" y="652074"/>
          <a:ext cx="12191999" cy="6205926"/>
        </p:xfrm>
        <a:graphic>
          <a:graphicData uri="http://schemas.openxmlformats.org/drawingml/2006/table">
            <a:tbl>
              <a:tblPr/>
              <a:tblGrid>
                <a:gridCol w="2681689">
                  <a:extLst>
                    <a:ext uri="{9D8B030D-6E8A-4147-A177-3AD203B41FA5}">
                      <a16:colId xmlns:a16="http://schemas.microsoft.com/office/drawing/2014/main" xmlns="" val="20000"/>
                    </a:ext>
                  </a:extLst>
                </a:gridCol>
                <a:gridCol w="2405224">
                  <a:extLst>
                    <a:ext uri="{9D8B030D-6E8A-4147-A177-3AD203B41FA5}">
                      <a16:colId xmlns:a16="http://schemas.microsoft.com/office/drawing/2014/main" xmlns="" val="20001"/>
                    </a:ext>
                  </a:extLst>
                </a:gridCol>
                <a:gridCol w="2405224">
                  <a:extLst>
                    <a:ext uri="{9D8B030D-6E8A-4147-A177-3AD203B41FA5}">
                      <a16:colId xmlns:a16="http://schemas.microsoft.com/office/drawing/2014/main" xmlns="" val="20002"/>
                    </a:ext>
                  </a:extLst>
                </a:gridCol>
                <a:gridCol w="2349931">
                  <a:extLst>
                    <a:ext uri="{9D8B030D-6E8A-4147-A177-3AD203B41FA5}">
                      <a16:colId xmlns:a16="http://schemas.microsoft.com/office/drawing/2014/main" xmlns="" val="20003"/>
                    </a:ext>
                  </a:extLst>
                </a:gridCol>
                <a:gridCol w="2349931">
                  <a:extLst>
                    <a:ext uri="{9D8B030D-6E8A-4147-A177-3AD203B41FA5}">
                      <a16:colId xmlns:a16="http://schemas.microsoft.com/office/drawing/2014/main" xmlns="" val="20004"/>
                    </a:ext>
                  </a:extLst>
                </a:gridCol>
              </a:tblGrid>
              <a:tr h="1034321">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dirty="0">
                          <a:solidFill>
                            <a:schemeClr val="tx1"/>
                          </a:solidFill>
                          <a:latin typeface="Barlow Bold" panose="00000800000000000000" pitchFamily="2" charset="0"/>
                        </a:rPr>
                        <a:t>STATUS OF REPORTED AND CERTIFIED HAR GHAR JAL</a:t>
                      </a:r>
                      <a:endParaRPr lang="en-IN" sz="2000" b="1" dirty="0">
                        <a:solidFill>
                          <a:schemeClr val="tx1"/>
                        </a:solidFill>
                        <a:latin typeface="Barlow Bold" panose="00000800000000000000" pitchFamily="2" charset="0"/>
                      </a:endParaRPr>
                    </a:p>
                  </a:txBody>
                  <a:tcPr marL="7620" marR="7620" marT="7620"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pPr algn="ctr" fontAlgn="ctr"/>
                      <a:endParaRPr lang="en-US" sz="1300" b="1" i="0" u="none" strike="noStrike" dirty="0">
                        <a:solidFill>
                          <a:srgbClr val="000000"/>
                        </a:solidFill>
                        <a:latin typeface="Times New Roman" pitchFamily="18" charset="0"/>
                        <a:cs typeface="Times New Roman"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pPr algn="ctr" fontAlgn="ctr"/>
                      <a:endParaRPr lang="en-US" sz="1300" b="1" i="0" u="none" strike="noStrike" dirty="0">
                        <a:solidFill>
                          <a:srgbClr val="000000"/>
                        </a:solidFill>
                        <a:latin typeface="Times New Roman" pitchFamily="18" charset="0"/>
                        <a:cs typeface="Times New Roman"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pPr algn="ctr" fontAlgn="ctr"/>
                      <a:endParaRPr lang="nn-NO" sz="1300" b="1" i="0" u="none" strike="noStrike" dirty="0">
                        <a:solidFill>
                          <a:srgbClr val="000000"/>
                        </a:solidFill>
                        <a:latin typeface="Times New Roman" pitchFamily="18" charset="0"/>
                        <a:cs typeface="Times New Roman"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en-IN"/>
                    </a:p>
                  </a:txBody>
                  <a:tcPr/>
                </a:tc>
                <a:extLst>
                  <a:ext uri="{0D108BD9-81ED-4DB2-BD59-A6C34878D82A}">
                    <a16:rowId xmlns:a16="http://schemas.microsoft.com/office/drawing/2014/main" xmlns="" val="2533554855"/>
                  </a:ext>
                </a:extLst>
              </a:tr>
              <a:tr h="1034321">
                <a:tc rowSpan="2">
                  <a:txBody>
                    <a:bodyPr/>
                    <a:lstStyle/>
                    <a:p>
                      <a:pPr algn="ctr" fontAlgn="ctr"/>
                      <a:r>
                        <a:rPr lang="en-US" sz="1600" b="1" i="0" u="none" strike="noStrike" dirty="0">
                          <a:solidFill>
                            <a:srgbClr val="000000"/>
                          </a:solidFill>
                          <a:latin typeface="Barlow Bold" panose="00000800000000000000" pitchFamily="2" charset="0"/>
                          <a:cs typeface="Times New Roman" pitchFamily="18" charset="0"/>
                        </a:rPr>
                        <a:t>District Name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rowSpan="2">
                  <a:txBody>
                    <a:bodyPr/>
                    <a:lstStyle/>
                    <a:p>
                      <a:pPr algn="ctr" fontAlgn="ctr"/>
                      <a:r>
                        <a:rPr lang="en-US" sz="1600" b="1" i="0" u="none" strike="noStrike" dirty="0">
                          <a:solidFill>
                            <a:srgbClr val="000000"/>
                          </a:solidFill>
                          <a:latin typeface="Barlow Bold" panose="00000800000000000000" pitchFamily="2" charset="0"/>
                          <a:cs typeface="Times New Roman" pitchFamily="18" charset="0"/>
                        </a:rPr>
                        <a:t>Division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rowSpan="2">
                  <a:txBody>
                    <a:bodyPr/>
                    <a:lstStyle/>
                    <a:p>
                      <a:pPr algn="ctr" fontAlgn="ctr"/>
                      <a:r>
                        <a:rPr lang="en-US" sz="1600" b="1" i="0" u="none" strike="noStrike" dirty="0">
                          <a:solidFill>
                            <a:srgbClr val="000000"/>
                          </a:solidFill>
                          <a:latin typeface="Barlow Bold" panose="00000800000000000000" pitchFamily="2" charset="0"/>
                          <a:cs typeface="Times New Roman" pitchFamily="18" charset="0"/>
                        </a:rPr>
                        <a:t>No. of villages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gridSpan="2">
                  <a:txBody>
                    <a:bodyPr/>
                    <a:lstStyle/>
                    <a:p>
                      <a:pPr algn="ctr" fontAlgn="ctr"/>
                      <a:r>
                        <a:rPr lang="nn-NO" sz="1600" b="1" i="0" u="none" strike="noStrike" dirty="0">
                          <a:solidFill>
                            <a:srgbClr val="000000"/>
                          </a:solidFill>
                          <a:latin typeface="Barlow Bold" panose="00000800000000000000" pitchFamily="2" charset="0"/>
                          <a:cs typeface="Times New Roman" pitchFamily="18" charset="0"/>
                        </a:rPr>
                        <a:t>No. of Har Ghar Jal Village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xmlns="" val="10000"/>
                  </a:ext>
                </a:extLst>
              </a:tr>
              <a:tr h="103432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rgbClr val="000000"/>
                          </a:solidFill>
                          <a:latin typeface="Barlow Bold" panose="00000800000000000000" pitchFamily="2" charset="0"/>
                          <a:cs typeface="Times New Roman" pitchFamily="18" charset="0"/>
                        </a:rPr>
                        <a:t>Reported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US" sz="1600" b="1" i="0" u="none" strike="noStrike" dirty="0">
                          <a:solidFill>
                            <a:srgbClr val="000000"/>
                          </a:solidFill>
                          <a:latin typeface="Barlow Bold" panose="00000800000000000000" pitchFamily="2" charset="0"/>
                          <a:cs typeface="Times New Roman" pitchFamily="18" charset="0"/>
                        </a:rPr>
                        <a:t>Certified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1"/>
                  </a:ext>
                </a:extLst>
              </a:tr>
              <a:tr h="1034321">
                <a:tc rowSpan="3">
                  <a:txBody>
                    <a:bodyPr/>
                    <a:lstStyle/>
                    <a:p>
                      <a:pPr algn="ctr" fontAlgn="ctr"/>
                      <a:r>
                        <a:rPr lang="en-US" sz="1600" b="1" i="0" u="none" strike="noStrike" dirty="0" err="1">
                          <a:solidFill>
                            <a:srgbClr val="000000"/>
                          </a:solidFill>
                          <a:latin typeface="Barlow Bold" panose="00000800000000000000" pitchFamily="2" charset="0"/>
                          <a:cs typeface="Times New Roman" pitchFamily="18" charset="0"/>
                        </a:rPr>
                        <a:t>Ri-Bhoi</a:t>
                      </a:r>
                      <a:endParaRPr lang="en-US" sz="1600" b="1" i="0" u="none" strike="noStrike" dirty="0">
                        <a:solidFill>
                          <a:srgbClr val="000000"/>
                        </a:solidFill>
                        <a:latin typeface="Barlow Bold" panose="00000800000000000000" pitchFamily="2" charset="0"/>
                        <a:cs typeface="Times New Roman"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en-US" sz="1600" b="0" i="0" u="none" strike="noStrike" dirty="0" err="1">
                          <a:solidFill>
                            <a:srgbClr val="000000"/>
                          </a:solidFill>
                          <a:latin typeface="Barlow Bold" panose="00000800000000000000" pitchFamily="2" charset="0"/>
                          <a:cs typeface="Times New Roman" pitchFamily="18" charset="0"/>
                        </a:rPr>
                        <a:t>Nongpoh</a:t>
                      </a:r>
                      <a:endParaRPr lang="en-US" sz="1600" b="0" i="0" u="none" strike="noStrike" dirty="0">
                        <a:solidFill>
                          <a:srgbClr val="000000"/>
                        </a:solidFill>
                        <a:latin typeface="Barlow Bold" panose="00000800000000000000" pitchFamily="2" charset="0"/>
                        <a:cs typeface="Times New Roman"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0" i="0" u="none" strike="noStrike" dirty="0">
                          <a:solidFill>
                            <a:srgbClr val="000000"/>
                          </a:solidFill>
                          <a:latin typeface="Barlow Bold" panose="00000800000000000000" pitchFamily="2" charset="0"/>
                          <a:cs typeface="Times New Roman" pitchFamily="18" charset="0"/>
                        </a:rPr>
                        <a:t>311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0" i="0" u="none" strike="noStrike" dirty="0">
                          <a:solidFill>
                            <a:srgbClr val="000000"/>
                          </a:solidFill>
                          <a:latin typeface="Barlow Bold" panose="00000800000000000000" pitchFamily="2" charset="0"/>
                          <a:cs typeface="Times New Roman" pitchFamily="18" charset="0"/>
                        </a:rPr>
                        <a:t>252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0" i="0" u="none" strike="noStrike" dirty="0">
                          <a:solidFill>
                            <a:srgbClr val="000000"/>
                          </a:solidFill>
                          <a:latin typeface="Barlow Bold" panose="00000800000000000000" pitchFamily="2" charset="0"/>
                          <a:cs typeface="Times New Roman" pitchFamily="18" charset="0"/>
                        </a:rPr>
                        <a:t>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1034321">
                <a:tc vMerge="1">
                  <a:txBody>
                    <a:bodyPr/>
                    <a:lstStyle/>
                    <a:p>
                      <a:endParaRPr lang="en-US"/>
                    </a:p>
                  </a:txBody>
                  <a:tcPr/>
                </a:tc>
                <a:tc>
                  <a:txBody>
                    <a:bodyPr/>
                    <a:lstStyle/>
                    <a:p>
                      <a:pPr algn="ctr" fontAlgn="ctr"/>
                      <a:r>
                        <a:rPr lang="en-US" sz="1600" b="0" i="0" u="none" strike="noStrike">
                          <a:solidFill>
                            <a:srgbClr val="000000"/>
                          </a:solidFill>
                          <a:latin typeface="Barlow Bold" panose="00000800000000000000" pitchFamily="2" charset="0"/>
                          <a:cs typeface="Times New Roman" pitchFamily="18" charset="0"/>
                        </a:rPr>
                        <a:t>Umsning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0" i="0" u="none" strike="noStrike" dirty="0">
                          <a:solidFill>
                            <a:srgbClr val="000000"/>
                          </a:solidFill>
                          <a:latin typeface="Barlow Bold" panose="00000800000000000000" pitchFamily="2" charset="0"/>
                          <a:cs typeface="Times New Roman" pitchFamily="18" charset="0"/>
                        </a:rPr>
                        <a:t>271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0" i="0" u="none" strike="noStrike" dirty="0">
                          <a:solidFill>
                            <a:srgbClr val="000000"/>
                          </a:solidFill>
                          <a:latin typeface="Barlow Bold" panose="00000800000000000000" pitchFamily="2" charset="0"/>
                          <a:cs typeface="Times New Roman" pitchFamily="18" charset="0"/>
                        </a:rPr>
                        <a:t>239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0" i="0" u="none" strike="noStrike" dirty="0">
                          <a:solidFill>
                            <a:srgbClr val="000000"/>
                          </a:solidFill>
                          <a:latin typeface="Barlow Bold" panose="00000800000000000000" pitchFamily="2" charset="0"/>
                          <a:cs typeface="Times New Roman" pitchFamily="18"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1034321">
                <a:tc vMerge="1">
                  <a:txBody>
                    <a:bodyPr/>
                    <a:lstStyle/>
                    <a:p>
                      <a:endParaRPr lang="en-US"/>
                    </a:p>
                  </a:txBody>
                  <a:tcPr/>
                </a:tc>
                <a:tc>
                  <a:txBody>
                    <a:bodyPr/>
                    <a:lstStyle/>
                    <a:p>
                      <a:pPr algn="ctr" fontAlgn="b"/>
                      <a:r>
                        <a:rPr lang="en-US" sz="1600" b="1" i="0" u="none" strike="noStrike" dirty="0">
                          <a:solidFill>
                            <a:srgbClr val="000000"/>
                          </a:solidFill>
                          <a:latin typeface="Barlow Bold" panose="00000800000000000000" pitchFamily="2" charset="0"/>
                          <a:cs typeface="Times New Roman" pitchFamily="18"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1600" b="1" i="0" u="none" strike="noStrike" dirty="0">
                          <a:solidFill>
                            <a:srgbClr val="000000"/>
                          </a:solidFill>
                          <a:latin typeface="Barlow Bold" panose="00000800000000000000" pitchFamily="2" charset="0"/>
                          <a:cs typeface="Times New Roman" pitchFamily="18" charset="0"/>
                        </a:rPr>
                        <a:t>582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1600" b="1" i="0" u="none" strike="noStrike" dirty="0">
                          <a:solidFill>
                            <a:srgbClr val="000000"/>
                          </a:solidFill>
                          <a:latin typeface="Barlow Bold" panose="00000800000000000000" pitchFamily="2" charset="0"/>
                          <a:cs typeface="Times New Roman" pitchFamily="18" charset="0"/>
                        </a:rPr>
                        <a:t>491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US" sz="1600" b="1" i="0" u="none" strike="noStrike" dirty="0">
                          <a:solidFill>
                            <a:srgbClr val="000000"/>
                          </a:solidFill>
                          <a:latin typeface="Barlow Bold" panose="00000800000000000000" pitchFamily="2" charset="0"/>
                          <a:cs typeface="Times New Roman" pitchFamily="18" charset="0"/>
                        </a:rPr>
                        <a:t>167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87507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D8CB00E-F712-A45E-3734-754E670E46B2}"/>
              </a:ext>
            </a:extLst>
          </p:cNvPr>
          <p:cNvSpPr>
            <a:spLocks noGrp="1"/>
          </p:cNvSpPr>
          <p:nvPr>
            <p:ph type="subTitle" idx="1"/>
          </p:nvPr>
        </p:nvSpPr>
        <p:spPr>
          <a:xfrm>
            <a:off x="149902" y="959369"/>
            <a:ext cx="11887200" cy="5785553"/>
          </a:xfrm>
        </p:spPr>
        <p:txBody>
          <a:bodyPr/>
          <a:lstStyle/>
          <a:p>
            <a:pPr algn="just"/>
            <a:r>
              <a:rPr lang="en-US" sz="2000" b="1" dirty="0">
                <a:latin typeface="Barlow Bold" panose="00000800000000000000" pitchFamily="2" charset="0"/>
              </a:rPr>
              <a:t>Water Quality Monitoring: </a:t>
            </a:r>
            <a:r>
              <a:rPr lang="en-US" sz="2000" dirty="0">
                <a:latin typeface="Barlow Bold" panose="00000800000000000000" pitchFamily="2" charset="0"/>
              </a:rPr>
              <a:t>Water quality is strictly and regularly monitored by the Department through systematic testing following standard protocols for ensuring supply of safe drinking water for all villages. Water testing are conducted at Divisional &amp; Sub-Divisional Laboratories and also at the Village/Community level.</a:t>
            </a:r>
          </a:p>
          <a:p>
            <a:pPr algn="just"/>
            <a:r>
              <a:rPr lang="en-US" sz="2000" b="1" dirty="0">
                <a:latin typeface="Barlow Bold" panose="00000800000000000000" pitchFamily="2" charset="0"/>
              </a:rPr>
              <a:t>Water Testing at the Village/Community Level: </a:t>
            </a:r>
            <a:r>
              <a:rPr lang="en-US" sz="2000" dirty="0">
                <a:latin typeface="Barlow Bold" panose="00000800000000000000" pitchFamily="2" charset="0"/>
              </a:rPr>
              <a:t>Each villages should have five trained women for testing water samples using the portable water field testing kit.</a:t>
            </a:r>
          </a:p>
          <a:p>
            <a:pPr algn="just"/>
            <a:endParaRPr lang="en-US" sz="2000" dirty="0">
              <a:latin typeface="Barlow Bold" panose="00000800000000000000" pitchFamily="2" charset="0"/>
            </a:endParaRPr>
          </a:p>
          <a:p>
            <a:pPr algn="just"/>
            <a:endParaRPr lang="en-US" sz="2000" dirty="0">
              <a:latin typeface="Barlow Bold" panose="00000800000000000000" pitchFamily="2" charset="0"/>
            </a:endParaRPr>
          </a:p>
          <a:p>
            <a:pPr algn="just"/>
            <a:endParaRPr lang="en-IN" sz="2000" dirty="0">
              <a:latin typeface="Barlow Bold" panose="00000800000000000000" pitchFamily="2" charset="0"/>
            </a:endParaRPr>
          </a:p>
        </p:txBody>
      </p:sp>
      <p:sp>
        <p:nvSpPr>
          <p:cNvPr id="4" name="Rectangle 3">
            <a:extLst>
              <a:ext uri="{FF2B5EF4-FFF2-40B4-BE49-F238E27FC236}">
                <a16:creationId xmlns:a16="http://schemas.microsoft.com/office/drawing/2014/main" xmlns="" id="{FCF8F382-F7FD-335F-D02E-308B8065DEFF}"/>
              </a:ext>
            </a:extLst>
          </p:cNvPr>
          <p:cNvSpPr/>
          <p:nvPr/>
        </p:nvSpPr>
        <p:spPr>
          <a:xfrm>
            <a:off x="149902" y="153097"/>
            <a:ext cx="11887200" cy="646331"/>
          </a:xfrm>
          <a:prstGeom prst="rect">
            <a:avLst/>
          </a:prstGeom>
          <a:noFill/>
          <a:ln>
            <a:solidFill>
              <a:schemeClr val="tx1"/>
            </a:solidFill>
          </a:ln>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Barlow Bold" panose="00000800000000000000" pitchFamily="2" charset="0"/>
                <a:cs typeface="Times New Roman" panose="02020603050405020304" pitchFamily="18" charset="0"/>
              </a:rPr>
              <a:t>Water Quality Testing</a:t>
            </a:r>
            <a:endParaRPr lang="en-US" sz="3600" b="1" cap="none" spc="0" dirty="0">
              <a:ln w="22225">
                <a:solidFill>
                  <a:schemeClr val="accent2"/>
                </a:solidFill>
                <a:prstDash val="solid"/>
              </a:ln>
              <a:solidFill>
                <a:schemeClr val="accent1"/>
              </a:solidFill>
              <a:effectLst/>
              <a:latin typeface="Barlow Bold" panose="00000800000000000000" pitchFamily="2"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5C21A824-8868-CE8E-7D13-51D6661B61B4}"/>
              </a:ext>
            </a:extLst>
          </p:cNvPr>
          <p:cNvGraphicFramePr>
            <a:graphicFrameLocks noGrp="1"/>
          </p:cNvGraphicFramePr>
          <p:nvPr>
            <p:extLst>
              <p:ext uri="{D42A27DB-BD31-4B8C-83A1-F6EECF244321}">
                <p14:modId xmlns:p14="http://schemas.microsoft.com/office/powerpoint/2010/main" xmlns="" val="1515527295"/>
              </p:ext>
            </p:extLst>
          </p:nvPr>
        </p:nvGraphicFramePr>
        <p:xfrm>
          <a:off x="149903" y="3191053"/>
          <a:ext cx="11887200" cy="3513850"/>
        </p:xfrm>
        <a:graphic>
          <a:graphicData uri="http://schemas.openxmlformats.org/drawingml/2006/table">
            <a:tbl>
              <a:tblPr firstRow="1" bandRow="1">
                <a:tableStyleId>{5C22544A-7EE6-4342-B048-85BDC9FD1C3A}</a:tableStyleId>
              </a:tblPr>
              <a:tblGrid>
                <a:gridCol w="903013">
                  <a:extLst>
                    <a:ext uri="{9D8B030D-6E8A-4147-A177-3AD203B41FA5}">
                      <a16:colId xmlns:a16="http://schemas.microsoft.com/office/drawing/2014/main" xmlns="" val="2960440981"/>
                    </a:ext>
                  </a:extLst>
                </a:gridCol>
                <a:gridCol w="1639527">
                  <a:extLst>
                    <a:ext uri="{9D8B030D-6E8A-4147-A177-3AD203B41FA5}">
                      <a16:colId xmlns:a16="http://schemas.microsoft.com/office/drawing/2014/main" xmlns="" val="3717008024"/>
                    </a:ext>
                  </a:extLst>
                </a:gridCol>
                <a:gridCol w="879990">
                  <a:extLst>
                    <a:ext uri="{9D8B030D-6E8A-4147-A177-3AD203B41FA5}">
                      <a16:colId xmlns:a16="http://schemas.microsoft.com/office/drawing/2014/main" xmlns="" val="309416481"/>
                    </a:ext>
                  </a:extLst>
                </a:gridCol>
                <a:gridCol w="1605356">
                  <a:extLst>
                    <a:ext uri="{9D8B030D-6E8A-4147-A177-3AD203B41FA5}">
                      <a16:colId xmlns:a16="http://schemas.microsoft.com/office/drawing/2014/main" xmlns="" val="3968654728"/>
                    </a:ext>
                  </a:extLst>
                </a:gridCol>
                <a:gridCol w="2459400">
                  <a:extLst>
                    <a:ext uri="{9D8B030D-6E8A-4147-A177-3AD203B41FA5}">
                      <a16:colId xmlns:a16="http://schemas.microsoft.com/office/drawing/2014/main" xmlns="" val="87784489"/>
                    </a:ext>
                  </a:extLst>
                </a:gridCol>
                <a:gridCol w="2748914">
                  <a:extLst>
                    <a:ext uri="{9D8B030D-6E8A-4147-A177-3AD203B41FA5}">
                      <a16:colId xmlns:a16="http://schemas.microsoft.com/office/drawing/2014/main" xmlns="" val="2373957770"/>
                    </a:ext>
                  </a:extLst>
                </a:gridCol>
                <a:gridCol w="1651000">
                  <a:extLst>
                    <a:ext uri="{9D8B030D-6E8A-4147-A177-3AD203B41FA5}">
                      <a16:colId xmlns:a16="http://schemas.microsoft.com/office/drawing/2014/main" xmlns="" val="3866785473"/>
                    </a:ext>
                  </a:extLst>
                </a:gridCol>
              </a:tblGrid>
              <a:tr h="1885481">
                <a:tc>
                  <a:txBody>
                    <a:bodyPr/>
                    <a:lstStyle/>
                    <a:p>
                      <a:pPr algn="ctr"/>
                      <a:r>
                        <a:rPr lang="en-US" dirty="0">
                          <a:latin typeface="Barlow Bold" panose="00000800000000000000" pitchFamily="2" charset="0"/>
                        </a:rPr>
                        <a:t>Total No. of Villages</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No. of villages where 5 women have been trained using FTK</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No. of FTK Users</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Total No. of Divisional Laboratories</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Total No. of Sub-Divisional Laboratories</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No. of NABL accredited Laboratory</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Total No. of WTP’s</a:t>
                      </a:r>
                      <a:endParaRPr lang="en-IN" dirty="0">
                        <a:latin typeface="Barlow Bold" panose="00000800000000000000" pitchFamily="2" charset="0"/>
                      </a:endParaRPr>
                    </a:p>
                  </a:txBody>
                  <a:tcPr/>
                </a:tc>
                <a:extLst>
                  <a:ext uri="{0D108BD9-81ED-4DB2-BD59-A6C34878D82A}">
                    <a16:rowId xmlns:a16="http://schemas.microsoft.com/office/drawing/2014/main" xmlns="" val="575724840"/>
                  </a:ext>
                </a:extLst>
              </a:tr>
              <a:tr h="1628369">
                <a:tc>
                  <a:txBody>
                    <a:bodyPr/>
                    <a:lstStyle/>
                    <a:p>
                      <a:pPr algn="ctr"/>
                      <a:r>
                        <a:rPr lang="en-US" dirty="0">
                          <a:latin typeface="Barlow Bold" panose="00000800000000000000" pitchFamily="2" charset="0"/>
                        </a:rPr>
                        <a:t>581</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581</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1131</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1 </a:t>
                      </a:r>
                    </a:p>
                    <a:p>
                      <a:pPr algn="ctr"/>
                      <a:r>
                        <a:rPr lang="en-US" dirty="0">
                          <a:latin typeface="Barlow Bold" panose="00000800000000000000" pitchFamily="2" charset="0"/>
                        </a:rPr>
                        <a:t>(</a:t>
                      </a:r>
                      <a:r>
                        <a:rPr lang="en-US" dirty="0" err="1">
                          <a:latin typeface="Barlow Bold" panose="00000800000000000000" pitchFamily="2" charset="0"/>
                        </a:rPr>
                        <a:t>Nongpoh</a:t>
                      </a:r>
                      <a:r>
                        <a:rPr lang="en-US" dirty="0">
                          <a:latin typeface="Barlow Bold" panose="00000800000000000000" pitchFamily="2" charset="0"/>
                        </a:rPr>
                        <a:t> Divisional Lab)</a:t>
                      </a:r>
                      <a:endParaRPr lang="en-IN" dirty="0">
                        <a:latin typeface="Barlow Bold" panose="00000800000000000000" pitchFamily="2" charset="0"/>
                      </a:endParaRPr>
                    </a:p>
                  </a:txBody>
                  <a:tcPr/>
                </a:tc>
                <a:tc>
                  <a:txBody>
                    <a:bodyPr/>
                    <a:lstStyle/>
                    <a:p>
                      <a:pPr algn="ctr"/>
                      <a:r>
                        <a:rPr lang="en-US" dirty="0">
                          <a:latin typeface="Barlow Bold" panose="00000800000000000000" pitchFamily="2" charset="0"/>
                        </a:rPr>
                        <a:t>3</a:t>
                      </a:r>
                      <a:endParaRPr lang="en-IN" dirty="0">
                        <a:latin typeface="Barlow Bold" panose="00000800000000000000" pitchFamily="2" charset="0"/>
                      </a:endParaRPr>
                    </a:p>
                    <a:p>
                      <a:pPr algn="ctr"/>
                      <a:r>
                        <a:rPr lang="en-IN" dirty="0">
                          <a:latin typeface="Barlow Bold" panose="00000800000000000000" pitchFamily="2" charset="0"/>
                        </a:rPr>
                        <a:t>(</a:t>
                      </a:r>
                      <a:r>
                        <a:rPr lang="en-IN" dirty="0" err="1">
                          <a:latin typeface="Barlow Bold" panose="00000800000000000000" pitchFamily="2" charset="0"/>
                        </a:rPr>
                        <a:t>Patharkhmah</a:t>
                      </a:r>
                      <a:r>
                        <a:rPr lang="en-IN" dirty="0">
                          <a:latin typeface="Barlow Bold" panose="00000800000000000000" pitchFamily="2" charset="0"/>
                        </a:rPr>
                        <a:t>, </a:t>
                      </a:r>
                      <a:r>
                        <a:rPr lang="en-IN" dirty="0" err="1">
                          <a:latin typeface="Barlow Bold" panose="00000800000000000000" pitchFamily="2" charset="0"/>
                        </a:rPr>
                        <a:t>Umsning</a:t>
                      </a:r>
                      <a:r>
                        <a:rPr lang="en-IN" dirty="0">
                          <a:latin typeface="Barlow Bold" panose="00000800000000000000" pitchFamily="2" charset="0"/>
                        </a:rPr>
                        <a:t> &amp; </a:t>
                      </a:r>
                      <a:r>
                        <a:rPr lang="en-IN" dirty="0" err="1">
                          <a:latin typeface="Barlow Bold" panose="00000800000000000000" pitchFamily="2" charset="0"/>
                        </a:rPr>
                        <a:t>Bhoirymbong</a:t>
                      </a:r>
                      <a:r>
                        <a:rPr lang="en-IN" dirty="0">
                          <a:latin typeface="Barlow Bold" panose="00000800000000000000" pitchFamily="2" charset="0"/>
                        </a:rPr>
                        <a:t> Sub Divisional Lab)</a:t>
                      </a:r>
                      <a:endParaRPr lang="en-US" dirty="0">
                        <a:latin typeface="Barlow Bold" panose="00000800000000000000" pitchFamily="2" charset="0"/>
                      </a:endParaRPr>
                    </a:p>
                  </a:txBody>
                  <a:tcPr/>
                </a:tc>
                <a:tc>
                  <a:txBody>
                    <a:bodyPr/>
                    <a:lstStyle/>
                    <a:p>
                      <a:pPr algn="ctr"/>
                      <a:r>
                        <a:rPr lang="en-US" dirty="0">
                          <a:latin typeface="Barlow Bold" panose="00000800000000000000" pitchFamily="2" charset="0"/>
                        </a:rPr>
                        <a:t>1 </a:t>
                      </a:r>
                    </a:p>
                    <a:p>
                      <a:pPr algn="ctr"/>
                      <a:r>
                        <a:rPr lang="en-US" dirty="0">
                          <a:latin typeface="Barlow Bold" panose="00000800000000000000" pitchFamily="2" charset="0"/>
                        </a:rPr>
                        <a:t>(</a:t>
                      </a:r>
                      <a:r>
                        <a:rPr lang="en-US" dirty="0" err="1">
                          <a:latin typeface="Barlow Bold" panose="00000800000000000000" pitchFamily="2" charset="0"/>
                        </a:rPr>
                        <a:t>Nongpoh</a:t>
                      </a:r>
                      <a:r>
                        <a:rPr lang="en-US" dirty="0">
                          <a:latin typeface="Barlow Bold" panose="00000800000000000000" pitchFamily="2" charset="0"/>
                        </a:rPr>
                        <a:t> Divisional Laboratory)</a:t>
                      </a:r>
                    </a:p>
                  </a:txBody>
                  <a:tcPr/>
                </a:tc>
                <a:tc>
                  <a:txBody>
                    <a:bodyPr/>
                    <a:lstStyle/>
                    <a:p>
                      <a:pPr algn="ctr"/>
                      <a:r>
                        <a:rPr lang="en-US" dirty="0">
                          <a:latin typeface="Barlow Bold" panose="00000800000000000000" pitchFamily="2" charset="0"/>
                        </a:rPr>
                        <a:t>145</a:t>
                      </a:r>
                    </a:p>
                  </a:txBody>
                  <a:tcPr/>
                </a:tc>
                <a:extLst>
                  <a:ext uri="{0D108BD9-81ED-4DB2-BD59-A6C34878D82A}">
                    <a16:rowId xmlns:a16="http://schemas.microsoft.com/office/drawing/2014/main" xmlns="" val="1331207812"/>
                  </a:ext>
                </a:extLst>
              </a:tr>
            </a:tbl>
          </a:graphicData>
        </a:graphic>
      </p:graphicFrame>
    </p:spTree>
    <p:extLst>
      <p:ext uri="{BB962C8B-B14F-4D97-AF65-F5344CB8AC3E}">
        <p14:creationId xmlns:p14="http://schemas.microsoft.com/office/powerpoint/2010/main" xmlns="" val="1350508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681927276"/>
              </p:ext>
            </p:extLst>
          </p:nvPr>
        </p:nvGraphicFramePr>
        <p:xfrm>
          <a:off x="0" y="0"/>
          <a:ext cx="12192001" cy="6858001"/>
        </p:xfrm>
        <a:graphic>
          <a:graphicData uri="http://schemas.openxmlformats.org/drawingml/2006/table">
            <a:tbl>
              <a:tblPr/>
              <a:tblGrid>
                <a:gridCol w="565674">
                  <a:extLst>
                    <a:ext uri="{9D8B030D-6E8A-4147-A177-3AD203B41FA5}">
                      <a16:colId xmlns:a16="http://schemas.microsoft.com/office/drawing/2014/main" xmlns="" val="20000"/>
                    </a:ext>
                  </a:extLst>
                </a:gridCol>
                <a:gridCol w="1018358">
                  <a:extLst>
                    <a:ext uri="{9D8B030D-6E8A-4147-A177-3AD203B41FA5}">
                      <a16:colId xmlns:a16="http://schemas.microsoft.com/office/drawing/2014/main" xmlns="" val="20001"/>
                    </a:ext>
                  </a:extLst>
                </a:gridCol>
                <a:gridCol w="1145655">
                  <a:extLst>
                    <a:ext uri="{9D8B030D-6E8A-4147-A177-3AD203B41FA5}">
                      <a16:colId xmlns:a16="http://schemas.microsoft.com/office/drawing/2014/main" xmlns="" val="20002"/>
                    </a:ext>
                  </a:extLst>
                </a:gridCol>
                <a:gridCol w="1537468">
                  <a:extLst>
                    <a:ext uri="{9D8B030D-6E8A-4147-A177-3AD203B41FA5}">
                      <a16:colId xmlns:a16="http://schemas.microsoft.com/office/drawing/2014/main" xmlns="" val="20003"/>
                    </a:ext>
                  </a:extLst>
                </a:gridCol>
                <a:gridCol w="1030039">
                  <a:extLst>
                    <a:ext uri="{9D8B030D-6E8A-4147-A177-3AD203B41FA5}">
                      <a16:colId xmlns:a16="http://schemas.microsoft.com/office/drawing/2014/main" xmlns="" val="20004"/>
                    </a:ext>
                  </a:extLst>
                </a:gridCol>
                <a:gridCol w="1018358">
                  <a:extLst>
                    <a:ext uri="{9D8B030D-6E8A-4147-A177-3AD203B41FA5}">
                      <a16:colId xmlns:a16="http://schemas.microsoft.com/office/drawing/2014/main" xmlns="" val="20005"/>
                    </a:ext>
                  </a:extLst>
                </a:gridCol>
                <a:gridCol w="891064">
                  <a:extLst>
                    <a:ext uri="{9D8B030D-6E8A-4147-A177-3AD203B41FA5}">
                      <a16:colId xmlns:a16="http://schemas.microsoft.com/office/drawing/2014/main" xmlns="" val="20006"/>
                    </a:ext>
                  </a:extLst>
                </a:gridCol>
                <a:gridCol w="1684694">
                  <a:extLst>
                    <a:ext uri="{9D8B030D-6E8A-4147-A177-3AD203B41FA5}">
                      <a16:colId xmlns:a16="http://schemas.microsoft.com/office/drawing/2014/main" xmlns="" val="20007"/>
                    </a:ext>
                  </a:extLst>
                </a:gridCol>
                <a:gridCol w="1070343">
                  <a:extLst>
                    <a:ext uri="{9D8B030D-6E8A-4147-A177-3AD203B41FA5}">
                      <a16:colId xmlns:a16="http://schemas.microsoft.com/office/drawing/2014/main" xmlns="" val="20008"/>
                    </a:ext>
                  </a:extLst>
                </a:gridCol>
                <a:gridCol w="1070343">
                  <a:extLst>
                    <a:ext uri="{9D8B030D-6E8A-4147-A177-3AD203B41FA5}">
                      <a16:colId xmlns:a16="http://schemas.microsoft.com/office/drawing/2014/main" xmlns="" val="20009"/>
                    </a:ext>
                  </a:extLst>
                </a:gridCol>
                <a:gridCol w="1160005">
                  <a:extLst>
                    <a:ext uri="{9D8B030D-6E8A-4147-A177-3AD203B41FA5}">
                      <a16:colId xmlns:a16="http://schemas.microsoft.com/office/drawing/2014/main" xmlns="" val="20010"/>
                    </a:ext>
                  </a:extLst>
                </a:gridCol>
              </a:tblGrid>
              <a:tr h="380450">
                <a:tc gridSpan="11">
                  <a:txBody>
                    <a:bodyPr/>
                    <a:lstStyle/>
                    <a:p>
                      <a:pPr algn="ctr" fontAlgn="b"/>
                      <a:r>
                        <a:rPr lang="en-US" sz="2000" b="1" i="0" u="none" strike="noStrike" dirty="0">
                          <a:solidFill>
                            <a:srgbClr val="000000"/>
                          </a:solidFill>
                          <a:latin typeface="Barlow Bold" panose="00000800000000000000" pitchFamily="2" charset="0"/>
                          <a:cs typeface="Times New Roman" pitchFamily="18" charset="0"/>
                        </a:rPr>
                        <a:t>WATER</a:t>
                      </a:r>
                      <a:r>
                        <a:rPr lang="en-US" sz="2000" b="1" i="0" u="none" strike="noStrike" dirty="0">
                          <a:solidFill>
                            <a:srgbClr val="FFFFFF"/>
                          </a:solidFill>
                          <a:latin typeface="Barlow Bold" panose="00000800000000000000" pitchFamily="2" charset="0"/>
                          <a:cs typeface="Times New Roman" pitchFamily="18" charset="0"/>
                        </a:rPr>
                        <a:t> </a:t>
                      </a:r>
                      <a:r>
                        <a:rPr lang="en-US" sz="2000" b="1" i="0" u="none" strike="noStrike" dirty="0">
                          <a:solidFill>
                            <a:srgbClr val="000000"/>
                          </a:solidFill>
                          <a:latin typeface="Barlow Bold" panose="00000800000000000000" pitchFamily="2" charset="0"/>
                          <a:cs typeface="Times New Roman" pitchFamily="18" charset="0"/>
                        </a:rPr>
                        <a:t>QUALITY SURVEILLANCE – </a:t>
                      </a:r>
                      <a:r>
                        <a:rPr lang="en-US" sz="2000" b="1" i="1" u="none" strike="noStrike" dirty="0">
                          <a:solidFill>
                            <a:srgbClr val="000000"/>
                          </a:solidFill>
                          <a:latin typeface="Barlow Bold" panose="00000800000000000000" pitchFamily="2" charset="0"/>
                          <a:cs typeface="Times New Roman" pitchFamily="18" charset="0"/>
                        </a:rPr>
                        <a:t>Training Of  Women Using FTKs At Village Level</a:t>
                      </a:r>
                      <a:r>
                        <a:rPr lang="en-US" sz="2000" b="1" i="1" u="none" strike="noStrike" dirty="0">
                          <a:solidFill>
                            <a:srgbClr val="FFFFFF"/>
                          </a:solidFill>
                          <a:latin typeface="Barlow Bold" panose="00000800000000000000" pitchFamily="2" charset="0"/>
                          <a:cs typeface="Times New Roman" pitchFamily="18" charset="0"/>
                        </a:rPr>
                        <a:t>l</a:t>
                      </a:r>
                      <a:endParaRPr lang="en-US" sz="2000" b="1" i="0" u="none" strike="noStrike" dirty="0">
                        <a:solidFill>
                          <a:srgbClr val="000000"/>
                        </a:solidFill>
                        <a:latin typeface="Barlow Bold" panose="00000800000000000000" pitchFamily="2" charset="0"/>
                        <a:cs typeface="Times New Roman" pitchFamily="18" charset="0"/>
                      </a:endParaRPr>
                    </a:p>
                  </a:txBody>
                  <a:tcPr marL="5949" marR="5949" marT="59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439559">
                <a:tc>
                  <a:txBody>
                    <a:bodyPr/>
                    <a:lstStyle/>
                    <a:p>
                      <a:pPr algn="ctr" rtl="0" fontAlgn="ctr"/>
                      <a:r>
                        <a:rPr lang="en-US" sz="1600" b="1" i="0" u="none" strike="noStrike" dirty="0" err="1">
                          <a:solidFill>
                            <a:srgbClr val="FFFFFF"/>
                          </a:solidFill>
                          <a:latin typeface="Barlow Bold" panose="00000800000000000000" pitchFamily="2" charset="0"/>
                          <a:cs typeface="Times New Roman" pitchFamily="18" charset="0"/>
                        </a:rPr>
                        <a:t>Sl.No</a:t>
                      </a:r>
                      <a:r>
                        <a:rPr lang="en-US" sz="1600" b="1" i="0" u="none" strike="noStrike" dirty="0">
                          <a:solidFill>
                            <a:srgbClr val="FFFFFF"/>
                          </a:solidFill>
                          <a:latin typeface="Barlow Bold" panose="00000800000000000000" pitchFamily="2" charset="0"/>
                          <a:cs typeface="Times New Roman" pitchFamily="18" charset="0"/>
                        </a:rPr>
                        <a:t>.</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District name</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Division name</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Block Name</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Total no. of villages</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Number of FTK users</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No. of villages where  women have been trained using FTK </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 of villages covered wherein  women have been trained using FTK </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No. of women trained using FTKs </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No. of villages wherein no women trained using FTK </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ctr" rtl="0" fontAlgn="ctr"/>
                      <a:r>
                        <a:rPr lang="en-US" sz="1600" b="1" i="0" u="none" strike="noStrike" dirty="0">
                          <a:solidFill>
                            <a:srgbClr val="FFFFFF"/>
                          </a:solidFill>
                          <a:latin typeface="Barlow Bold" panose="00000800000000000000" pitchFamily="2" charset="0"/>
                          <a:cs typeface="Times New Roman" pitchFamily="18" charset="0"/>
                        </a:rPr>
                        <a:t>% of villages wherein no women trained using FTK </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xmlns="" val="10001"/>
                  </a:ext>
                </a:extLst>
              </a:tr>
              <a:tr h="366360">
                <a:tc rowSpan="4">
                  <a:txBody>
                    <a:bodyPr/>
                    <a:lstStyle/>
                    <a:p>
                      <a:pPr algn="ctr" rtl="0" fontAlgn="ctr"/>
                      <a:r>
                        <a:rPr lang="en-US" sz="1600" b="0" i="0" u="none" strike="noStrike" dirty="0">
                          <a:solidFill>
                            <a:srgbClr val="000000"/>
                          </a:solidFill>
                          <a:latin typeface="Barlow Bold" panose="00000800000000000000" pitchFamily="2" charset="0"/>
                          <a:cs typeface="Times New Roman" pitchFamily="18" charset="0"/>
                        </a:rPr>
                        <a:t>1</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rowSpan="4">
                  <a:txBody>
                    <a:bodyPr/>
                    <a:lstStyle/>
                    <a:p>
                      <a:pPr algn="ctr" rtl="0" fontAlgn="ctr"/>
                      <a:r>
                        <a:rPr lang="en-US" sz="1600" b="0" i="0" u="none" strike="noStrike" dirty="0">
                          <a:solidFill>
                            <a:srgbClr val="000000"/>
                          </a:solidFill>
                          <a:latin typeface="Barlow Bold" panose="00000800000000000000" pitchFamily="2" charset="0"/>
                          <a:cs typeface="Times New Roman" pitchFamily="18" charset="0"/>
                        </a:rPr>
                        <a:t>Ri Bhoi</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rowSpan="2">
                  <a:txBody>
                    <a:bodyPr/>
                    <a:lstStyle/>
                    <a:p>
                      <a:pPr algn="ctr" rtl="0" fontAlgn="ctr"/>
                      <a:r>
                        <a:rPr lang="en-US" sz="1600" b="0" i="0" u="none" strike="noStrike" dirty="0">
                          <a:solidFill>
                            <a:srgbClr val="000000"/>
                          </a:solidFill>
                          <a:latin typeface="Barlow Bold" panose="00000800000000000000" pitchFamily="2" charset="0"/>
                          <a:cs typeface="Times New Roman" pitchFamily="18" charset="0"/>
                        </a:rPr>
                        <a:t>Nongpoh</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Jirang</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102</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98</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102</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100%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514</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206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Umling</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200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347</a:t>
                      </a:r>
                      <a:endParaRPr lang="en-US" sz="1600" b="0" i="0" u="none" strike="noStrike" dirty="0">
                        <a:solidFill>
                          <a:srgbClr val="000000"/>
                        </a:solidFill>
                        <a:latin typeface="Barlow Bold" panose="00000800000000000000" pitchFamily="2" charset="0"/>
                        <a:cs typeface="Times New Roman" pitchFamily="18" charset="0"/>
                      </a:endParaRP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200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100%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850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0</a:t>
                      </a:r>
                      <a:endParaRPr lang="en-US" sz="1600" b="0" i="0" u="none" strike="noStrike" dirty="0">
                        <a:solidFill>
                          <a:srgbClr val="000000"/>
                        </a:solidFill>
                        <a:latin typeface="Barlow Bold" panose="00000800000000000000" pitchFamily="2" charset="0"/>
                        <a:cs typeface="Times New Roman" pitchFamily="18" charset="0"/>
                      </a:endParaRP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66360">
                <a:tc vMerge="1">
                  <a:txBody>
                    <a:bodyPr/>
                    <a:lstStyle/>
                    <a:p>
                      <a:endParaRPr lang="en-US"/>
                    </a:p>
                  </a:txBody>
                  <a:tcPr/>
                </a:tc>
                <a:tc vMerge="1">
                  <a:txBody>
                    <a:bodyPr/>
                    <a:lstStyle/>
                    <a:p>
                      <a:endParaRPr lang="en-US"/>
                    </a:p>
                  </a:txBody>
                  <a:tcPr/>
                </a:tc>
                <a:tc rowSpan="2">
                  <a:txBody>
                    <a:bodyPr/>
                    <a:lstStyle/>
                    <a:p>
                      <a:pPr algn="ctr" rtl="0" fontAlgn="ctr"/>
                      <a:r>
                        <a:rPr lang="en-US" sz="1600" b="0" i="0" u="none" strike="noStrike">
                          <a:solidFill>
                            <a:srgbClr val="000000"/>
                          </a:solidFill>
                          <a:latin typeface="Barlow Bold" panose="00000800000000000000" pitchFamily="2" charset="0"/>
                          <a:cs typeface="Times New Roman" pitchFamily="18" charset="0"/>
                        </a:rPr>
                        <a:t>Umsning</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Umsning</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164</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325</a:t>
                      </a:r>
                      <a:endParaRPr lang="en-US" sz="1600" b="0" i="0" u="none" strike="noStrike" dirty="0">
                        <a:solidFill>
                          <a:srgbClr val="000000"/>
                        </a:solidFill>
                        <a:latin typeface="Barlow Bold" panose="00000800000000000000" pitchFamily="2" charset="0"/>
                        <a:cs typeface="Times New Roman" pitchFamily="18" charset="0"/>
                      </a:endParaRP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164</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100%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737</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73272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Bhoirymbong</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BF7"/>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115</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184</a:t>
                      </a:r>
                      <a:endParaRPr lang="en-US" sz="1600" b="0" i="0" u="none" strike="noStrike" dirty="0">
                        <a:solidFill>
                          <a:srgbClr val="000000"/>
                        </a:solidFill>
                        <a:latin typeface="Barlow Bold" panose="00000800000000000000" pitchFamily="2" charset="0"/>
                        <a:cs typeface="Times New Roman" pitchFamily="18" charset="0"/>
                      </a:endParaRP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115</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dirty="0">
                          <a:solidFill>
                            <a:srgbClr val="000000"/>
                          </a:solidFill>
                          <a:latin typeface="Barlow Bold" panose="00000800000000000000" pitchFamily="2" charset="0"/>
                          <a:cs typeface="Times New Roman" pitchFamily="18" charset="0"/>
                        </a:rPr>
                        <a:t>100%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538</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0" i="0" u="none" strike="noStrike">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66360">
                <a:tc gridSpan="4">
                  <a:txBody>
                    <a:bodyPr/>
                    <a:lstStyle/>
                    <a:p>
                      <a:pPr algn="ctr" rtl="0" fontAlgn="ctr"/>
                      <a:r>
                        <a:rPr lang="en-US" sz="1600" b="1" i="0" u="none" strike="noStrike" dirty="0">
                          <a:solidFill>
                            <a:srgbClr val="000000"/>
                          </a:solidFill>
                          <a:latin typeface="Barlow Bold" panose="00000800000000000000" pitchFamily="2" charset="0"/>
                          <a:cs typeface="Times New Roman" pitchFamily="18" charset="0"/>
                        </a:rPr>
                        <a:t>TOTAL</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rtl="0" fontAlgn="b"/>
                      <a:r>
                        <a:rPr lang="en-US" sz="1600" b="1" i="0" u="none" strike="noStrike" dirty="0">
                          <a:solidFill>
                            <a:srgbClr val="000000"/>
                          </a:solidFill>
                          <a:latin typeface="Barlow Bold" panose="00000800000000000000" pitchFamily="2" charset="0"/>
                          <a:cs typeface="Times New Roman" pitchFamily="18" charset="0"/>
                        </a:rPr>
                        <a:t>581</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Barlow Bold" panose="00000800000000000000" pitchFamily="2" charset="0"/>
                          <a:cs typeface="Times New Roman" pitchFamily="18" charset="0"/>
                        </a:rPr>
                        <a:t>954</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Barlow Bold" panose="00000800000000000000" pitchFamily="2" charset="0"/>
                          <a:cs typeface="Times New Roman" pitchFamily="18" charset="0"/>
                        </a:rPr>
                        <a:t>581</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Barlow Bold" panose="00000800000000000000" pitchFamily="2" charset="0"/>
                          <a:cs typeface="Times New Roman" pitchFamily="18" charset="0"/>
                        </a:rPr>
                        <a:t>100%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Barlow Bold" panose="00000800000000000000" pitchFamily="2" charset="0"/>
                          <a:cs typeface="Times New Roman" pitchFamily="18" charset="0"/>
                        </a:rPr>
                        <a:t>2639</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600" b="1" i="0" u="none" strike="noStrike" dirty="0">
                          <a:solidFill>
                            <a:srgbClr val="000000"/>
                          </a:solidFill>
                          <a:latin typeface="Barlow Bold" panose="00000800000000000000" pitchFamily="2" charset="0"/>
                          <a:cs typeface="Times New Roman" pitchFamily="18" charset="0"/>
                        </a:rPr>
                        <a:t>0</a:t>
                      </a:r>
                    </a:p>
                  </a:txBody>
                  <a:tcPr marL="5949" marR="5949" marT="59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85309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14D27123-0F25-4379-87E1-4FE561E844A6}"/>
              </a:ext>
            </a:extLst>
          </p:cNvPr>
          <p:cNvSpPr>
            <a:spLocks noGrp="1"/>
          </p:cNvSpPr>
          <p:nvPr>
            <p:ph type="title"/>
          </p:nvPr>
        </p:nvSpPr>
        <p:spPr>
          <a:xfrm>
            <a:off x="779490" y="352629"/>
            <a:ext cx="6581190" cy="955102"/>
          </a:xfrm>
        </p:spPr>
        <p:txBody>
          <a:bodyPr/>
          <a:lstStyle/>
          <a:p>
            <a:pPr algn="l"/>
            <a:r>
              <a:rPr lang="en-US" sz="5000" b="1" dirty="0">
                <a:ln w="0"/>
                <a:solidFill>
                  <a:schemeClr val="accent1"/>
                </a:solidFill>
                <a:effectLst>
                  <a:outerShdw blurRad="38100" dist="25400" dir="5400000" algn="ctr" rotWithShape="0">
                    <a:srgbClr val="6E747A">
                      <a:alpha val="43000"/>
                    </a:srgbClr>
                  </a:outerShdw>
                </a:effectLst>
                <a:latin typeface="Barlow Bold" panose="00000800000000000000" pitchFamily="2" charset="0"/>
                <a:cs typeface="Times New Roman" panose="02020603050405020304" pitchFamily="18" charset="0"/>
              </a:rPr>
              <a:t>Best Practice on Source Sustainability</a:t>
            </a:r>
            <a:endParaRPr lang="en-US" sz="5000" b="1" dirty="0">
              <a:latin typeface="Barlow Bold" panose="00000800000000000000" pitchFamily="2" charset="0"/>
              <a:cs typeface="Times New Roman" panose="02020603050405020304" pitchFamily="18" charset="0"/>
            </a:endParaRPr>
          </a:p>
        </p:txBody>
      </p:sp>
      <p:grpSp>
        <p:nvGrpSpPr>
          <p:cNvPr id="3" name="Group 2">
            <a:extLst>
              <a:ext uri="{FF2B5EF4-FFF2-40B4-BE49-F238E27FC236}">
                <a16:creationId xmlns:a16="http://schemas.microsoft.com/office/drawing/2014/main" xmlns="" id="{55DB8851-7FE7-4645-A83D-A9FCC31EA831}"/>
              </a:ext>
            </a:extLst>
          </p:cNvPr>
          <p:cNvGrpSpPr/>
          <p:nvPr/>
        </p:nvGrpSpPr>
        <p:grpSpPr>
          <a:xfrm>
            <a:off x="554892" y="1858784"/>
            <a:ext cx="7689953" cy="5530063"/>
            <a:chOff x="3175666" y="3082977"/>
            <a:chExt cx="7360573" cy="4726824"/>
          </a:xfrm>
        </p:grpSpPr>
        <p:sp>
          <p:nvSpPr>
            <p:cNvPr id="37" name="TextBox 36">
              <a:extLst>
                <a:ext uri="{FF2B5EF4-FFF2-40B4-BE49-F238E27FC236}">
                  <a16:creationId xmlns:a16="http://schemas.microsoft.com/office/drawing/2014/main" xmlns="" id="{B8D78741-7543-4347-8EAC-2E4DB927C0F2}"/>
                </a:ext>
              </a:extLst>
            </p:cNvPr>
            <p:cNvSpPr txBox="1"/>
            <p:nvPr/>
          </p:nvSpPr>
          <p:spPr>
            <a:xfrm>
              <a:off x="3175666" y="3082977"/>
              <a:ext cx="6700317" cy="903215"/>
            </a:xfrm>
            <a:prstGeom prst="rect">
              <a:avLst/>
            </a:prstGeom>
            <a:noFill/>
          </p:spPr>
          <p:txBody>
            <a:bodyPr wrap="square" lIns="0" tIns="0" rIns="0" bIns="0" rtlCol="0">
              <a:spAutoFit/>
            </a:bodyPr>
            <a:lstStyle/>
            <a:p>
              <a:pPr>
                <a:spcAft>
                  <a:spcPts val="800"/>
                </a:spcAft>
              </a:pPr>
              <a:r>
                <a:rPr lang="en-US" sz="2200" b="1" dirty="0">
                  <a:solidFill>
                    <a:schemeClr val="accent1"/>
                  </a:solidFill>
                  <a:latin typeface="Barlow Bold" panose="00000800000000000000" pitchFamily="2" charset="0"/>
                </a:rPr>
                <a:t>Initiatives</a:t>
              </a:r>
            </a:p>
            <a:p>
              <a:pPr algn="just">
                <a:spcAft>
                  <a:spcPts val="800"/>
                </a:spcAft>
              </a:pPr>
              <a:r>
                <a:rPr lang="en-US" sz="2000" dirty="0">
                  <a:latin typeface="Barlow Bold" panose="00000800000000000000" pitchFamily="2" charset="0"/>
                  <a:cs typeface="Times New Roman" panose="02020603050405020304" pitchFamily="18" charset="0"/>
                </a:rPr>
                <a:t>To foster ownership, improve local management and ensure long-term availability of clean water</a:t>
              </a:r>
              <a:endParaRPr lang="en-US" sz="2000" b="1" dirty="0">
                <a:latin typeface="Barlow Bold" panose="00000800000000000000" pitchFamily="2" charset="0"/>
                <a:cs typeface="Times New Roman" panose="02020603050405020304" pitchFamily="18" charset="0"/>
              </a:endParaRPr>
            </a:p>
          </p:txBody>
        </p:sp>
        <p:sp>
          <p:nvSpPr>
            <p:cNvPr id="54" name="TextBox 53">
              <a:extLst>
                <a:ext uri="{FF2B5EF4-FFF2-40B4-BE49-F238E27FC236}">
                  <a16:creationId xmlns:a16="http://schemas.microsoft.com/office/drawing/2014/main" xmlns="" id="{76491DBD-99E3-4B85-93B3-128EFB9ADA7F}"/>
                </a:ext>
              </a:extLst>
            </p:cNvPr>
            <p:cNvSpPr txBox="1"/>
            <p:nvPr/>
          </p:nvSpPr>
          <p:spPr>
            <a:xfrm>
              <a:off x="3175666" y="4188174"/>
              <a:ext cx="7360573" cy="3621627"/>
            </a:xfrm>
            <a:prstGeom prst="rect">
              <a:avLst/>
            </a:prstGeom>
            <a:noFill/>
          </p:spPr>
          <p:txBody>
            <a:bodyPr wrap="square" lIns="0" tIns="0" rIns="0" bIns="0" rtlCol="0">
              <a:spAutoFit/>
            </a:bodyPr>
            <a:lstStyle/>
            <a:p>
              <a:pPr>
                <a:spcAft>
                  <a:spcPts val="800"/>
                </a:spcAft>
              </a:pPr>
              <a:r>
                <a:rPr lang="en-US" sz="2200" b="1" dirty="0">
                  <a:solidFill>
                    <a:schemeClr val="accent1"/>
                  </a:solidFill>
                  <a:latin typeface="Barlow Bold" panose="00000800000000000000" pitchFamily="2" charset="0"/>
                </a:rPr>
                <a:t>Action</a:t>
              </a:r>
              <a:r>
                <a:rPr lang="en-US" sz="2000" dirty="0">
                  <a:solidFill>
                    <a:srgbClr val="524F49"/>
                  </a:solidFill>
                  <a:latin typeface="Barlow Bold" panose="00000800000000000000" pitchFamily="2" charset="0"/>
                </a:rPr>
                <a:t> </a:t>
              </a:r>
              <a:endParaRPr lang="en-US" sz="2000" dirty="0">
                <a:latin typeface="Barlow Bold" panose="00000800000000000000" pitchFamily="2" charset="0"/>
              </a:endParaRPr>
            </a:p>
            <a:p>
              <a:pPr marL="342900" indent="-342900">
                <a:spcAft>
                  <a:spcPts val="800"/>
                </a:spcAft>
                <a:buFont typeface="Arial" panose="020B0604020202020204" pitchFamily="34" charset="0"/>
                <a:buChar char="•"/>
              </a:pPr>
              <a:r>
                <a:rPr lang="en-US" sz="2000" dirty="0">
                  <a:latin typeface="Barlow Bold" panose="00000800000000000000" pitchFamily="2" charset="0"/>
                </a:rPr>
                <a:t>Awareness Programs on Water Source Sustainability measures and its importance.</a:t>
              </a:r>
            </a:p>
            <a:p>
              <a:pPr marL="342900" indent="-342900">
                <a:spcAft>
                  <a:spcPts val="800"/>
                </a:spcAft>
                <a:buFont typeface="Arial" panose="020B0604020202020204" pitchFamily="34" charset="0"/>
                <a:buChar char="•"/>
              </a:pPr>
              <a:r>
                <a:rPr lang="en-US" sz="2000" dirty="0">
                  <a:latin typeface="Barlow Bold" panose="00000800000000000000" pitchFamily="2" charset="0"/>
                </a:rPr>
                <a:t>The VWSC’s in collaboration with different frontline Departments took initiative actions towards water source conservation by availing tree saplings and their plantation near the catchment areas.</a:t>
              </a:r>
            </a:p>
            <a:p>
              <a:pPr marL="342900" indent="-342900">
                <a:spcAft>
                  <a:spcPts val="800"/>
                </a:spcAft>
                <a:buFont typeface="Arial" panose="020B0604020202020204" pitchFamily="34" charset="0"/>
                <a:buChar char="•"/>
              </a:pPr>
              <a:r>
                <a:rPr lang="en-US" sz="2000" dirty="0">
                  <a:latin typeface="Barlow Bold" panose="00000800000000000000" pitchFamily="2" charset="0"/>
                </a:rPr>
                <a:t>Construction of fencing nearby the water sources through involvement of community participation by making use of locally available resources.</a:t>
              </a:r>
            </a:p>
            <a:p>
              <a:pPr>
                <a:spcAft>
                  <a:spcPts val="800"/>
                </a:spcAft>
              </a:pPr>
              <a:r>
                <a:rPr lang="en-US" sz="2000" dirty="0">
                  <a:latin typeface="Barlow Bold" panose="00000800000000000000" pitchFamily="2" charset="0"/>
                </a:rPr>
                <a:t> </a:t>
              </a:r>
            </a:p>
            <a:p>
              <a:pPr marL="342900" indent="-342900">
                <a:spcAft>
                  <a:spcPts val="800"/>
                </a:spcAft>
                <a:buFont typeface="Arial" panose="020B0604020202020204" pitchFamily="34" charset="0"/>
                <a:buChar char="•"/>
              </a:pPr>
              <a:endParaRPr lang="en-US" sz="2000" dirty="0">
                <a:latin typeface="Barlow Bold" panose="00000800000000000000" pitchFamily="2" charset="0"/>
              </a:endParaRPr>
            </a:p>
          </p:txBody>
        </p:sp>
      </p:grpSp>
      <p:pic>
        <p:nvPicPr>
          <p:cNvPr id="15" name="Picture Placeholder 14">
            <a:extLst>
              <a:ext uri="{FF2B5EF4-FFF2-40B4-BE49-F238E27FC236}">
                <a16:creationId xmlns:a16="http://schemas.microsoft.com/office/drawing/2014/main" xmlns="" id="{7BD8D3DA-2695-1699-0905-198F49E5B9D4}"/>
              </a:ext>
            </a:extLst>
          </p:cNvPr>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2500" r="12500"/>
          <a:stretch>
            <a:fillRect/>
          </a:stretch>
        </p:blipFill>
        <p:spPr>
          <a:xfrm>
            <a:off x="8784236" y="352629"/>
            <a:ext cx="3147935" cy="2514293"/>
          </a:xfrm>
        </p:spPr>
      </p:pic>
      <p:pic>
        <p:nvPicPr>
          <p:cNvPr id="17" name="Picture 16">
            <a:extLst>
              <a:ext uri="{FF2B5EF4-FFF2-40B4-BE49-F238E27FC236}">
                <a16:creationId xmlns:a16="http://schemas.microsoft.com/office/drawing/2014/main" xmlns="" id="{FA18A306-3845-3E19-3A82-0964749B4FA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84236" y="3110566"/>
            <a:ext cx="3147935" cy="2870617"/>
          </a:xfrm>
          <a:prstGeom prst="rect">
            <a:avLst/>
          </a:prstGeom>
        </p:spPr>
      </p:pic>
    </p:spTree>
    <p:extLst>
      <p:ext uri="{BB962C8B-B14F-4D97-AF65-F5344CB8AC3E}">
        <p14:creationId xmlns:p14="http://schemas.microsoft.com/office/powerpoint/2010/main" xmlns="" val="1019972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742</Words>
  <Application>Microsoft Office PowerPoint</Application>
  <PresentationFormat>Custom</PresentationFormat>
  <Paragraphs>286</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Ri Bhoi District Framework</vt:lpstr>
      <vt:lpstr>Slide 3</vt:lpstr>
      <vt:lpstr>Slide 4</vt:lpstr>
      <vt:lpstr>Slide 5</vt:lpstr>
      <vt:lpstr>Slide 6</vt:lpstr>
      <vt:lpstr>Slide 7</vt:lpstr>
      <vt:lpstr>Slide 8</vt:lpstr>
      <vt:lpstr>Best Practice on Source Sustainability</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Banteilang Marbaniang</dc:creator>
  <cp:lastModifiedBy>hp</cp:lastModifiedBy>
  <cp:revision>51</cp:revision>
  <cp:lastPrinted>2025-10-05T07:25:47Z</cp:lastPrinted>
  <dcterms:created xsi:type="dcterms:W3CDTF">2025-10-04T10:00:39Z</dcterms:created>
  <dcterms:modified xsi:type="dcterms:W3CDTF">2025-11-25T11:27:56Z</dcterms:modified>
</cp:coreProperties>
</file>