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Playfair Display Semi Bold" charset="0"/>
      <p:regular r:id="rId14"/>
    </p:embeddedFont>
    <p:embeddedFont>
      <p:font typeface="Inter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23" d="100"/>
          <a:sy n="23" d="100"/>
        </p:scale>
        <p:origin x="-2120" y="-96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0C3AC-205D-4EE1-94EE-4C280649B8B8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CE3D0EAB-C394-41A2-809B-5B76ABE4DC5B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4AEB9FF9-AFA2-439B-B3B9-1F16DAA86D83}" type="parTrans" cxnId="{F37E7F7E-86EB-4A0C-BC54-3FE4C4EE9123}">
      <dgm:prSet/>
      <dgm:spPr/>
      <dgm:t>
        <a:bodyPr/>
        <a:lstStyle/>
        <a:p>
          <a:endParaRPr lang="en-US"/>
        </a:p>
      </dgm:t>
    </dgm:pt>
    <dgm:pt modelId="{9D992911-DBB6-44EF-B5A6-7FAAA049B79B}" type="sibTrans" cxnId="{F37E7F7E-86EB-4A0C-BC54-3FE4C4EE9123}">
      <dgm:prSet/>
      <dgm:spPr/>
      <dgm:t>
        <a:bodyPr/>
        <a:lstStyle/>
        <a:p>
          <a:endParaRPr lang="en-US"/>
        </a:p>
      </dgm:t>
    </dgm:pt>
    <dgm:pt modelId="{2F1BF1F1-FA18-4BF2-AAB1-E39F96A8479D}">
      <dgm:prSet/>
      <dgm:spPr/>
      <dgm:t>
        <a:bodyPr/>
        <a:lstStyle/>
        <a:p>
          <a:endParaRPr lang="en-US"/>
        </a:p>
      </dgm:t>
    </dgm:pt>
    <dgm:pt modelId="{3CC6FA22-E733-4BA1-9D36-B9E4A8131644}" type="parTrans" cxnId="{B3E254AC-1559-4BBC-9D06-AAEE8C0B3B6F}">
      <dgm:prSet/>
      <dgm:spPr/>
      <dgm:t>
        <a:bodyPr/>
        <a:lstStyle/>
        <a:p>
          <a:endParaRPr lang="en-US"/>
        </a:p>
      </dgm:t>
    </dgm:pt>
    <dgm:pt modelId="{2B96DBA9-F623-497C-BB9E-A83FC500E40D}" type="sibTrans" cxnId="{B3E254AC-1559-4BBC-9D06-AAEE8C0B3B6F}">
      <dgm:prSet/>
      <dgm:spPr/>
      <dgm:t>
        <a:bodyPr/>
        <a:lstStyle/>
        <a:p>
          <a:endParaRPr lang="en-US"/>
        </a:p>
      </dgm:t>
    </dgm:pt>
    <dgm:pt modelId="{5FDF5A9D-16D6-4426-BB06-ED6E90B85212}">
      <dgm:prSet/>
      <dgm:spPr/>
      <dgm:t>
        <a:bodyPr/>
        <a:lstStyle/>
        <a:p>
          <a:endParaRPr lang="en-US"/>
        </a:p>
      </dgm:t>
    </dgm:pt>
    <dgm:pt modelId="{7C344460-47E8-4A21-AC7A-23FD793750E9}" type="sibTrans" cxnId="{967063DD-F7EF-4572-9607-D6F2A3CBBB6A}">
      <dgm:prSet/>
      <dgm:spPr/>
      <dgm:t>
        <a:bodyPr/>
        <a:lstStyle/>
        <a:p>
          <a:endParaRPr lang="en-US"/>
        </a:p>
      </dgm:t>
    </dgm:pt>
    <dgm:pt modelId="{568078DC-8E9A-4D22-89A2-8DE2EDF54AF7}" type="parTrans" cxnId="{967063DD-F7EF-4572-9607-D6F2A3CBBB6A}">
      <dgm:prSet/>
      <dgm:spPr/>
      <dgm:t>
        <a:bodyPr/>
        <a:lstStyle/>
        <a:p>
          <a:endParaRPr lang="en-US"/>
        </a:p>
      </dgm:t>
    </dgm:pt>
    <dgm:pt modelId="{25BDB6A1-7E7D-48B2-811C-DCE80B985956}" type="pres">
      <dgm:prSet presAssocID="{23F0C3AC-205D-4EE1-94EE-4C280649B8B8}" presName="Name0" presStyleCnt="0">
        <dgm:presLayoutVars>
          <dgm:dir/>
          <dgm:resizeHandles val="exact"/>
        </dgm:presLayoutVars>
      </dgm:prSet>
      <dgm:spPr/>
    </dgm:pt>
    <dgm:pt modelId="{09769513-5A76-4BFE-9E69-CBEFBF2E3C4E}" type="pres">
      <dgm:prSet presAssocID="{2F1BF1F1-FA18-4BF2-AAB1-E39F96A8479D}" presName="composite" presStyleCnt="0"/>
      <dgm:spPr/>
    </dgm:pt>
    <dgm:pt modelId="{6D44EFE9-42FE-4DB9-85D3-117F211FE614}" type="pres">
      <dgm:prSet presAssocID="{2F1BF1F1-FA18-4BF2-AAB1-E39F96A8479D}" presName="rect1" presStyleLbl="bgShp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00130F2-089B-4D71-8F78-4E3E29D1CBCD}" type="pres">
      <dgm:prSet presAssocID="{2F1BF1F1-FA18-4BF2-AAB1-E39F96A8479D}" presName="rect2" presStyleLbl="tr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1F1F2-CCDF-42F5-AF69-FE9F7A66D884}" type="pres">
      <dgm:prSet presAssocID="{2B96DBA9-F623-497C-BB9E-A83FC500E40D}" presName="sibTrans" presStyleCnt="0"/>
      <dgm:spPr/>
    </dgm:pt>
    <dgm:pt modelId="{D147E285-9242-476E-99FD-F50222CB1DAB}" type="pres">
      <dgm:prSet presAssocID="{5FDF5A9D-16D6-4426-BB06-ED6E90B85212}" presName="composite" presStyleCnt="0"/>
      <dgm:spPr/>
    </dgm:pt>
    <dgm:pt modelId="{9C7B5612-BDFE-4895-809E-EA00DD81F00A}" type="pres">
      <dgm:prSet presAssocID="{5FDF5A9D-16D6-4426-BB06-ED6E90B85212}" presName="rect1" presStyleLbl="bgShp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2B08F17-21AA-404D-BAE7-5C4485094465}" type="pres">
      <dgm:prSet presAssocID="{5FDF5A9D-16D6-4426-BB06-ED6E90B85212}" presName="rect2" presStyleLbl="trBgShp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F6BDC-D681-4C07-BA3B-AE60877D0563}" type="pres">
      <dgm:prSet presAssocID="{7C344460-47E8-4A21-AC7A-23FD793750E9}" presName="sibTrans" presStyleCnt="0"/>
      <dgm:spPr/>
    </dgm:pt>
    <dgm:pt modelId="{89638138-BDBF-4523-859A-CD94DE8B4147}" type="pres">
      <dgm:prSet presAssocID="{CE3D0EAB-C394-41A2-809B-5B76ABE4DC5B}" presName="composite" presStyleCnt="0"/>
      <dgm:spPr/>
    </dgm:pt>
    <dgm:pt modelId="{B2251738-FFF6-41CE-B787-416C87E8E0F5}" type="pres">
      <dgm:prSet presAssocID="{CE3D0EAB-C394-41A2-809B-5B76ABE4DC5B}" presName="rect1" presStyleLbl="bgShp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reencoded.png"/>
        </a:ext>
      </dgm:extLst>
    </dgm:pt>
    <dgm:pt modelId="{18DB9883-3154-433F-96A1-3B9521BE6839}" type="pres">
      <dgm:prSet presAssocID="{CE3D0EAB-C394-41A2-809B-5B76ABE4DC5B}" presName="rect2" presStyleLbl="tr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024488-C77E-42A4-B6AC-782FE0C53071}" type="presOf" srcId="{CE3D0EAB-C394-41A2-809B-5B76ABE4DC5B}" destId="{18DB9883-3154-433F-96A1-3B9521BE6839}" srcOrd="0" destOrd="0" presId="urn:microsoft.com/office/officeart/2008/layout/BendingPictureSemiTransparentText"/>
    <dgm:cxn modelId="{967063DD-F7EF-4572-9607-D6F2A3CBBB6A}" srcId="{23F0C3AC-205D-4EE1-94EE-4C280649B8B8}" destId="{5FDF5A9D-16D6-4426-BB06-ED6E90B85212}" srcOrd="1" destOrd="0" parTransId="{568078DC-8E9A-4D22-89A2-8DE2EDF54AF7}" sibTransId="{7C344460-47E8-4A21-AC7A-23FD793750E9}"/>
    <dgm:cxn modelId="{DE71774B-6CBA-4676-8541-2EF61F0141E3}" type="presOf" srcId="{5FDF5A9D-16D6-4426-BB06-ED6E90B85212}" destId="{12B08F17-21AA-404D-BAE7-5C4485094465}" srcOrd="0" destOrd="0" presId="urn:microsoft.com/office/officeart/2008/layout/BendingPictureSemiTransparentText"/>
    <dgm:cxn modelId="{F37E7F7E-86EB-4A0C-BC54-3FE4C4EE9123}" srcId="{23F0C3AC-205D-4EE1-94EE-4C280649B8B8}" destId="{CE3D0EAB-C394-41A2-809B-5B76ABE4DC5B}" srcOrd="2" destOrd="0" parTransId="{4AEB9FF9-AFA2-439B-B3B9-1F16DAA86D83}" sibTransId="{9D992911-DBB6-44EF-B5A6-7FAAA049B79B}"/>
    <dgm:cxn modelId="{B3E254AC-1559-4BBC-9D06-AAEE8C0B3B6F}" srcId="{23F0C3AC-205D-4EE1-94EE-4C280649B8B8}" destId="{2F1BF1F1-FA18-4BF2-AAB1-E39F96A8479D}" srcOrd="0" destOrd="0" parTransId="{3CC6FA22-E733-4BA1-9D36-B9E4A8131644}" sibTransId="{2B96DBA9-F623-497C-BB9E-A83FC500E40D}"/>
    <dgm:cxn modelId="{FAB02D45-D110-4C31-BCA5-61D9258C287E}" type="presOf" srcId="{2F1BF1F1-FA18-4BF2-AAB1-E39F96A8479D}" destId="{000130F2-089B-4D71-8F78-4E3E29D1CBCD}" srcOrd="0" destOrd="0" presId="urn:microsoft.com/office/officeart/2008/layout/BendingPictureSemiTransparentText"/>
    <dgm:cxn modelId="{FF369C09-A843-4CAB-AAE8-DCE49131F36E}" type="presOf" srcId="{23F0C3AC-205D-4EE1-94EE-4C280649B8B8}" destId="{25BDB6A1-7E7D-48B2-811C-DCE80B985956}" srcOrd="0" destOrd="0" presId="urn:microsoft.com/office/officeart/2008/layout/BendingPictureSemiTransparentText"/>
    <dgm:cxn modelId="{236A7D6C-3C39-454F-A763-641D698AD0FE}" type="presParOf" srcId="{25BDB6A1-7E7D-48B2-811C-DCE80B985956}" destId="{09769513-5A76-4BFE-9E69-CBEFBF2E3C4E}" srcOrd="0" destOrd="0" presId="urn:microsoft.com/office/officeart/2008/layout/BendingPictureSemiTransparentText"/>
    <dgm:cxn modelId="{14105771-745C-44BB-B10D-24FAA1F45366}" type="presParOf" srcId="{09769513-5A76-4BFE-9E69-CBEFBF2E3C4E}" destId="{6D44EFE9-42FE-4DB9-85D3-117F211FE614}" srcOrd="0" destOrd="0" presId="urn:microsoft.com/office/officeart/2008/layout/BendingPictureSemiTransparentText"/>
    <dgm:cxn modelId="{FB4D20DC-1858-42D9-8B27-6E1486BF42A8}" type="presParOf" srcId="{09769513-5A76-4BFE-9E69-CBEFBF2E3C4E}" destId="{000130F2-089B-4D71-8F78-4E3E29D1CBCD}" srcOrd="1" destOrd="0" presId="urn:microsoft.com/office/officeart/2008/layout/BendingPictureSemiTransparentText"/>
    <dgm:cxn modelId="{A1F44C90-406F-4DEF-9B93-F16B4392A7B1}" type="presParOf" srcId="{25BDB6A1-7E7D-48B2-811C-DCE80B985956}" destId="{1B81F1F2-CCDF-42F5-AF69-FE9F7A66D884}" srcOrd="1" destOrd="0" presId="urn:microsoft.com/office/officeart/2008/layout/BendingPictureSemiTransparentText"/>
    <dgm:cxn modelId="{7903E33A-87B8-4A09-9D11-4CC67DD198A9}" type="presParOf" srcId="{25BDB6A1-7E7D-48B2-811C-DCE80B985956}" destId="{D147E285-9242-476E-99FD-F50222CB1DAB}" srcOrd="2" destOrd="0" presId="urn:microsoft.com/office/officeart/2008/layout/BendingPictureSemiTransparentText"/>
    <dgm:cxn modelId="{932BB2D2-8694-4CD9-8507-7AE106D0B27A}" type="presParOf" srcId="{D147E285-9242-476E-99FD-F50222CB1DAB}" destId="{9C7B5612-BDFE-4895-809E-EA00DD81F00A}" srcOrd="0" destOrd="0" presId="urn:microsoft.com/office/officeart/2008/layout/BendingPictureSemiTransparentText"/>
    <dgm:cxn modelId="{655E574B-CE2A-449A-81B9-C630985F25CB}" type="presParOf" srcId="{D147E285-9242-476E-99FD-F50222CB1DAB}" destId="{12B08F17-21AA-404D-BAE7-5C4485094465}" srcOrd="1" destOrd="0" presId="urn:microsoft.com/office/officeart/2008/layout/BendingPictureSemiTransparentText"/>
    <dgm:cxn modelId="{07740A7A-0B67-4C8E-8008-E7E7DBFCC2CA}" type="presParOf" srcId="{25BDB6A1-7E7D-48B2-811C-DCE80B985956}" destId="{DA7F6BDC-D681-4C07-BA3B-AE60877D0563}" srcOrd="3" destOrd="0" presId="urn:microsoft.com/office/officeart/2008/layout/BendingPictureSemiTransparentText"/>
    <dgm:cxn modelId="{7328C98B-AD6E-4E63-8052-F113CBB0B462}" type="presParOf" srcId="{25BDB6A1-7E7D-48B2-811C-DCE80B985956}" destId="{89638138-BDBF-4523-859A-CD94DE8B4147}" srcOrd="4" destOrd="0" presId="urn:microsoft.com/office/officeart/2008/layout/BendingPictureSemiTransparentText"/>
    <dgm:cxn modelId="{2B117874-B919-4D61-9245-19FD7D6CA804}" type="presParOf" srcId="{89638138-BDBF-4523-859A-CD94DE8B4147}" destId="{B2251738-FFF6-41CE-B787-416C87E8E0F5}" srcOrd="0" destOrd="0" presId="urn:microsoft.com/office/officeart/2008/layout/BendingPictureSemiTransparentText"/>
    <dgm:cxn modelId="{BCA6CCA7-676E-475B-B4B3-4746EB43D209}" type="presParOf" srcId="{89638138-BDBF-4523-859A-CD94DE8B4147}" destId="{18DB9883-3154-433F-96A1-3B9521BE683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4EFE9-42FE-4DB9-85D3-117F211FE614}">
      <dsp:nvSpPr>
        <dsp:cNvPr id="0" name=""/>
        <dsp:cNvSpPr/>
      </dsp:nvSpPr>
      <dsp:spPr>
        <a:xfrm>
          <a:off x="3257" y="494264"/>
          <a:ext cx="2510319" cy="21516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130F2-089B-4D71-8F78-4E3E29D1CBCD}">
      <dsp:nvSpPr>
        <dsp:cNvPr id="0" name=""/>
        <dsp:cNvSpPr/>
      </dsp:nvSpPr>
      <dsp:spPr>
        <a:xfrm>
          <a:off x="3257" y="2000413"/>
          <a:ext cx="2510319" cy="5163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3257" y="2000413"/>
        <a:ext cx="2510319" cy="516393"/>
      </dsp:txXfrm>
    </dsp:sp>
    <dsp:sp modelId="{9C7B5612-BDFE-4895-809E-EA00DD81F00A}">
      <dsp:nvSpPr>
        <dsp:cNvPr id="0" name=""/>
        <dsp:cNvSpPr/>
      </dsp:nvSpPr>
      <dsp:spPr>
        <a:xfrm>
          <a:off x="2769622" y="494264"/>
          <a:ext cx="2510319" cy="215164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08F17-21AA-404D-BAE7-5C4485094465}">
      <dsp:nvSpPr>
        <dsp:cNvPr id="0" name=""/>
        <dsp:cNvSpPr/>
      </dsp:nvSpPr>
      <dsp:spPr>
        <a:xfrm>
          <a:off x="2769622" y="2000413"/>
          <a:ext cx="2510319" cy="5163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2769622" y="2000413"/>
        <a:ext cx="2510319" cy="516393"/>
      </dsp:txXfrm>
    </dsp:sp>
    <dsp:sp modelId="{B2251738-FFF6-41CE-B787-416C87E8E0F5}">
      <dsp:nvSpPr>
        <dsp:cNvPr id="0" name=""/>
        <dsp:cNvSpPr/>
      </dsp:nvSpPr>
      <dsp:spPr>
        <a:xfrm>
          <a:off x="1386440" y="2896937"/>
          <a:ext cx="2510319" cy="215164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B9883-3154-433F-96A1-3B9521BE6839}">
      <dsp:nvSpPr>
        <dsp:cNvPr id="0" name=""/>
        <dsp:cNvSpPr/>
      </dsp:nvSpPr>
      <dsp:spPr>
        <a:xfrm>
          <a:off x="1386440" y="4403086"/>
          <a:ext cx="2510319" cy="5163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 </a:t>
          </a:r>
          <a:endParaRPr lang="en-US" sz="2700" kern="1200" dirty="0"/>
        </a:p>
      </dsp:txBody>
      <dsp:txXfrm>
        <a:off x="1386440" y="4403086"/>
        <a:ext cx="2510319" cy="516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DB520-325E-480F-BE00-CD245BE58470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D2C87-1553-452E-9E23-B16B80B97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png"/><Relationship Id="rId7" Type="http://schemas.openxmlformats.org/officeDocument/2006/relationships/image" Target="../media/image-10-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-10-5.svg"/><Relationship Id="rId4" Type="http://schemas.openxmlformats.org/officeDocument/2006/relationships/image" Target="../media/image-10-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-5-8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-5-5.svg"/><Relationship Id="rId5" Type="http://schemas.openxmlformats.org/officeDocument/2006/relationships/image" Target="../media/image8.png"/><Relationship Id="rId4" Type="http://schemas.openxmlformats.org/officeDocument/2006/relationships/image" Target="../media/image-5-2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-6-8.svg"/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-6-6.svg"/><Relationship Id="rId5" Type="http://schemas.openxmlformats.org/officeDocument/2006/relationships/image" Target="../media/image-6-4.svg"/><Relationship Id="rId10" Type="http://schemas.openxmlformats.org/officeDocument/2006/relationships/image" Target="../media/image-6-10.svg"/><Relationship Id="rId4" Type="http://schemas.openxmlformats.org/officeDocument/2006/relationships/image" Target="../media/image-6-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5867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54780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PEYJAL SAMVAD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3593663"/>
            <a:ext cx="7556421" cy="893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111A23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District Water &amp; Sanitation Mission (DWSM) SAS Nagar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93790" y="4577596"/>
            <a:ext cx="7556421" cy="893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Presented by: IAS Komal Mittal, District Collector, SAS Nagar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21318"/>
            <a:ext cx="6039326" cy="476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Regional Water Testing Laboratory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793790" y="1769864"/>
            <a:ext cx="7556421" cy="1161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Our state-of-the-art facility combines cutting-edge technology with expert scientific oversight to deliver comprehensive water quality assessments. Through continuous monitoring and rigorous testing protocols, we safeguard the health and well-being of communities across SAS Nagar.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93790" y="3135035"/>
            <a:ext cx="3687485" cy="2090976"/>
          </a:xfrm>
          <a:prstGeom prst="roundRect">
            <a:avLst>
              <a:gd name="adj" fmla="val 364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82861" y="3324106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007EBD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523" y="3473767"/>
            <a:ext cx="244912" cy="24491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2861" y="4049911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Advanced Testing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82861" y="4456390"/>
            <a:ext cx="3309342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Bacteriological and chemical analysis capabilities.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4662726" y="3135035"/>
            <a:ext cx="3687485" cy="2090976"/>
          </a:xfrm>
          <a:prstGeom prst="roundRect">
            <a:avLst>
              <a:gd name="adj" fmla="val 364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51797" y="3324106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007EBD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1458" y="3473767"/>
            <a:ext cx="244912" cy="24491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51797" y="4049911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Quality Assurance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4851797" y="4456390"/>
            <a:ext cx="3309342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ISO-compliant testing procedures and protocols.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793790" y="5407462"/>
            <a:ext cx="7556421" cy="1800701"/>
          </a:xfrm>
          <a:prstGeom prst="roundRect">
            <a:avLst>
              <a:gd name="adj" fmla="val 423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82861" y="5596533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007EBD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23" y="5746194"/>
            <a:ext cx="244912" cy="24491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2861" y="6322338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Expert Team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982861" y="6728817"/>
            <a:ext cx="71782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Qualified scientists and technical specialists.</a:t>
            </a:r>
            <a:endParaRPr lang="en-US" sz="1400" dirty="0"/>
          </a:p>
        </p:txBody>
      </p:sp>
      <p:pic>
        <p:nvPicPr>
          <p:cNvPr id="3074" name="Picture 2" descr="List of nearest Laboratory Testing For Waste Water in Mohali Sas Nagar,  Mohali | Justdi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2" y="0"/>
            <a:ext cx="6049108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44625" y="3799329"/>
            <a:ext cx="514115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150"/>
              </a:lnSpc>
            </a:pPr>
            <a:r>
              <a:rPr lang="en-US" sz="8000" b="1" dirty="0" smtClean="0">
                <a:solidFill>
                  <a:srgbClr val="4B6981"/>
                </a:solidFill>
                <a:latin typeface="Playfair Display Semi Bold" pitchFamily="34" charset="0"/>
              </a:rPr>
              <a:t>Thank You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2667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960477"/>
            <a:ext cx="7247573" cy="386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District Overview: Complete Coverage Achievement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0190" y="1568529"/>
            <a:ext cx="7556421" cy="707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SAS Nagar district has achieved a transformative milestone in water accessibility, establishing a foundation for sustained public health improvements across the entire region. Our comprehensive approach ensures no household is left behind.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280190" y="2515314"/>
            <a:ext cx="2396014" cy="486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82,024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6385798" y="3185993"/>
            <a:ext cx="218479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Total Households Served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280190" y="3516154"/>
            <a:ext cx="2396014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Every household connected with safe water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8860393" y="2515314"/>
            <a:ext cx="2396014" cy="486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100%</a:t>
            </a:r>
            <a:endParaRPr lang="en-US" sz="3800" dirty="0"/>
          </a:p>
        </p:txBody>
      </p:sp>
      <p:sp>
        <p:nvSpPr>
          <p:cNvPr id="9" name="Text 6"/>
          <p:cNvSpPr/>
          <p:nvPr/>
        </p:nvSpPr>
        <p:spPr>
          <a:xfrm>
            <a:off x="9090779" y="3185993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FHTC Coverage Rate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8860393" y="3516154"/>
            <a:ext cx="2396014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Universal access to Functional Household Tap Connections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11440597" y="2515314"/>
            <a:ext cx="2396014" cy="486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340</a:t>
            </a:r>
            <a:endParaRPr lang="en-US" sz="3800" dirty="0"/>
          </a:p>
        </p:txBody>
      </p:sp>
      <p:sp>
        <p:nvSpPr>
          <p:cNvPr id="12" name="Text 9"/>
          <p:cNvSpPr/>
          <p:nvPr/>
        </p:nvSpPr>
        <p:spPr>
          <a:xfrm>
            <a:off x="11670983" y="3185993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Har Ghar Jal Villages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1440597" y="3516154"/>
            <a:ext cx="2396014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 Gram Panchayats certified with complete coverage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8860393" y="4356140"/>
            <a:ext cx="2396014" cy="486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731</a:t>
            </a:r>
            <a:endParaRPr lang="en-US" sz="3800" dirty="0"/>
          </a:p>
        </p:txBody>
      </p:sp>
      <p:sp>
        <p:nvSpPr>
          <p:cNvPr id="15" name="Text 12"/>
          <p:cNvSpPr/>
          <p:nvPr/>
        </p:nvSpPr>
        <p:spPr>
          <a:xfrm>
            <a:off x="9090779" y="5026819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Schools Connected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8860393" y="5356979"/>
            <a:ext cx="2396014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Ensuring safe water for educational institutions</a:t>
            </a:r>
            <a:endParaRPr lang="en-US" sz="1150" dirty="0"/>
          </a:p>
        </p:txBody>
      </p:sp>
      <p:sp>
        <p:nvSpPr>
          <p:cNvPr id="17" name="Text 14"/>
          <p:cNvSpPr/>
          <p:nvPr/>
        </p:nvSpPr>
        <p:spPr>
          <a:xfrm>
            <a:off x="6501289" y="6160175"/>
            <a:ext cx="7335322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438 Anganwadis</a:t>
            </a: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equipped with functional tap water connections, ensuring safe drinking water access for young children during critical developmental years. This </a:t>
            </a:r>
            <a:r>
              <a:rPr lang="en-US" sz="11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100% Functional Household Tap Connections (FHTC)</a:t>
            </a: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achievement represents more than infrastructure—it's a commitment to health, dignity, and community well-being.</a:t>
            </a:r>
            <a:endParaRPr lang="en-US" sz="1150" dirty="0"/>
          </a:p>
        </p:txBody>
      </p:sp>
      <p:sp>
        <p:nvSpPr>
          <p:cNvPr id="18" name="Shape 15"/>
          <p:cNvSpPr/>
          <p:nvPr/>
        </p:nvSpPr>
        <p:spPr>
          <a:xfrm>
            <a:off x="6280190" y="5994321"/>
            <a:ext cx="15240" cy="1274683"/>
          </a:xfrm>
          <a:prstGeom prst="rect">
            <a:avLst/>
          </a:prstGeom>
          <a:solidFill>
            <a:srgbClr val="007EBD"/>
          </a:solidFill>
          <a:ln/>
        </p:spPr>
      </p:sp>
      <p:pic>
        <p:nvPicPr>
          <p:cNvPr id="1028" name="Picture 4" descr="Sas Nagar Master Plan | PDF | Logistics | Busi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7325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04874"/>
            <a:ext cx="75564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54780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Key Achievements:</a:t>
            </a: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Transforming Water Access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80190" y="433589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Our journey towards universal water access has been marked by significant milestones, bringing tangible benefits to every corner of SAS Nagar.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3401" y="426958"/>
            <a:ext cx="4651534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Planning and Implementation Strategy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543401" y="1063466"/>
            <a:ext cx="2262307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Strategic Planning Framework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543401" y="1391364"/>
            <a:ext cx="6620351" cy="595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Our comprehensive approach begins with detailed planning at both district and village levels through </a:t>
            </a:r>
            <a:r>
              <a:rPr lang="en-US" sz="9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District Action Plans (DAP)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</a:t>
            </a:r>
            <a:r>
              <a:rPr lang="en-US" sz="9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Village Action Plans (VAPs)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This dual-layer planning ensures local needs are addressed while maintaining district-wide coordination and consistency.</a:t>
            </a:r>
            <a:endParaRPr lang="en-US" sz="9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122" y="2195500"/>
            <a:ext cx="9910415" cy="507717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74268" y="1063466"/>
            <a:ext cx="1967746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Implementation Structure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7474268" y="1391364"/>
            <a:ext cx="6620351" cy="595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Implementation is carried out through </a:t>
            </a:r>
            <a:r>
              <a:rPr lang="en-US" sz="9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Gram Panchayat Water and Sanitation Committees (GPWSCs)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with dedicated technical support from the Department of Water Supply (DWS). This partnership ensures effective execution and sustainable operation.</a:t>
            </a:r>
            <a:endParaRPr lang="en-US" sz="950" dirty="0"/>
          </a:p>
        </p:txBody>
      </p:sp>
      <p:sp>
        <p:nvSpPr>
          <p:cNvPr id="9" name="Text 5"/>
          <p:cNvSpPr/>
          <p:nvPr/>
        </p:nvSpPr>
        <p:spPr>
          <a:xfrm>
            <a:off x="729734" y="7888724"/>
            <a:ext cx="1630442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FY 2025-26 Pipeline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729734" y="8278773"/>
            <a:ext cx="13357265" cy="198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are planning to commission </a:t>
            </a:r>
            <a:r>
              <a:rPr lang="en-US" sz="9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34 new schemes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for the fulfillment of potable water requirements. These represent continued investment in infrastructure expansion and service quality enhancement.</a:t>
            </a:r>
            <a:endParaRPr lang="en-US" sz="950" dirty="0"/>
          </a:p>
        </p:txBody>
      </p:sp>
      <p:sp>
        <p:nvSpPr>
          <p:cNvPr id="11" name="Shape 7"/>
          <p:cNvSpPr/>
          <p:nvPr/>
        </p:nvSpPr>
        <p:spPr>
          <a:xfrm>
            <a:off x="543401" y="7702391"/>
            <a:ext cx="15240" cy="914638"/>
          </a:xfrm>
          <a:prstGeom prst="rect">
            <a:avLst/>
          </a:prstGeom>
          <a:solidFill>
            <a:srgbClr val="007EBD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8681"/>
            <a:ext cx="7643098" cy="56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Source Sustainability &amp; Convergence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875234"/>
            <a:ext cx="1304282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Ensuring long-term water security requires strategic planning, recharge infrastructure, and collaboration across government schemes. District SAS Nagar has developed a comprehensive </a:t>
            </a:r>
            <a:r>
              <a:rPr lang="en-US" sz="16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District Water Conservation Plan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focused on source strengthening.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93790" y="3475196"/>
            <a:ext cx="4203978" cy="3875723"/>
          </a:xfrm>
          <a:prstGeom prst="roundRect">
            <a:avLst>
              <a:gd name="adj" fmla="val 377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444716"/>
            <a:ext cx="4203978" cy="121920"/>
          </a:xfrm>
          <a:prstGeom prst="roundRect">
            <a:avLst>
              <a:gd name="adj" fmla="val 74233"/>
            </a:avLst>
          </a:prstGeom>
          <a:solidFill>
            <a:srgbClr val="007EBD"/>
          </a:solidFill>
          <a:ln/>
        </p:spPr>
      </p:sp>
      <p:sp>
        <p:nvSpPr>
          <p:cNvPr id="6" name="Shape 4"/>
          <p:cNvSpPr/>
          <p:nvPr/>
        </p:nvSpPr>
        <p:spPr>
          <a:xfrm>
            <a:off x="2572524" y="3152061"/>
            <a:ext cx="646390" cy="646390"/>
          </a:xfrm>
          <a:prstGeom prst="roundRect">
            <a:avLst>
              <a:gd name="adj" fmla="val 141463"/>
            </a:avLst>
          </a:prstGeom>
          <a:solidFill>
            <a:srgbClr val="007EBD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6477" y="3345894"/>
            <a:ext cx="258485" cy="25848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39654" y="4013835"/>
            <a:ext cx="3129796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Conservation Initiatives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654" y="4496395"/>
            <a:ext cx="3712250" cy="1379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Working with Jal Shakti Abhiyan, we've undertaken greening efforts including plant cultivation and Nanak Bagichi development.</a:t>
            </a:r>
            <a:endParaRPr lang="en-US" sz="16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54" y="6118027"/>
            <a:ext cx="3526631" cy="642223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5213152" y="3475196"/>
            <a:ext cx="4203978" cy="3875723"/>
          </a:xfrm>
          <a:prstGeom prst="roundRect">
            <a:avLst>
              <a:gd name="adj" fmla="val 377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2" name="Shape 8"/>
          <p:cNvSpPr/>
          <p:nvPr/>
        </p:nvSpPr>
        <p:spPr>
          <a:xfrm>
            <a:off x="5213152" y="3444716"/>
            <a:ext cx="4203978" cy="121920"/>
          </a:xfrm>
          <a:prstGeom prst="roundRect">
            <a:avLst>
              <a:gd name="adj" fmla="val 74233"/>
            </a:avLst>
          </a:prstGeom>
          <a:solidFill>
            <a:srgbClr val="007EBD"/>
          </a:solidFill>
          <a:ln/>
        </p:spPr>
      </p:sp>
      <p:sp>
        <p:nvSpPr>
          <p:cNvPr id="13" name="Shape 9"/>
          <p:cNvSpPr/>
          <p:nvPr/>
        </p:nvSpPr>
        <p:spPr>
          <a:xfrm>
            <a:off x="6991886" y="3152061"/>
            <a:ext cx="646390" cy="646390"/>
          </a:xfrm>
          <a:prstGeom prst="roundRect">
            <a:avLst>
              <a:gd name="adj" fmla="val 141463"/>
            </a:avLst>
          </a:prstGeom>
          <a:solidFill>
            <a:srgbClr val="007EBD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5839" y="3345894"/>
            <a:ext cx="258485" cy="25848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459016" y="4013835"/>
            <a:ext cx="356496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Multi-Scheme Convergence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459016" y="4496395"/>
            <a:ext cx="3712250" cy="172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Collaboration with MGNREGA, Forest Department, and Swachh Bharat Mission has restructured recharge pits, check dams, and rainwater harvesting systems.</a:t>
            </a:r>
            <a:endParaRPr lang="en-US" sz="16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016" y="6462832"/>
            <a:ext cx="3526631" cy="642223"/>
          </a:xfrm>
          <a:prstGeom prst="rect">
            <a:avLst/>
          </a:prstGeom>
        </p:spPr>
      </p:pic>
      <p:sp>
        <p:nvSpPr>
          <p:cNvPr id="18" name="Shape 12"/>
          <p:cNvSpPr/>
          <p:nvPr/>
        </p:nvSpPr>
        <p:spPr>
          <a:xfrm>
            <a:off x="9632513" y="3475196"/>
            <a:ext cx="4203978" cy="3875723"/>
          </a:xfrm>
          <a:prstGeom prst="roundRect">
            <a:avLst>
              <a:gd name="adj" fmla="val 377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9" name="Shape 13"/>
          <p:cNvSpPr/>
          <p:nvPr/>
        </p:nvSpPr>
        <p:spPr>
          <a:xfrm>
            <a:off x="9632513" y="3444716"/>
            <a:ext cx="4203978" cy="121920"/>
          </a:xfrm>
          <a:prstGeom prst="roundRect">
            <a:avLst>
              <a:gd name="adj" fmla="val 74233"/>
            </a:avLst>
          </a:prstGeom>
          <a:solidFill>
            <a:srgbClr val="007EBD"/>
          </a:solidFill>
          <a:ln/>
        </p:spPr>
      </p:sp>
      <p:sp>
        <p:nvSpPr>
          <p:cNvPr id="20" name="Shape 14"/>
          <p:cNvSpPr/>
          <p:nvPr/>
        </p:nvSpPr>
        <p:spPr>
          <a:xfrm>
            <a:off x="11411248" y="3152061"/>
            <a:ext cx="646390" cy="646390"/>
          </a:xfrm>
          <a:prstGeom prst="roundRect">
            <a:avLst>
              <a:gd name="adj" fmla="val 141463"/>
            </a:avLst>
          </a:prstGeom>
          <a:solidFill>
            <a:srgbClr val="007EBD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5200" y="3345894"/>
            <a:ext cx="258485" cy="25848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9878378" y="4013835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Capacity Building</a:t>
            </a:r>
            <a:endParaRPr lang="en-US" sz="2200" dirty="0"/>
          </a:p>
        </p:txBody>
      </p:sp>
      <p:sp>
        <p:nvSpPr>
          <p:cNvPr id="23" name="Text 16"/>
          <p:cNvSpPr/>
          <p:nvPr/>
        </p:nvSpPr>
        <p:spPr>
          <a:xfrm>
            <a:off x="9878378" y="4496395"/>
            <a:ext cx="3712250" cy="172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Training programs for source sustainability build local expertise in water conservation techniques and community-based resource management.</a:t>
            </a:r>
            <a:endParaRPr lang="en-US" sz="165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8378" y="6462832"/>
            <a:ext cx="3526631" cy="6422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073" y="607457"/>
            <a:ext cx="5572244" cy="43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Har Ghar Jal: Historic Achievement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73073" y="1108472"/>
            <a:ext cx="5878354" cy="543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A9F00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First in Punjab, Sixth in India</a:t>
            </a:r>
            <a:endParaRPr lang="en-US" sz="3400" dirty="0"/>
          </a:p>
        </p:txBody>
      </p:sp>
      <p:sp>
        <p:nvSpPr>
          <p:cNvPr id="4" name="Shape 2"/>
          <p:cNvSpPr/>
          <p:nvPr/>
        </p:nvSpPr>
        <p:spPr>
          <a:xfrm>
            <a:off x="773073" y="1900595"/>
            <a:ext cx="13084254" cy="1012865"/>
          </a:xfrm>
          <a:prstGeom prst="roundRect">
            <a:avLst>
              <a:gd name="adj" fmla="val 687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95933" y="1923455"/>
            <a:ext cx="662583" cy="967145"/>
          </a:xfrm>
          <a:prstGeom prst="roundRect">
            <a:avLst>
              <a:gd name="adj" fmla="val 6362"/>
            </a:avLst>
          </a:prstGeom>
          <a:solidFill>
            <a:srgbClr val="CCEEFF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173" y="2282785"/>
            <a:ext cx="248483" cy="24848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624132" y="2089071"/>
            <a:ext cx="3539728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Universal Piped Water Connections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624132" y="2460069"/>
            <a:ext cx="1204472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100% piped water connections</a:t>
            </a: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all households by July 2020—a transformative milestone.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773073" y="3079075"/>
            <a:ext cx="13084254" cy="1012865"/>
          </a:xfrm>
          <a:prstGeom prst="roundRect">
            <a:avLst>
              <a:gd name="adj" fmla="val 687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95933" y="3101935"/>
            <a:ext cx="662583" cy="967145"/>
          </a:xfrm>
          <a:prstGeom prst="roundRect">
            <a:avLst>
              <a:gd name="adj" fmla="val 6362"/>
            </a:avLst>
          </a:prstGeom>
          <a:solidFill>
            <a:srgbClr val="CCEEFF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173" y="3461266"/>
            <a:ext cx="248483" cy="24848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624132" y="3267551"/>
            <a:ext cx="2262664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Pioneering Leadership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624132" y="3638550"/>
            <a:ext cx="1204472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SAS Nagar is </a:t>
            </a:r>
            <a:r>
              <a:rPr lang="en-US" sz="13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1st across Punjab</a:t>
            </a: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</a:t>
            </a:r>
            <a:r>
              <a:rPr lang="en-US" sz="13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6th in India</a:t>
            </a: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achieve this ambitious target.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773073" y="4257556"/>
            <a:ext cx="13084254" cy="1012865"/>
          </a:xfrm>
          <a:prstGeom prst="roundRect">
            <a:avLst>
              <a:gd name="adj" fmla="val 687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795933" y="4280416"/>
            <a:ext cx="662583" cy="967145"/>
          </a:xfrm>
          <a:prstGeom prst="roundRect">
            <a:avLst>
              <a:gd name="adj" fmla="val 6362"/>
            </a:avLst>
          </a:prstGeom>
          <a:solidFill>
            <a:srgbClr val="CCEEFF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173" y="4639747"/>
            <a:ext cx="248483" cy="24848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624132" y="4446032"/>
            <a:ext cx="2561034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Complete Documentation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1624132" y="4817031"/>
            <a:ext cx="1204472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100% Har Ghar Jal certificates</a:t>
            </a: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uploaded on the ejalshakti portal for transparent verification.</a:t>
            </a:r>
            <a:endParaRPr lang="en-US" sz="1300" dirty="0"/>
          </a:p>
        </p:txBody>
      </p:sp>
      <p:sp>
        <p:nvSpPr>
          <p:cNvPr id="19" name="Shape 14"/>
          <p:cNvSpPr/>
          <p:nvPr/>
        </p:nvSpPr>
        <p:spPr>
          <a:xfrm>
            <a:off x="773073" y="5436037"/>
            <a:ext cx="13084254" cy="1012865"/>
          </a:xfrm>
          <a:prstGeom prst="roundRect">
            <a:avLst>
              <a:gd name="adj" fmla="val 687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95933" y="5458897"/>
            <a:ext cx="662583" cy="967145"/>
          </a:xfrm>
          <a:prstGeom prst="roundRect">
            <a:avLst>
              <a:gd name="adj" fmla="val 6362"/>
            </a:avLst>
          </a:prstGeom>
          <a:solidFill>
            <a:srgbClr val="CCEEFF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9173" y="5818227"/>
            <a:ext cx="248483" cy="24848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624132" y="5624513"/>
            <a:ext cx="2329577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Adequate Water Supply</a:t>
            </a:r>
            <a:endParaRPr lang="en-US" sz="1700" dirty="0"/>
          </a:p>
        </p:txBody>
      </p:sp>
      <p:sp>
        <p:nvSpPr>
          <p:cNvPr id="23" name="Text 17"/>
          <p:cNvSpPr/>
          <p:nvPr/>
        </p:nvSpPr>
        <p:spPr>
          <a:xfrm>
            <a:off x="1624132" y="5995511"/>
            <a:ext cx="1204472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80% of households</a:t>
            </a: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receive over 70 LPCD, meeting recommended standards for hygiene.</a:t>
            </a:r>
            <a:endParaRPr lang="en-US" sz="1300" dirty="0"/>
          </a:p>
        </p:txBody>
      </p:sp>
      <p:sp>
        <p:nvSpPr>
          <p:cNvPr id="24" name="Shape 18"/>
          <p:cNvSpPr/>
          <p:nvPr/>
        </p:nvSpPr>
        <p:spPr>
          <a:xfrm>
            <a:off x="773073" y="6614517"/>
            <a:ext cx="13084254" cy="1012865"/>
          </a:xfrm>
          <a:prstGeom prst="roundRect">
            <a:avLst>
              <a:gd name="adj" fmla="val 687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795933" y="6637377"/>
            <a:ext cx="662583" cy="967145"/>
          </a:xfrm>
          <a:prstGeom prst="roundRect">
            <a:avLst>
              <a:gd name="adj" fmla="val 6362"/>
            </a:avLst>
          </a:prstGeom>
          <a:solidFill>
            <a:srgbClr val="CCEEFF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9173" y="6996708"/>
            <a:ext cx="248483" cy="248483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624132" y="6802993"/>
            <a:ext cx="2729151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Consistent Service Delivery</a:t>
            </a:r>
            <a:endParaRPr lang="en-US" sz="1700" dirty="0"/>
          </a:p>
        </p:txBody>
      </p:sp>
      <p:sp>
        <p:nvSpPr>
          <p:cNvPr id="28" name="Text 21"/>
          <p:cNvSpPr/>
          <p:nvPr/>
        </p:nvSpPr>
        <p:spPr>
          <a:xfrm>
            <a:off x="1624132" y="7173992"/>
            <a:ext cx="1204472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100% of households</a:t>
            </a: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receive potable water regularly, ensuring reliability.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7683"/>
            <a:ext cx="5521047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Har Ghar Jal Certification Process</a:t>
            </a:r>
            <a:endParaRPr lang="en-US" sz="2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67915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6493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Official Declaration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67309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340 Gram Panchayats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declared Har Ghar Jal villages by July 31st, 2025.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367915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164931"/>
            <a:ext cx="337887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Community Engagement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35893" y="567309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Regular GPWSC and community meetings maintain dialogue and address concerns.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367915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16493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Quality Assurance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677995" y="567309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Continuous emphasis on functionality, water quality testing, and service level compliance.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01566"/>
            <a:ext cx="7523440" cy="506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Monitoring and Supervision Mechanism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793790" y="1896904"/>
            <a:ext cx="7556421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Effective monitoring ensures continuous improvement, rapid problem resolution, and sustained service quality. Our multi-layered approach combines technology, regular review, and community feedback.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793790" y="3038832"/>
            <a:ext cx="192762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793790" y="3343513"/>
            <a:ext cx="3681770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3485555"/>
            <a:ext cx="2981801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Monthly Review Meetings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3917394"/>
            <a:ext cx="3681770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District-level meetings track progress, identify bottlenecks, and coordinate action plans.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4668322" y="3038832"/>
            <a:ext cx="192762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4668322" y="3343513"/>
            <a:ext cx="3681889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1" name="Text 8"/>
          <p:cNvSpPr/>
          <p:nvPr/>
        </p:nvSpPr>
        <p:spPr>
          <a:xfrm>
            <a:off x="4668322" y="3485555"/>
            <a:ext cx="269176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IMIS Portal Integration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4668322" y="3917394"/>
            <a:ext cx="3681889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Real-time monitoring through the </a:t>
            </a:r>
            <a:r>
              <a:rPr lang="en-US" sz="15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Integrated Management Information System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provides transparent, data-driven insights.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93790" y="5488186"/>
            <a:ext cx="192762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793790" y="5792867"/>
            <a:ext cx="7556421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5" name="Text 12"/>
          <p:cNvSpPr/>
          <p:nvPr/>
        </p:nvSpPr>
        <p:spPr>
          <a:xfrm>
            <a:off x="793790" y="5934908"/>
            <a:ext cx="323195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Grievance Redressal System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793790" y="6366748"/>
            <a:ext cx="755642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Citizens report issues via </a:t>
            </a:r>
            <a:r>
              <a:rPr lang="en-US" sz="1500" dirty="0">
                <a:solidFill>
                  <a:srgbClr val="A9F0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SNK Shikayat Nivaran Kendra 24×7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WhatsApp groups, and field visits.</a:t>
            </a:r>
            <a:endParaRPr lang="en-US" sz="1500" dirty="0"/>
          </a:p>
        </p:txBody>
      </p:sp>
      <p:sp>
        <p:nvSpPr>
          <p:cNvPr id="17" name="AutoShape 2" descr="blob:https://web.whatsapp.com/5e485bee-c228-45dc-b893-95210bdc2b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C:\Users\admin\Downloads\WhatsApp Image 2025-11-24 at 2.47.25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68" y="7937"/>
            <a:ext cx="5820032" cy="82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0326" y="550188"/>
            <a:ext cx="6638211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Functional Regional Water Testing Laboratory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700326" y="1004054"/>
            <a:ext cx="5019675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Ensuring Safe Water Quality Across SAS Nagar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700326" y="1674495"/>
            <a:ext cx="1969651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Our Mission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00326" y="2070616"/>
            <a:ext cx="6431875" cy="720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Regional Water Testing Laboratory is a cornerstone of public health, dedicated to comprehensive water quality monitoring and analysis under the District Water &amp; Sanitation Mission.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700326" y="2940725"/>
            <a:ext cx="1969651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Strategic Impact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00326" y="3336846"/>
            <a:ext cx="643187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State-of-the-art testing facilities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700326" y="3629382"/>
            <a:ext cx="643187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Advanced analytical capabilities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700326" y="3921919"/>
            <a:ext cx="643187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Regular monitoring programmes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700326" y="4214455"/>
            <a:ext cx="643187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Swift response mechanisms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700326" y="4506992"/>
            <a:ext cx="643187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Community health protection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700326" y="4799528"/>
            <a:ext cx="6431875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Transparent reporting systems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925354" y="7079813"/>
            <a:ext cx="2942392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Comprehensive Testing Program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925354" y="7550944"/>
            <a:ext cx="13004721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Pre-monsoon and post-monsoon water testing, alongside a mobile testing van, ensures year-round water quality and brings capabilities directly to communities.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700326" y="6854785"/>
            <a:ext cx="15240" cy="1105019"/>
          </a:xfrm>
          <a:prstGeom prst="rect">
            <a:avLst/>
          </a:prstGeom>
          <a:solidFill>
            <a:srgbClr val="007EBD"/>
          </a:solidFill>
          <a:ln/>
        </p:spPr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646814029"/>
              </p:ext>
            </p:extLst>
          </p:nvPr>
        </p:nvGraphicFramePr>
        <p:xfrm>
          <a:off x="7733887" y="1251296"/>
          <a:ext cx="5283200" cy="554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809</Words>
  <Application>Microsoft Office PowerPoint</Application>
  <PresentationFormat>Custom</PresentationFormat>
  <Paragraphs>99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Petrona Light</vt:lpstr>
      <vt:lpstr>Playfair Display Semi Bold</vt:lpstr>
      <vt:lpstr>Petrona Bold</vt:lpstr>
      <vt:lpstr>Inter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9</cp:revision>
  <dcterms:created xsi:type="dcterms:W3CDTF">2025-11-26T06:35:56Z</dcterms:created>
  <dcterms:modified xsi:type="dcterms:W3CDTF">2025-11-26T10:23:45Z</dcterms:modified>
</cp:coreProperties>
</file>