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2" r:id="rId1"/>
  </p:sldMasterIdLst>
  <p:notesMasterIdLst>
    <p:notesMasterId r:id="rId11"/>
  </p:notesMasterIdLst>
  <p:sldIdLst>
    <p:sldId id="358" r:id="rId2"/>
    <p:sldId id="344" r:id="rId3"/>
    <p:sldId id="357" r:id="rId4"/>
    <p:sldId id="376" r:id="rId5"/>
    <p:sldId id="381" r:id="rId6"/>
    <p:sldId id="377" r:id="rId7"/>
    <p:sldId id="380" r:id="rId8"/>
    <p:sldId id="374" r:id="rId9"/>
    <p:sldId id="265" r:id="rId10"/>
  </p:sldIdLst>
  <p:sldSz cx="9144000" cy="5143500" type="screen16x9"/>
  <p:notesSz cx="6858000" cy="9144000"/>
  <p:embeddedFontLst>
    <p:embeddedFont>
      <p:font typeface="Catamaran" panose="020B0604020202020204" charset="0"/>
      <p:regular r:id="rId12"/>
      <p:bold r:id="rId13"/>
    </p:embeddedFont>
    <p:embeddedFont>
      <p:font typeface="Lexend" panose="020B0604020202020204" charset="0"/>
      <p:regular r:id="rId14"/>
      <p:bold r:id="rId15"/>
    </p:embeddedFont>
    <p:embeddedFont>
      <p:font typeface="Roboto Condensed Light" panose="02000000000000000000" pitchFamily="2" charset="0"/>
      <p:regular r:id="rId16"/>
      <p: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43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AA0D40E-4EEA-4838-B2B2-10451D8C5953}">
  <a:tblStyle styleId="{8AA0D40E-4EEA-4838-B2B2-10451D8C595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588" y="6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3838979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49f523570b_0_12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349f523570b_0_12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e1d838b627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e1d838b627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49f523570b_0_12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349f523570b_0_12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e1d838b627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e1d838b627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677779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e1d838b627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e1d838b627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e1d838b627_4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e1d838b627_4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"/>
          <p:cNvPicPr preferRelativeResize="0"/>
          <p:nvPr/>
        </p:nvPicPr>
        <p:blipFill rotWithShape="1">
          <a:blip r:embed="rId2">
            <a:alphaModFix/>
          </a:blip>
          <a:srcRect l="8464" r="8464"/>
          <a:stretch/>
        </p:blipFill>
        <p:spPr>
          <a:xfrm>
            <a:off x="-860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522425" y="3372750"/>
            <a:ext cx="4909800" cy="579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25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713225" y="3752108"/>
            <a:ext cx="950700" cy="517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1522425" y="3884475"/>
            <a:ext cx="4909800" cy="37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4"/>
          <p:cNvPicPr preferRelativeResize="0"/>
          <p:nvPr/>
        </p:nvPicPr>
        <p:blipFill rotWithShape="1">
          <a:blip r:embed="rId2">
            <a:alphaModFix/>
          </a:blip>
          <a:srcRect t="768" b="768"/>
          <a:stretch/>
        </p:blipFill>
        <p:spPr>
          <a:xfrm flipH="1">
            <a:off x="-25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720000" y="1187600"/>
            <a:ext cx="6350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8"/>
          <p:cNvPicPr preferRelativeResize="0"/>
          <p:nvPr/>
        </p:nvPicPr>
        <p:blipFill rotWithShape="1">
          <a:blip r:embed="rId2">
            <a:alphaModFix/>
          </a:blip>
          <a:srcRect t="768" b="768"/>
          <a:stretch/>
        </p:blipFill>
        <p:spPr>
          <a:xfrm>
            <a:off x="-860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1388100" y="1307100"/>
            <a:ext cx="6367800" cy="2529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9"/>
          <p:cNvPicPr preferRelativeResize="0"/>
          <p:nvPr/>
        </p:nvPicPr>
        <p:blipFill rotWithShape="1">
          <a:blip r:embed="rId2">
            <a:alphaModFix/>
          </a:blip>
          <a:srcRect t="768" b="768"/>
          <a:stretch/>
        </p:blipFill>
        <p:spPr>
          <a:xfrm>
            <a:off x="-860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720064" y="1580125"/>
            <a:ext cx="3597000" cy="238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subTitle" idx="2"/>
          </p:nvPr>
        </p:nvSpPr>
        <p:spPr>
          <a:xfrm>
            <a:off x="4826936" y="1580125"/>
            <a:ext cx="3597000" cy="238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38589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11"/>
          <p:cNvPicPr preferRelativeResize="0"/>
          <p:nvPr/>
        </p:nvPicPr>
        <p:blipFill rotWithShape="1">
          <a:blip r:embed="rId2">
            <a:alphaModFix/>
          </a:blip>
          <a:srcRect t="777" b="787"/>
          <a:stretch/>
        </p:blipFill>
        <p:spPr>
          <a:xfrm>
            <a:off x="-860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1"/>
          <p:cNvSpPr txBox="1">
            <a:spLocks noGrp="1"/>
          </p:cNvSpPr>
          <p:nvPr>
            <p:ph type="title" hasCustomPrompt="1"/>
          </p:nvPr>
        </p:nvSpPr>
        <p:spPr>
          <a:xfrm>
            <a:off x="1854775" y="3430100"/>
            <a:ext cx="6576000" cy="799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9600"/>
              <a:buNone/>
              <a:defRPr sz="6000"/>
            </a:lvl1pPr>
            <a:lvl2pPr lvl="1" algn="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9" name="Google Shape;49;p11"/>
          <p:cNvSpPr txBox="1">
            <a:spLocks noGrp="1"/>
          </p:cNvSpPr>
          <p:nvPr>
            <p:ph type="subTitle" idx="1"/>
          </p:nvPr>
        </p:nvSpPr>
        <p:spPr>
          <a:xfrm>
            <a:off x="1854775" y="4229600"/>
            <a:ext cx="6576000" cy="374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4"/>
          <p:cNvPicPr preferRelativeResize="0"/>
          <p:nvPr/>
        </p:nvPicPr>
        <p:blipFill rotWithShape="1">
          <a:blip r:embed="rId2">
            <a:alphaModFix/>
          </a:blip>
          <a:srcRect t="709" b="719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6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21"/>
          <p:cNvPicPr preferRelativeResize="0"/>
          <p:nvPr/>
        </p:nvPicPr>
        <p:blipFill rotWithShape="1">
          <a:blip r:embed="rId2">
            <a:alphaModFix/>
          </a:blip>
          <a:srcRect l="3818" b="5303"/>
          <a:stretch/>
        </p:blipFill>
        <p:spPr>
          <a:xfrm>
            <a:off x="-25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22"/>
          <p:cNvPicPr preferRelativeResize="0"/>
          <p:nvPr/>
        </p:nvPicPr>
        <p:blipFill rotWithShape="1">
          <a:blip r:embed="rId2">
            <a:alphaModFix/>
          </a:blip>
          <a:srcRect t="768" b="768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tx2">
            <a:lumMod val="75000"/>
            <a:alpha val="900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exend"/>
              <a:buNone/>
              <a:defRPr sz="3000" b="1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exend"/>
              <a:buNone/>
              <a:defRPr sz="3000" b="1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exend"/>
              <a:buNone/>
              <a:defRPr sz="3000" b="1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exend"/>
              <a:buNone/>
              <a:defRPr sz="3000" b="1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exend"/>
              <a:buNone/>
              <a:defRPr sz="3000" b="1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exend"/>
              <a:buNone/>
              <a:defRPr sz="3000" b="1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exend"/>
              <a:buNone/>
              <a:defRPr sz="3000" b="1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exend"/>
              <a:buNone/>
              <a:defRPr sz="3000" b="1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exend"/>
              <a:buNone/>
              <a:defRPr sz="3000" b="1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7" r:id="rId5"/>
    <p:sldLayoutId id="2147483658" r:id="rId6"/>
    <p:sldLayoutId id="2147483660" r:id="rId7"/>
    <p:sldLayoutId id="2147483667" r:id="rId8"/>
    <p:sldLayoutId id="2147483668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2C7806A-97B7-EEC1-2791-3A974BDCB43C}"/>
              </a:ext>
            </a:extLst>
          </p:cNvPr>
          <p:cNvSpPr txBox="1"/>
          <p:nvPr/>
        </p:nvSpPr>
        <p:spPr>
          <a:xfrm>
            <a:off x="1259632" y="2137535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5"/>
                </a:solidFill>
              </a:rPr>
              <a:t>DCs PEYJAL SAMVAD</a:t>
            </a:r>
            <a:endParaRPr lang="en-IN" sz="4400" b="1" dirty="0">
              <a:solidFill>
                <a:schemeClr val="accent5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47EFE4-0F16-22D1-04AF-4C1B0DC77988}"/>
              </a:ext>
            </a:extLst>
          </p:cNvPr>
          <p:cNvSpPr txBox="1"/>
          <p:nvPr/>
        </p:nvSpPr>
        <p:spPr>
          <a:xfrm>
            <a:off x="3563888" y="2817371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accent5"/>
                </a:solidFill>
              </a:rPr>
              <a:t>27.11.2025</a:t>
            </a:r>
            <a:endParaRPr lang="en-IN" sz="1800" b="1" dirty="0">
              <a:solidFill>
                <a:schemeClr val="accent5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32812E-CCE2-E3DC-F950-439518F363D2}"/>
              </a:ext>
            </a:extLst>
          </p:cNvPr>
          <p:cNvSpPr txBox="1"/>
          <p:nvPr/>
        </p:nvSpPr>
        <p:spPr>
          <a:xfrm>
            <a:off x="2946648" y="3179347"/>
            <a:ext cx="29626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5"/>
                </a:solidFill>
              </a:rPr>
              <a:t>Mr. K. </a:t>
            </a:r>
            <a:r>
              <a:rPr lang="en-US" sz="1600" b="1" dirty="0" err="1">
                <a:solidFill>
                  <a:schemeClr val="accent5"/>
                </a:solidFill>
              </a:rPr>
              <a:t>Laltlawmlova</a:t>
            </a:r>
            <a:endParaRPr lang="en-US" sz="1600" b="1" dirty="0">
              <a:solidFill>
                <a:schemeClr val="accent5"/>
              </a:solidFill>
            </a:endParaRPr>
          </a:p>
          <a:p>
            <a:pPr algn="ctr"/>
            <a:r>
              <a:rPr lang="en-US" sz="1600" b="1" dirty="0">
                <a:solidFill>
                  <a:schemeClr val="accent5"/>
                </a:solidFill>
              </a:rPr>
              <a:t>DC, </a:t>
            </a:r>
            <a:r>
              <a:rPr lang="en-US" sz="1600" b="1" dirty="0" err="1">
                <a:solidFill>
                  <a:schemeClr val="accent5"/>
                </a:solidFill>
              </a:rPr>
              <a:t>Mamit</a:t>
            </a:r>
            <a:r>
              <a:rPr lang="en-US" sz="1600" b="1" dirty="0">
                <a:solidFill>
                  <a:schemeClr val="accent5"/>
                </a:solidFill>
              </a:rPr>
              <a:t> District, Mizoram</a:t>
            </a:r>
            <a:endParaRPr lang="en-IN" sz="16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491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77;p33"/>
          <p:cNvSpPr txBox="1">
            <a:spLocks noGrp="1"/>
          </p:cNvSpPr>
          <p:nvPr>
            <p:ph type="title"/>
          </p:nvPr>
        </p:nvSpPr>
        <p:spPr>
          <a:xfrm>
            <a:off x="0" y="0"/>
            <a:ext cx="3428992" cy="572700"/>
          </a:xfrm>
          <a:prstGeom prst="rect">
            <a:avLst/>
          </a:prstGeom>
          <a:solidFill>
            <a:schemeClr val="accent1"/>
          </a:solidFill>
          <a:effectLst>
            <a:outerShdw blurRad="271526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Jal Jeevan Mission</a:t>
            </a:r>
            <a:endParaRPr/>
          </a:p>
        </p:txBody>
      </p:sp>
      <p:sp>
        <p:nvSpPr>
          <p:cNvPr id="12" name="Google Shape;142;p29"/>
          <p:cNvSpPr txBox="1">
            <a:spLocks/>
          </p:cNvSpPr>
          <p:nvPr/>
        </p:nvSpPr>
        <p:spPr>
          <a:xfrm flipH="1">
            <a:off x="4860032" y="1654044"/>
            <a:ext cx="1902774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"/>
              <a:buChar char="●"/>
              <a:defRPr sz="1400" b="0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pPr marL="0" indent="0">
              <a:buFont typeface="Catamaran"/>
              <a:buNone/>
            </a:pPr>
            <a:r>
              <a:rPr lang="en-IN" dirty="0">
                <a:solidFill>
                  <a:schemeClr val="tx1"/>
                </a:solidFill>
                <a:latin typeface="Lexend" charset="0"/>
              </a:rPr>
              <a:t>22 habitations </a:t>
            </a:r>
          </a:p>
          <a:p>
            <a:pPr marL="0" indent="0">
              <a:buFont typeface="Catamaran"/>
              <a:buNone/>
            </a:pPr>
            <a:r>
              <a:rPr lang="en-IN" dirty="0">
                <a:solidFill>
                  <a:schemeClr val="tx1"/>
                </a:solidFill>
                <a:latin typeface="Lexend" charset="0"/>
              </a:rPr>
              <a:t>100 % FHTC</a:t>
            </a:r>
          </a:p>
        </p:txBody>
      </p:sp>
      <p:sp>
        <p:nvSpPr>
          <p:cNvPr id="13" name="Google Shape;143;p29"/>
          <p:cNvSpPr txBox="1">
            <a:spLocks/>
          </p:cNvSpPr>
          <p:nvPr/>
        </p:nvSpPr>
        <p:spPr>
          <a:xfrm flipH="1">
            <a:off x="1857984" y="1588044"/>
            <a:ext cx="769800" cy="70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3000" dirty="0">
                <a:solidFill>
                  <a:schemeClr val="tx1"/>
                </a:solidFill>
                <a:latin typeface="Lexend" charset="0"/>
              </a:rPr>
              <a:t>01</a:t>
            </a:r>
          </a:p>
        </p:txBody>
      </p:sp>
      <p:sp>
        <p:nvSpPr>
          <p:cNvPr id="15" name="Google Shape;145;p29"/>
          <p:cNvSpPr txBox="1">
            <a:spLocks/>
          </p:cNvSpPr>
          <p:nvPr/>
        </p:nvSpPr>
        <p:spPr>
          <a:xfrm flipH="1">
            <a:off x="4860032" y="3429838"/>
            <a:ext cx="1584176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Lexend" charset="0"/>
              </a:rPr>
              <a:t>46 habitations</a:t>
            </a:r>
          </a:p>
          <a:p>
            <a:r>
              <a:rPr lang="en-US" dirty="0">
                <a:solidFill>
                  <a:schemeClr val="tx1"/>
                </a:solidFill>
                <a:latin typeface="Lexend" charset="0"/>
              </a:rPr>
              <a:t>100% FHTC</a:t>
            </a:r>
          </a:p>
        </p:txBody>
      </p:sp>
      <p:sp>
        <p:nvSpPr>
          <p:cNvPr id="16" name="Google Shape;146;p29"/>
          <p:cNvSpPr txBox="1">
            <a:spLocks/>
          </p:cNvSpPr>
          <p:nvPr/>
        </p:nvSpPr>
        <p:spPr>
          <a:xfrm flipH="1">
            <a:off x="1857984" y="3363838"/>
            <a:ext cx="769800" cy="70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3000" dirty="0">
                <a:solidFill>
                  <a:schemeClr val="tx1"/>
                </a:solidFill>
                <a:latin typeface="Lexend" charset="0"/>
              </a:rPr>
              <a:t>03</a:t>
            </a:r>
          </a:p>
        </p:txBody>
      </p:sp>
      <p:sp>
        <p:nvSpPr>
          <p:cNvPr id="17" name="Google Shape;147;p29"/>
          <p:cNvSpPr txBox="1">
            <a:spLocks/>
          </p:cNvSpPr>
          <p:nvPr/>
        </p:nvSpPr>
        <p:spPr>
          <a:xfrm flipH="1">
            <a:off x="2669226" y="3511888"/>
            <a:ext cx="1800200" cy="40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 err="1">
                <a:solidFill>
                  <a:schemeClr val="tx1"/>
                </a:solidFill>
                <a:latin typeface="Lexend" charset="0"/>
              </a:rPr>
              <a:t>Zawlnuam</a:t>
            </a:r>
            <a:r>
              <a:rPr lang="en-US" dirty="0">
                <a:solidFill>
                  <a:schemeClr val="tx1"/>
                </a:solidFill>
                <a:latin typeface="Lexend" charset="0"/>
              </a:rPr>
              <a:t> Block</a:t>
            </a:r>
            <a:endParaRPr lang="en-IN" dirty="0">
              <a:solidFill>
                <a:schemeClr val="tx1"/>
              </a:solidFill>
              <a:latin typeface="Lexend" charset="0"/>
            </a:endParaRPr>
          </a:p>
        </p:txBody>
      </p:sp>
      <p:sp>
        <p:nvSpPr>
          <p:cNvPr id="18" name="Google Shape;148;p29"/>
          <p:cNvSpPr txBox="1">
            <a:spLocks/>
          </p:cNvSpPr>
          <p:nvPr/>
        </p:nvSpPr>
        <p:spPr>
          <a:xfrm flipH="1">
            <a:off x="4860032" y="2489679"/>
            <a:ext cx="1728192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Lexend" charset="0"/>
              </a:rPr>
              <a:t>23 habitations</a:t>
            </a:r>
          </a:p>
          <a:p>
            <a:r>
              <a:rPr lang="en-US" dirty="0">
                <a:solidFill>
                  <a:schemeClr val="tx1"/>
                </a:solidFill>
                <a:latin typeface="Lexend" charset="0"/>
              </a:rPr>
              <a:t>100% FHTC</a:t>
            </a:r>
          </a:p>
        </p:txBody>
      </p:sp>
      <p:sp>
        <p:nvSpPr>
          <p:cNvPr id="19" name="Google Shape;149;p29"/>
          <p:cNvSpPr txBox="1">
            <a:spLocks/>
          </p:cNvSpPr>
          <p:nvPr/>
        </p:nvSpPr>
        <p:spPr>
          <a:xfrm flipH="1">
            <a:off x="1857984" y="2423679"/>
            <a:ext cx="769800" cy="70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3000" dirty="0">
                <a:solidFill>
                  <a:schemeClr val="tx1"/>
                </a:solidFill>
                <a:latin typeface="Lexend" charset="0"/>
              </a:rPr>
              <a:t>02</a:t>
            </a:r>
          </a:p>
        </p:txBody>
      </p:sp>
      <p:sp>
        <p:nvSpPr>
          <p:cNvPr id="20" name="Google Shape;150;p29"/>
          <p:cNvSpPr txBox="1">
            <a:spLocks/>
          </p:cNvSpPr>
          <p:nvPr/>
        </p:nvSpPr>
        <p:spPr>
          <a:xfrm flipH="1">
            <a:off x="2669225" y="2571729"/>
            <a:ext cx="2046791" cy="40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IN" dirty="0">
                <a:solidFill>
                  <a:schemeClr val="tx1"/>
                </a:solidFill>
                <a:latin typeface="Lexend" charset="0"/>
              </a:rPr>
              <a:t>West </a:t>
            </a:r>
            <a:r>
              <a:rPr lang="en-IN" dirty="0" err="1">
                <a:solidFill>
                  <a:schemeClr val="tx1"/>
                </a:solidFill>
                <a:latin typeface="Lexend" charset="0"/>
              </a:rPr>
              <a:t>Phaileng</a:t>
            </a:r>
            <a:r>
              <a:rPr lang="en-IN" dirty="0">
                <a:solidFill>
                  <a:schemeClr val="tx1"/>
                </a:solidFill>
                <a:latin typeface="Lexend" charset="0"/>
              </a:rPr>
              <a:t> Block</a:t>
            </a:r>
          </a:p>
        </p:txBody>
      </p:sp>
      <p:sp>
        <p:nvSpPr>
          <p:cNvPr id="24" name="Google Shape;143;p29"/>
          <p:cNvSpPr txBox="1">
            <a:spLocks/>
          </p:cNvSpPr>
          <p:nvPr/>
        </p:nvSpPr>
        <p:spPr>
          <a:xfrm flipH="1">
            <a:off x="417824" y="771550"/>
            <a:ext cx="5738352" cy="70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" sz="1900" dirty="0">
              <a:solidFill>
                <a:schemeClr val="tx1"/>
              </a:solidFill>
              <a:latin typeface="Lexend" charset="0"/>
            </a:endParaRPr>
          </a:p>
        </p:txBody>
      </p:sp>
      <p:sp>
        <p:nvSpPr>
          <p:cNvPr id="25" name="Google Shape;143;p29"/>
          <p:cNvSpPr txBox="1">
            <a:spLocks/>
          </p:cNvSpPr>
          <p:nvPr/>
        </p:nvSpPr>
        <p:spPr>
          <a:xfrm flipH="1">
            <a:off x="687841" y="846868"/>
            <a:ext cx="4730240" cy="70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" sz="3000" dirty="0">
                <a:solidFill>
                  <a:schemeClr val="tx1"/>
                </a:solidFill>
                <a:latin typeface="Lexend" charset="0"/>
              </a:rPr>
              <a:t>Mamit District, Mizoram</a:t>
            </a:r>
          </a:p>
        </p:txBody>
      </p:sp>
      <p:sp>
        <p:nvSpPr>
          <p:cNvPr id="26" name="Google Shape;143;p29"/>
          <p:cNvSpPr txBox="1">
            <a:spLocks/>
          </p:cNvSpPr>
          <p:nvPr/>
        </p:nvSpPr>
        <p:spPr>
          <a:xfrm flipH="1">
            <a:off x="417824" y="2139702"/>
            <a:ext cx="1129840" cy="988677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3000" dirty="0">
                <a:solidFill>
                  <a:schemeClr val="tx1"/>
                </a:solidFill>
                <a:latin typeface="Lexend" charset="0"/>
              </a:rPr>
              <a:t>91</a:t>
            </a:r>
          </a:p>
          <a:p>
            <a:pPr algn="ctr"/>
            <a:r>
              <a:rPr lang="en" sz="1200" dirty="0">
                <a:solidFill>
                  <a:schemeClr val="tx1"/>
                </a:solidFill>
                <a:latin typeface="Lexend" charset="0"/>
              </a:rPr>
              <a:t>Habitations</a:t>
            </a:r>
            <a:endParaRPr lang="en" sz="3000" dirty="0">
              <a:solidFill>
                <a:schemeClr val="tx1"/>
              </a:solidFill>
              <a:latin typeface="Lexend" charset="0"/>
            </a:endParaRPr>
          </a:p>
        </p:txBody>
      </p:sp>
      <p:sp>
        <p:nvSpPr>
          <p:cNvPr id="27" name="Google Shape;150;p29"/>
          <p:cNvSpPr txBox="1">
            <a:spLocks/>
          </p:cNvSpPr>
          <p:nvPr/>
        </p:nvSpPr>
        <p:spPr>
          <a:xfrm flipH="1">
            <a:off x="2669226" y="1736094"/>
            <a:ext cx="2046791" cy="40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IN" dirty="0" err="1">
                <a:solidFill>
                  <a:schemeClr val="tx1"/>
                </a:solidFill>
                <a:latin typeface="Lexend" charset="0"/>
              </a:rPr>
              <a:t>Reiek</a:t>
            </a:r>
            <a:r>
              <a:rPr lang="en-IN" dirty="0">
                <a:solidFill>
                  <a:schemeClr val="tx1"/>
                </a:solidFill>
                <a:latin typeface="Lexend" charset="0"/>
              </a:rPr>
              <a:t> Block</a:t>
            </a:r>
          </a:p>
        </p:txBody>
      </p:sp>
    </p:spTree>
    <p:extLst>
      <p:ext uri="{BB962C8B-B14F-4D97-AF65-F5344CB8AC3E}">
        <p14:creationId xmlns:p14="http://schemas.microsoft.com/office/powerpoint/2010/main" val="1965337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Y PC\Downloads\WhatsApp Image 2025-05-14 at 08.16.08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147814"/>
            <a:ext cx="2520280" cy="1890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C:\Users\MY PC\Downloads\WhatsApp Image 2025-05-14 at 10.28.4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9460"/>
            <a:ext cx="4468712" cy="29544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Google Shape;157;p30"/>
          <p:cNvSpPr txBox="1">
            <a:spLocks/>
          </p:cNvSpPr>
          <p:nvPr/>
        </p:nvSpPr>
        <p:spPr>
          <a:xfrm>
            <a:off x="4959400" y="2126258"/>
            <a:ext cx="3429024" cy="5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Lexend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Lexend"/>
                <a:ea typeface="Lexend"/>
                <a:cs typeface="Lexend"/>
                <a:sym typeface="Lexend"/>
              </a:rPr>
              <a:t>Lallen</a:t>
            </a:r>
            <a:r>
              <a:rPr kumimoji="0" lang="en-US" sz="3600" b="1" i="0" u="none" strike="noStrike" kern="0" cap="none" spc="0" normalizeH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Lexend"/>
                <a:ea typeface="Lexend"/>
                <a:cs typeface="Lexend"/>
                <a:sym typeface="Lexend"/>
              </a:rPr>
              <a:t> </a:t>
            </a:r>
            <a:r>
              <a:rPr kumimoji="0" lang="en" sz="3600" b="1" i="0" u="none" strike="noStrike" kern="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Lexend"/>
                <a:ea typeface="Lexend"/>
                <a:cs typeface="Lexend"/>
                <a:sym typeface="Lexend"/>
              </a:rPr>
              <a:t>village</a:t>
            </a:r>
          </a:p>
        </p:txBody>
      </p:sp>
      <p:sp>
        <p:nvSpPr>
          <p:cNvPr id="16" name="Google Shape;156;p30"/>
          <p:cNvSpPr txBox="1">
            <a:spLocks noGrp="1"/>
          </p:cNvSpPr>
          <p:nvPr>
            <p:ph type="title"/>
          </p:nvPr>
        </p:nvSpPr>
        <p:spPr>
          <a:xfrm>
            <a:off x="-32" y="0"/>
            <a:ext cx="5652152" cy="579300"/>
          </a:xfrm>
          <a:prstGeom prst="rect">
            <a:avLst/>
          </a:prstGeom>
          <a:solidFill>
            <a:schemeClr val="accent1"/>
          </a:solidFill>
          <a:effectLst>
            <a:outerShdw blurRad="271526" dist="19050" dir="5400000" algn="ctr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" dirty="0"/>
              <a:t>JJM Best Practice Mamit District</a:t>
            </a:r>
            <a:endParaRPr dirty="0"/>
          </a:p>
        </p:txBody>
      </p:sp>
      <p:sp>
        <p:nvSpPr>
          <p:cNvPr id="6" name="Google Shape;157;p30"/>
          <p:cNvSpPr txBox="1">
            <a:spLocks/>
          </p:cNvSpPr>
          <p:nvPr/>
        </p:nvSpPr>
        <p:spPr>
          <a:xfrm>
            <a:off x="4178495" y="232193"/>
            <a:ext cx="4641977" cy="1691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Lexend"/>
              <a:buNone/>
              <a:tabLst/>
              <a:defRPr/>
            </a:pPr>
            <a:r>
              <a:rPr kumimoji="0" lang="en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exend"/>
                <a:ea typeface="Lexend"/>
                <a:cs typeface="Lexend"/>
                <a:sym typeface="Lexend"/>
              </a:rPr>
              <a:t>AIMING FOR 24X7 WATER SUPPLY</a:t>
            </a:r>
          </a:p>
        </p:txBody>
      </p:sp>
      <p:sp>
        <p:nvSpPr>
          <p:cNvPr id="8" name="Google Shape;143;p29"/>
          <p:cNvSpPr txBox="1">
            <a:spLocks/>
          </p:cNvSpPr>
          <p:nvPr/>
        </p:nvSpPr>
        <p:spPr>
          <a:xfrm flipH="1">
            <a:off x="6223040" y="3147814"/>
            <a:ext cx="1129840" cy="988677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3000" dirty="0">
                <a:solidFill>
                  <a:schemeClr val="tx1"/>
                </a:solidFill>
                <a:latin typeface="Lexend" charset="0"/>
              </a:rPr>
              <a:t>190</a:t>
            </a:r>
          </a:p>
          <a:p>
            <a:pPr algn="ctr"/>
            <a:r>
              <a:rPr lang="en" sz="1200" dirty="0">
                <a:solidFill>
                  <a:schemeClr val="tx1"/>
                </a:solidFill>
                <a:latin typeface="Lexend" charset="0"/>
              </a:rPr>
              <a:t>Households</a:t>
            </a:r>
            <a:endParaRPr lang="en" sz="3000" dirty="0">
              <a:solidFill>
                <a:schemeClr val="tx1"/>
              </a:solidFill>
              <a:latin typeface="Lexend" charset="0"/>
            </a:endParaRPr>
          </a:p>
        </p:txBody>
      </p:sp>
      <p:sp>
        <p:nvSpPr>
          <p:cNvPr id="9" name="Google Shape;143;p29"/>
          <p:cNvSpPr txBox="1">
            <a:spLocks/>
          </p:cNvSpPr>
          <p:nvPr/>
        </p:nvSpPr>
        <p:spPr>
          <a:xfrm flipH="1">
            <a:off x="7474608" y="3147814"/>
            <a:ext cx="1129840" cy="988677"/>
          </a:xfrm>
          <a:prstGeom prst="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3000" dirty="0">
                <a:solidFill>
                  <a:schemeClr val="tx1"/>
                </a:solidFill>
                <a:latin typeface="Lexend" charset="0"/>
              </a:rPr>
              <a:t>950</a:t>
            </a:r>
          </a:p>
          <a:p>
            <a:pPr algn="ctr"/>
            <a:r>
              <a:rPr lang="en" sz="1200" dirty="0">
                <a:solidFill>
                  <a:schemeClr val="tx1"/>
                </a:solidFill>
                <a:latin typeface="Lexend" charset="0"/>
              </a:rPr>
              <a:t>Persons</a:t>
            </a:r>
            <a:endParaRPr lang="en" sz="3000" dirty="0">
              <a:solidFill>
                <a:schemeClr val="tx1"/>
              </a:solidFill>
              <a:latin typeface="Lexend" charset="0"/>
            </a:endParaRPr>
          </a:p>
        </p:txBody>
      </p:sp>
      <p:sp>
        <p:nvSpPr>
          <p:cNvPr id="10" name="Google Shape;150;p29"/>
          <p:cNvSpPr txBox="1">
            <a:spLocks/>
          </p:cNvSpPr>
          <p:nvPr/>
        </p:nvSpPr>
        <p:spPr>
          <a:xfrm flipH="1">
            <a:off x="5058324" y="2643758"/>
            <a:ext cx="4050180" cy="40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IN" dirty="0" err="1">
                <a:solidFill>
                  <a:schemeClr val="tx1"/>
                </a:solidFill>
                <a:latin typeface="Lexend" charset="0"/>
              </a:rPr>
              <a:t>Mamit</a:t>
            </a:r>
            <a:r>
              <a:rPr lang="en-IN" dirty="0">
                <a:solidFill>
                  <a:schemeClr val="tx1"/>
                </a:solidFill>
                <a:latin typeface="Lexend" charset="0"/>
              </a:rPr>
              <a:t> District | West </a:t>
            </a:r>
            <a:r>
              <a:rPr lang="en-IN" dirty="0" err="1">
                <a:solidFill>
                  <a:schemeClr val="tx1"/>
                </a:solidFill>
                <a:latin typeface="Lexend" charset="0"/>
              </a:rPr>
              <a:t>Phaileng</a:t>
            </a:r>
            <a:r>
              <a:rPr lang="en-IN" dirty="0">
                <a:solidFill>
                  <a:schemeClr val="tx1"/>
                </a:solidFill>
                <a:latin typeface="Lexend" charset="0"/>
              </a:rPr>
              <a:t> Block</a:t>
            </a:r>
          </a:p>
        </p:txBody>
      </p:sp>
    </p:spTree>
    <p:extLst>
      <p:ext uri="{BB962C8B-B14F-4D97-AF65-F5344CB8AC3E}">
        <p14:creationId xmlns:p14="http://schemas.microsoft.com/office/powerpoint/2010/main" val="2513691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77;p33"/>
          <p:cNvSpPr txBox="1">
            <a:spLocks noGrp="1"/>
          </p:cNvSpPr>
          <p:nvPr>
            <p:ph type="title"/>
          </p:nvPr>
        </p:nvSpPr>
        <p:spPr>
          <a:xfrm>
            <a:off x="0" y="0"/>
            <a:ext cx="3428992" cy="572700"/>
          </a:xfrm>
          <a:prstGeom prst="rect">
            <a:avLst/>
          </a:prstGeom>
          <a:solidFill>
            <a:schemeClr val="accent1"/>
          </a:solidFill>
          <a:effectLst>
            <a:outerShdw blurRad="271526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Jal Jeevan Mission</a:t>
            </a:r>
            <a:endParaRPr dirty="0"/>
          </a:p>
        </p:txBody>
      </p:sp>
      <p:sp>
        <p:nvSpPr>
          <p:cNvPr id="24" name="Google Shape;143;p29"/>
          <p:cNvSpPr txBox="1">
            <a:spLocks/>
          </p:cNvSpPr>
          <p:nvPr/>
        </p:nvSpPr>
        <p:spPr>
          <a:xfrm flipH="1">
            <a:off x="417824" y="771550"/>
            <a:ext cx="5738352" cy="70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" sz="1900" dirty="0">
              <a:solidFill>
                <a:schemeClr val="tx1"/>
              </a:solidFill>
              <a:latin typeface="Lexend" charset="0"/>
            </a:endParaRPr>
          </a:p>
        </p:txBody>
      </p:sp>
      <p:sp>
        <p:nvSpPr>
          <p:cNvPr id="25" name="Google Shape;143;p29"/>
          <p:cNvSpPr txBox="1">
            <a:spLocks/>
          </p:cNvSpPr>
          <p:nvPr/>
        </p:nvSpPr>
        <p:spPr>
          <a:xfrm flipH="1">
            <a:off x="417823" y="1123900"/>
            <a:ext cx="4526525" cy="108781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" sz="2400" dirty="0">
                <a:solidFill>
                  <a:schemeClr val="tx1"/>
                </a:solidFill>
                <a:latin typeface="Lexend" charset="0"/>
              </a:rPr>
              <a:t>AIMING FOR 24X7 Water Supply at Lallen Village</a:t>
            </a:r>
          </a:p>
        </p:txBody>
      </p:sp>
      <p:sp>
        <p:nvSpPr>
          <p:cNvPr id="22" name="Google Shape;150;p29"/>
          <p:cNvSpPr txBox="1">
            <a:spLocks/>
          </p:cNvSpPr>
          <p:nvPr/>
        </p:nvSpPr>
        <p:spPr>
          <a:xfrm flipH="1">
            <a:off x="973226" y="2355726"/>
            <a:ext cx="4050180" cy="19468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IN" dirty="0">
                <a:solidFill>
                  <a:schemeClr val="tx1"/>
                </a:solidFill>
                <a:latin typeface="Lexend" charset="0"/>
              </a:rPr>
              <a:t>Community led initiative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IN" dirty="0">
                <a:solidFill>
                  <a:schemeClr val="tx1"/>
                </a:solidFill>
                <a:latin typeface="Lexend" charset="0"/>
              </a:rPr>
              <a:t>Replacement of old NRDWP pipes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IN" dirty="0">
                <a:solidFill>
                  <a:schemeClr val="tx1"/>
                </a:solidFill>
                <a:latin typeface="Lexend" charset="0"/>
              </a:rPr>
              <a:t>Rain Water Harvesting Structures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IN" dirty="0">
                <a:solidFill>
                  <a:schemeClr val="tx1"/>
                </a:solidFill>
                <a:latin typeface="Lexend" charset="0"/>
              </a:rPr>
              <a:t>Procurement of necessary Tools &amp; Plants</a:t>
            </a:r>
          </a:p>
          <a:p>
            <a:pPr marL="285750" indent="-285750">
              <a:buFont typeface="Wingdings" pitchFamily="2" charset="2"/>
              <a:buChar char="q"/>
            </a:pPr>
            <a:endParaRPr lang="en-IN" dirty="0">
              <a:solidFill>
                <a:schemeClr val="tx1"/>
              </a:solidFill>
              <a:latin typeface="Lexend" charset="0"/>
            </a:endParaRPr>
          </a:p>
          <a:p>
            <a:pPr marL="285750" indent="-285750">
              <a:buFont typeface="Wingdings" pitchFamily="2" charset="2"/>
              <a:buChar char="q"/>
            </a:pPr>
            <a:endParaRPr lang="en-IN" dirty="0">
              <a:solidFill>
                <a:schemeClr val="tx1"/>
              </a:solidFill>
              <a:latin typeface="Lexend" charset="0"/>
            </a:endParaRPr>
          </a:p>
        </p:txBody>
      </p:sp>
      <p:pic>
        <p:nvPicPr>
          <p:cNvPr id="23" name="Picture 2" descr="C:\Users\MY PC\Downloads\WhatsApp Image 2025-05-14 at 10.22.39 (1)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926" y="123478"/>
            <a:ext cx="4195562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32899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57;p30"/>
          <p:cNvSpPr txBox="1">
            <a:spLocks/>
          </p:cNvSpPr>
          <p:nvPr/>
        </p:nvSpPr>
        <p:spPr>
          <a:xfrm>
            <a:off x="3995936" y="232193"/>
            <a:ext cx="4829827" cy="61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Lexend"/>
              <a:buNone/>
              <a:tabLst/>
              <a:defRPr/>
            </a:pPr>
            <a:endParaRPr kumimoji="0" lang="en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232193"/>
            <a:ext cx="8502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IN" sz="1600" b="1" dirty="0">
                <a:solidFill>
                  <a:schemeClr val="tx1"/>
                </a:solidFill>
                <a:latin typeface="+mn-lt"/>
              </a:rPr>
              <a:t>LALLEN WATER SUPPLY SCHEME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8667" y="627534"/>
            <a:ext cx="8280920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GB" sz="2200" b="1" dirty="0">
                <a:solidFill>
                  <a:schemeClr val="tx1"/>
                </a:solidFill>
                <a:latin typeface="+mn-lt"/>
              </a:rPr>
              <a:t>There are two existing water supply schemes: Solar Pumping Scheme (JJM funded) and Gravity feed water supply scheme (State Maintenance fund).	</a:t>
            </a:r>
          </a:p>
          <a:p>
            <a:pPr marL="285750" lvl="2" indent="-285750" algn="just">
              <a:buFont typeface="Arial" pitchFamily="34" charset="0"/>
              <a:buChar char="•"/>
            </a:pPr>
            <a:r>
              <a:rPr lang="en-GB" sz="2200" b="1" dirty="0">
                <a:solidFill>
                  <a:schemeClr val="tx1"/>
                </a:solidFill>
                <a:latin typeface="+mn-lt"/>
              </a:rPr>
              <a:t>GI roof rain water structure is constructed on top of the Main Reservoir for collection of Rain Water.</a:t>
            </a:r>
          </a:p>
          <a:p>
            <a:pPr marL="285750" lvl="2" indent="-285750" algn="just">
              <a:buFont typeface="Arial" pitchFamily="34" charset="0"/>
              <a:buChar char="•"/>
            </a:pPr>
            <a:r>
              <a:rPr lang="en-GB" sz="2200" b="1" dirty="0">
                <a:solidFill>
                  <a:schemeClr val="tx1"/>
                </a:solidFill>
                <a:latin typeface="+mn-lt"/>
              </a:rPr>
              <a:t>A fee of </a:t>
            </a:r>
            <a:r>
              <a:rPr lang="en-GB" sz="2200" b="1" dirty="0" err="1">
                <a:solidFill>
                  <a:schemeClr val="tx1"/>
                </a:solidFill>
                <a:latin typeface="+mn-lt"/>
              </a:rPr>
              <a:t>Rs</a:t>
            </a:r>
            <a:r>
              <a:rPr lang="en-GB" sz="2200" b="1" dirty="0">
                <a:solidFill>
                  <a:schemeClr val="tx1"/>
                </a:solidFill>
                <a:latin typeface="+mn-lt"/>
              </a:rPr>
              <a:t>. 150 per Household is collected every month. The average monthly collection is around </a:t>
            </a:r>
            <a:r>
              <a:rPr lang="en-GB" sz="2200" b="1" dirty="0" err="1">
                <a:solidFill>
                  <a:schemeClr val="tx1"/>
                </a:solidFill>
                <a:latin typeface="+mn-lt"/>
              </a:rPr>
              <a:t>Rs</a:t>
            </a:r>
            <a:r>
              <a:rPr lang="en-GB" sz="2200" b="1" dirty="0">
                <a:solidFill>
                  <a:schemeClr val="tx1"/>
                </a:solidFill>
                <a:latin typeface="+mn-lt"/>
              </a:rPr>
              <a:t>. 28500 per month.</a:t>
            </a:r>
          </a:p>
          <a:p>
            <a:pPr marL="285750" lvl="2" indent="-285750" algn="just">
              <a:buFont typeface="Arial" pitchFamily="34" charset="0"/>
              <a:buChar char="•"/>
            </a:pPr>
            <a:r>
              <a:rPr lang="en-GB" sz="2200" b="1" dirty="0">
                <a:solidFill>
                  <a:schemeClr val="tx1"/>
                </a:solidFill>
                <a:cs typeface="Times New Roman" pitchFamily="18" charset="0"/>
              </a:rPr>
              <a:t>The village WATSAN committee engage one person for Operation and  maintenance (O&amp;M) of </a:t>
            </a:r>
            <a:r>
              <a:rPr lang="en-GB" sz="2200" b="1" dirty="0" err="1">
                <a:solidFill>
                  <a:schemeClr val="tx1"/>
                </a:solidFill>
                <a:cs typeface="Times New Roman" pitchFamily="18" charset="0"/>
              </a:rPr>
              <a:t>Lallen</a:t>
            </a:r>
            <a:r>
              <a:rPr lang="en-GB" sz="2200" b="1" dirty="0">
                <a:solidFill>
                  <a:schemeClr val="tx1"/>
                </a:solidFill>
                <a:cs typeface="Times New Roman" pitchFamily="18" charset="0"/>
              </a:rPr>
              <a:t> Water Supply Scheme.</a:t>
            </a:r>
          </a:p>
          <a:p>
            <a:pPr marL="285750" lvl="2" indent="-285750">
              <a:buFont typeface="Arial" pitchFamily="34" charset="0"/>
              <a:buChar char="•"/>
            </a:pPr>
            <a:endParaRPr lang="en-IN" sz="2400" b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69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324981"/>
            <a:ext cx="8496944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Arial" pitchFamily="34" charset="0"/>
              <a:buChar char="•"/>
            </a:pPr>
            <a:r>
              <a:rPr lang="en-GB" sz="2200" b="1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The O&amp;M worker changes every month among the WATSAN committee members. 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en-GB" sz="2200" b="1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In Case if there is no applicant for O&amp;M worker for a particular month, the person engaged in the previous month shall continue to perform the O&amp;M works.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en-GB" sz="2200" b="1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O&amp;M worker is paid </a:t>
            </a:r>
            <a:r>
              <a:rPr lang="en-GB" sz="2200" b="1" dirty="0" err="1">
                <a:solidFill>
                  <a:schemeClr val="tx1"/>
                </a:solidFill>
                <a:latin typeface="+mn-lt"/>
                <a:cs typeface="Times New Roman" pitchFamily="18" charset="0"/>
              </a:rPr>
              <a:t>Rs</a:t>
            </a:r>
            <a:r>
              <a:rPr lang="en-GB" sz="2200" b="1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. 6500 per month. He is operating the Solar Pumps and also water distribution system.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en-GB" sz="2200" b="1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The WATSAN committee purchase petrol engine Welding Generator for O&amp;M works.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en-GB" sz="2200" b="1" dirty="0" err="1">
                <a:solidFill>
                  <a:schemeClr val="tx1"/>
                </a:solidFill>
                <a:latin typeface="+mn-lt"/>
                <a:cs typeface="Times New Roman" pitchFamily="18" charset="0"/>
              </a:rPr>
              <a:t>Walkie</a:t>
            </a:r>
            <a:r>
              <a:rPr lang="en-GB" sz="2200" b="1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 Talkie is also purchased for O&amp;M.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en-GB" sz="2200" b="1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Grey Water is managed by constructing Soak pit under SBM(G). Moreover, </a:t>
            </a:r>
            <a:r>
              <a:rPr lang="en-GB" sz="2200" b="1" dirty="0" err="1">
                <a:solidFill>
                  <a:schemeClr val="tx1"/>
                </a:solidFill>
                <a:latin typeface="+mn-lt"/>
                <a:cs typeface="Times New Roman" pitchFamily="18" charset="0"/>
              </a:rPr>
              <a:t>Lallen</a:t>
            </a:r>
            <a:r>
              <a:rPr lang="en-GB" sz="2200" b="1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 is sparsely populated, some of the Grey Water generated is utilised for Kitchen Gardening.</a:t>
            </a:r>
            <a:endParaRPr lang="en-IN" sz="2200" b="1" dirty="0">
              <a:solidFill>
                <a:schemeClr val="tx1"/>
              </a:solidFill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976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57;p30"/>
          <p:cNvSpPr txBox="1">
            <a:spLocks/>
          </p:cNvSpPr>
          <p:nvPr/>
        </p:nvSpPr>
        <p:spPr>
          <a:xfrm>
            <a:off x="4183786" y="232193"/>
            <a:ext cx="4641977" cy="1691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Lexend"/>
              <a:buNone/>
              <a:tabLst/>
              <a:defRPr/>
            </a:pPr>
            <a:endParaRPr kumimoji="0" lang="en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3" name="Picture 2" descr="C:\Users\TECH BRANCH\Downloads\WhatsApp Image 2025-11-17 at 11.57.10 AM (1)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8144" y="232193"/>
            <a:ext cx="3168352" cy="4164172"/>
          </a:xfrm>
          <a:prstGeom prst="rect">
            <a:avLst/>
          </a:prstGeom>
          <a:noFill/>
        </p:spPr>
      </p:pic>
      <p:pic>
        <p:nvPicPr>
          <p:cNvPr id="15" name="Picture 14" descr="Hriphaw Solar PlateModule.jpg">
            <a:extLst>
              <a:ext uri="{FF2B5EF4-FFF2-40B4-BE49-F238E27FC236}">
                <a16:creationId xmlns:a16="http://schemas.microsoft.com/office/drawing/2014/main" id="{2BF48A55-5E9C-EBFA-A933-41737DED8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5" y="2715766"/>
            <a:ext cx="5617694" cy="1800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extBox 1"/>
          <p:cNvSpPr txBox="1"/>
          <p:nvPr/>
        </p:nvSpPr>
        <p:spPr>
          <a:xfrm>
            <a:off x="899057" y="4667857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</a:rPr>
              <a:t>Solar panel</a:t>
            </a:r>
            <a:endParaRPr lang="en-IN" sz="16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12160" y="4513968"/>
            <a:ext cx="3024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  <a:latin typeface="+mn-lt"/>
              </a:rPr>
              <a:t>Roof of RWHT</a:t>
            </a:r>
            <a:endParaRPr lang="en-IN" sz="16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35" y="17355"/>
            <a:ext cx="5617694" cy="2698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7423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TECH BRANCH\Downloads\WhatsApp Image 2025-11-17 at 11.57.10 AM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1926" y="-50040"/>
            <a:ext cx="5252074" cy="5092030"/>
          </a:xfrm>
          <a:prstGeom prst="rect">
            <a:avLst/>
          </a:prstGeom>
          <a:noFill/>
        </p:spPr>
      </p:pic>
      <p:pic>
        <p:nvPicPr>
          <p:cNvPr id="1026" name="Picture 2" descr="D:\Hna\Mamit\DC Peyjal Samvad\Lallen Soakpit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2210"/>
            <a:ext cx="4353561" cy="516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734213"/>
            <a:ext cx="3807453" cy="307777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IN"/>
              <a:t>Community Soak pit </a:t>
            </a:r>
            <a:r>
              <a:rPr lang="en-IN" dirty="0"/>
              <a:t>for Grey Water collection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39083" y="4580324"/>
            <a:ext cx="1965603" cy="307777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IN" dirty="0"/>
              <a:t>Reservoir with GI roof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292080" y="627534"/>
            <a:ext cx="32319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" sz="4000" b="1" cap="none" spc="0" dirty="0">
                <a:ln w="11430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THANK YOU</a:t>
            </a:r>
            <a:endParaRPr lang="en-US" sz="4000" b="1" cap="none" spc="0" dirty="0">
              <a:ln w="11430"/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Island Wonders: Nature &amp; Culture by Slidesgo">
  <a:themeElements>
    <a:clrScheme name="Simple Light">
      <a:dk1>
        <a:srgbClr val="FFFFFF"/>
      </a:dk1>
      <a:lt1>
        <a:srgbClr val="123E41"/>
      </a:lt1>
      <a:dk2>
        <a:srgbClr val="157379"/>
      </a:dk2>
      <a:lt2>
        <a:srgbClr val="1AA2AC"/>
      </a:lt2>
      <a:accent1>
        <a:srgbClr val="6ACCD3"/>
      </a:accent1>
      <a:accent2>
        <a:srgbClr val="84A548"/>
      </a:accent2>
      <a:accent3>
        <a:srgbClr val="B4D37B"/>
      </a:accent3>
      <a:accent4>
        <a:srgbClr val="FCE8A2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2315</TotalTime>
  <Words>343</Words>
  <Application>Microsoft Office PowerPoint</Application>
  <PresentationFormat>On-screen Show (16:9)</PresentationFormat>
  <Paragraphs>50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Wingdings</vt:lpstr>
      <vt:lpstr>Roboto Condensed Light</vt:lpstr>
      <vt:lpstr>Times New Roman</vt:lpstr>
      <vt:lpstr>Lexend</vt:lpstr>
      <vt:lpstr>Catamaran</vt:lpstr>
      <vt:lpstr>Island Wonders: Nature &amp; Culture by Slidesgo</vt:lpstr>
      <vt:lpstr>PowerPoint Presentation</vt:lpstr>
      <vt:lpstr>Jal Jeevan Mission</vt:lpstr>
      <vt:lpstr>JJM Best Practice Mamit District</vt:lpstr>
      <vt:lpstr>Jal Jeevan Mission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 REVIEW 2025</dc:title>
  <dc:creator>Malcolm</dc:creator>
  <cp:lastModifiedBy>Ujjwal Kala</cp:lastModifiedBy>
  <cp:revision>209</cp:revision>
  <dcterms:modified xsi:type="dcterms:W3CDTF">2025-11-26T16:58:40Z</dcterms:modified>
</cp:coreProperties>
</file>