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2"/>
  </p:notesMasterIdLst>
  <p:sldIdLst>
    <p:sldId id="282" r:id="rId2"/>
    <p:sldId id="257" r:id="rId3"/>
    <p:sldId id="281" r:id="rId4"/>
    <p:sldId id="278" r:id="rId5"/>
    <p:sldId id="322" r:id="rId6"/>
    <p:sldId id="323" r:id="rId7"/>
    <p:sldId id="324" r:id="rId8"/>
    <p:sldId id="325" r:id="rId9"/>
    <p:sldId id="326" r:id="rId10"/>
    <p:sldId id="31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9CDAD98-E530-4064-BEBD-C2C149519678}" v="23" dt="2025-11-27T04:20:10.5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chait\AppData\Local\Microsoft\Windows\INetCache\IE\MMC7KBZQ\ASR_District_Peyjwal_Samvad_PPT_Data_as_on_25.11.2025%5b1%5d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chait\AppData\Local\Microsoft\Windows\INetCache\IE\X9X7DQVB\ASR_District_Peyjwal_Samvad_PPT_Data_as_on_25.11.2025_(1)%5b1%5d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No of Sources </a:t>
            </a:r>
            <a:r>
              <a:rPr lang="en-US" dirty="0" err="1"/>
              <a:t>Availiable</a:t>
            </a:r>
            <a:r>
              <a:rPr lang="en-US" dirty="0"/>
              <a:t> </a:t>
            </a:r>
          </a:p>
        </c:rich>
      </c:tx>
      <c:layout>
        <c:manualLayout>
          <c:xMode val="edge"/>
          <c:yMode val="edge"/>
          <c:x val="0.4982025405507064"/>
          <c:y val="0.84641950041671854"/>
        </c:manualLayout>
      </c:layout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'District Data final'!$C$8</c:f>
              <c:strCache>
                <c:ptCount val="1"/>
                <c:pt idx="0">
                  <c:v>No of Sources existing</c:v>
                </c:pt>
              </c:strCache>
            </c:strRef>
          </c:tx>
          <c:dLbls>
            <c:dLbl>
              <c:idx val="0"/>
              <c:layout>
                <c:manualLayout>
                  <c:x val="-0.11233223972003499"/>
                  <c:y val="0.122458442694663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269-4803-BE6E-E9C2D6D0E0E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'District Data final'!$B$9:$B$11</c:f>
              <c:strCache>
                <c:ptCount val="3"/>
                <c:pt idx="0">
                  <c:v>Spring Sources</c:v>
                </c:pt>
                <c:pt idx="1">
                  <c:v>Ground Water Sources</c:v>
                </c:pt>
                <c:pt idx="2">
                  <c:v>No of Reservoirs</c:v>
                </c:pt>
              </c:strCache>
            </c:strRef>
          </c:cat>
          <c:val>
            <c:numRef>
              <c:f>'District Data final'!$C$9:$C$11</c:f>
              <c:numCache>
                <c:formatCode>General</c:formatCode>
                <c:ptCount val="3"/>
                <c:pt idx="0">
                  <c:v>2223</c:v>
                </c:pt>
                <c:pt idx="1">
                  <c:v>5319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269-4803-BE6E-E9C2D6D0E0E7}"/>
            </c:ext>
          </c:extLst>
        </c:ser>
        <c:ser>
          <c:idx val="1"/>
          <c:order val="1"/>
          <c:tx>
            <c:strRef>
              <c:f>'District Data final'!$D$8</c:f>
              <c:strCache>
                <c:ptCount val="1"/>
                <c:pt idx="0">
                  <c:v>No of Sources currently working</c:v>
                </c:pt>
              </c:strCache>
            </c:strRef>
          </c:tx>
          <c:cat>
            <c:strRef>
              <c:f>'District Data final'!$B$9:$B$11</c:f>
              <c:strCache>
                <c:ptCount val="3"/>
                <c:pt idx="0">
                  <c:v>Spring Sources</c:v>
                </c:pt>
                <c:pt idx="1">
                  <c:v>Ground Water Sources</c:v>
                </c:pt>
                <c:pt idx="2">
                  <c:v>No of Reservoirs</c:v>
                </c:pt>
              </c:strCache>
            </c:strRef>
          </c:cat>
          <c:val>
            <c:numRef>
              <c:f>'District Data final'!$D$9:$D$11</c:f>
              <c:numCache>
                <c:formatCode>General</c:formatCode>
                <c:ptCount val="3"/>
                <c:pt idx="0">
                  <c:v>2223</c:v>
                </c:pt>
                <c:pt idx="1">
                  <c:v>5319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269-4803-BE6E-E9C2D6D0E0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overlay val="0"/>
    </c:legend>
    <c:plotVisOnly val="1"/>
    <c:dispBlanksAs val="gap"/>
    <c:showDLblsOverMax val="0"/>
  </c:chart>
  <c:spPr>
    <a:solidFill>
      <a:schemeClr val="bg1"/>
    </a:solidFill>
    <a:ln>
      <a:solidFill>
        <a:schemeClr val="bg1"/>
      </a:solidFill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82343044619422567"/>
          <c:y val="5.092592592592592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'District Data final'!$B$2</c:f>
              <c:strCache>
                <c:ptCount val="1"/>
                <c:pt idx="0">
                  <c:v>JJM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A6D5-4022-9709-C20DEA50354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A6D5-4022-9709-C20DEA50354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5-A6D5-4022-9709-C20DEA50354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7-A6D5-4022-9709-C20DEA503547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A6D5-4022-9709-C20DEA503547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A6D5-4022-9709-C20DEA503547}"/>
                </c:ext>
              </c:extLst>
            </c:dLbl>
            <c:dLbl>
              <c:idx val="2"/>
              <c:layout>
                <c:manualLayout>
                  <c:x val="-1.8338048831604316E-2"/>
                  <c:y val="-2.314814814814814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6D5-4022-9709-C20DEA503547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7-A6D5-4022-9709-C20DEA503547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'District Data final'!$C$1:$F$1</c:f>
              <c:strCache>
                <c:ptCount val="4"/>
                <c:pt idx="0">
                  <c:v>No of habitations covered</c:v>
                </c:pt>
                <c:pt idx="1">
                  <c:v>No of habitations works completed</c:v>
                </c:pt>
                <c:pt idx="2">
                  <c:v>No of habitations works to be completed</c:v>
                </c:pt>
                <c:pt idx="3">
                  <c:v>% of works completed</c:v>
                </c:pt>
              </c:strCache>
            </c:strRef>
          </c:cat>
          <c:val>
            <c:numRef>
              <c:f>'District Data final'!$C$2:$F$2</c:f>
              <c:numCache>
                <c:formatCode>General</c:formatCode>
                <c:ptCount val="4"/>
                <c:pt idx="0">
                  <c:v>4625</c:v>
                </c:pt>
                <c:pt idx="1">
                  <c:v>1847</c:v>
                </c:pt>
                <c:pt idx="2">
                  <c:v>2778</c:v>
                </c:pt>
                <c:pt idx="3" formatCode="0.00%">
                  <c:v>0.39935135135135136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6D5-4022-9709-C20DEA503547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solidFill>
        <a:schemeClr val="bg1"/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cs:styleClr val="auto"/>
    </cs:fontRef>
    <cs:defRPr sz="100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B23C1F-C371-47ED-8B9D-85F7476DEACF}" type="datetimeFigureOut">
              <a:rPr lang="en-IN" smtClean="0"/>
              <a:t>27-11-2025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ED60B8-51C9-40C7-B3B8-96A777676D1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95519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ED60B8-51C9-40C7-B3B8-96A777676D17}" type="slidenum">
              <a:rPr lang="en-IN" smtClean="0"/>
              <a:t>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11016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4440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56AEC0-CA29-49AE-C271-3BF28F9E4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2B8445-62EE-3CBC-7157-AAE767C5AF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535C40-3627-8511-8C81-B188B1AABE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0F8814-7AD1-FC25-A1B9-67C5D4C537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D84F3-B976-4ACF-A7D7-5A4CB39132A0}" type="datetimeFigureOut">
              <a:rPr lang="en-IN" smtClean="0"/>
              <a:t>27-11-2025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0941F9-D761-DCEC-E7EF-CF6BC291CF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E6E97A-2175-F066-77F3-9AF6D5D51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1407F-BDE0-44FD-B3E8-071742225E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438288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C581A2-D140-F310-5CA2-881F64DA38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333FA8-D6AA-9062-7BFF-5DE0120FA5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A3CD15-ACA5-3504-EE7B-925102C71F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D84F3-B976-4ACF-A7D7-5A4CB39132A0}" type="datetimeFigureOut">
              <a:rPr lang="en-IN" smtClean="0"/>
              <a:t>27-11-2025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384508-CBBE-1E14-A68B-8F9B7FA2E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913C29-0D04-6C89-AE27-F92D646CF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1407F-BDE0-44FD-B3E8-071742225E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584285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1C47C8E-44E4-9A8D-5F28-531B7369BA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33518D-AFA0-F1C3-0496-04A1A2B567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2ABB92-5871-3D81-153C-9B4E43CBDE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D84F3-B976-4ACF-A7D7-5A4CB39132A0}" type="datetimeFigureOut">
              <a:rPr lang="en-IN" smtClean="0"/>
              <a:t>27-11-2025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7F359A-7B4F-1D5C-87F4-B32A9C128A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8ACBC3-CBA8-3928-0213-4470DDB69D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1407F-BDE0-44FD-B3E8-071742225E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239714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7407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D56A5-57C9-3756-60E8-FA386E2377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1BFF87-2350-6B9D-69E1-83F51B448C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DB54C6-8596-4475-B4C3-2EF3A8A737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D84F3-B976-4ACF-A7D7-5A4CB39132A0}" type="datetimeFigureOut">
              <a:rPr lang="en-IN" smtClean="0"/>
              <a:t>27-11-2025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D09EED-9902-78D6-E7FC-1511731C5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7F78BA-64E5-2814-EDF6-8D38CC754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1407F-BDE0-44FD-B3E8-071742225E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38945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E1E6FA-6C54-C903-A25F-CEC799040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30E48D-9AFF-CB75-5442-FB39044853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3626AA-71B0-D5EE-166E-880A725269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D84F3-B976-4ACF-A7D7-5A4CB39132A0}" type="datetimeFigureOut">
              <a:rPr lang="en-IN" smtClean="0"/>
              <a:t>27-11-2025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47C2BE-360F-7326-9ED4-E48114D74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0B0ED0-F2B5-D6B6-E05C-9A8EA5A09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1407F-BDE0-44FD-B3E8-071742225E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117813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057CF-EFD7-6AB4-36BF-9F65B8D99F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DC1500-EF2E-667F-5D42-B38340A13A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97CD72-C24D-14FE-87D8-68FE40D4D6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D84F3-B976-4ACF-A7D7-5A4CB39132A0}" type="datetimeFigureOut">
              <a:rPr lang="en-IN" smtClean="0"/>
              <a:t>27-11-2025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3CF7B4-D44C-F7D1-8E4B-D1F771A84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7BED73-D048-87FB-CC92-2C50647EC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1407F-BDE0-44FD-B3E8-071742225E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743644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8E675-CFFC-320B-CBB8-0B60D05FA7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8BAE62-3BA3-2AF9-4A9C-08EB521C64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C4BA0D-CEA8-7695-0180-2F3576E759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C2AE42-3D46-1775-351E-343E59CECD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D84F3-B976-4ACF-A7D7-5A4CB39132A0}" type="datetimeFigureOut">
              <a:rPr lang="en-IN" smtClean="0"/>
              <a:t>27-11-2025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389AA5-558B-16D9-C299-C2B826269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F46491-76B8-65AC-1AAB-548FCF732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1407F-BDE0-44FD-B3E8-071742225E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93436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9E682-C119-E358-9AE7-CA3CC8755C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B37831-62F1-7622-1F77-900FD42725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FF7211-4C1B-A380-38D1-C843B1C409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D914F4F-D74B-03C1-D4F6-59D2A8353D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0538759-98F4-319A-619F-5F6DB688F8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88D3D0B-DFDC-5541-8B1F-A4443F87E4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D84F3-B976-4ACF-A7D7-5A4CB39132A0}" type="datetimeFigureOut">
              <a:rPr lang="en-IN" smtClean="0"/>
              <a:t>27-11-2025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7B619EF-0502-155E-AB9A-F184BB8FD5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8D02ED0-ADE6-5992-90F1-CD33D7C57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1407F-BDE0-44FD-B3E8-071742225E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05169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B0AC29-8C9A-FC5D-D6BD-2669A18494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8B7085A-CA17-CEEA-854F-736617D24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D84F3-B976-4ACF-A7D7-5A4CB39132A0}" type="datetimeFigureOut">
              <a:rPr lang="en-IN" smtClean="0"/>
              <a:t>27-11-2025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571839C-9B1F-50CB-94E4-78A746FA09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7DB5976-EF68-78C6-3001-65130C849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1407F-BDE0-44FD-B3E8-071742225E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96149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18F6B8-1EE7-C2ED-C531-E6E95FADDA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D84F3-B976-4ACF-A7D7-5A4CB39132A0}" type="datetimeFigureOut">
              <a:rPr lang="en-IN" smtClean="0"/>
              <a:t>27-11-2025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D25B42F-C1A1-3F84-83D7-624289C3FF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9CE7FD-975E-41FB-B99B-03822C4A41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1407F-BDE0-44FD-B3E8-071742225E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914143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7C8ADD-455D-A5E1-47A6-0770255904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C9EF8C-57A2-AE11-C543-F0B5605FE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143456-8D1C-FB60-E9CB-83E6BB2C15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9F79DA-F341-C9C1-36F8-0419E4F4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D84F3-B976-4ACF-A7D7-5A4CB39132A0}" type="datetimeFigureOut">
              <a:rPr lang="en-IN" smtClean="0"/>
              <a:t>27-11-2025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7AD89B-8FE6-7F58-B4CB-931C87D27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E78B8C-64FD-EFF6-06A0-EAB5503B03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1407F-BDE0-44FD-B3E8-071742225E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24000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59F5CD1-B5BF-B25B-D566-824A3849BB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7F1443-E08F-9B7A-4748-0D617350C6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5AF7D9-35EC-0E14-EF89-F94DB762A9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4D84F3-B976-4ACF-A7D7-5A4CB39132A0}" type="datetimeFigureOut">
              <a:rPr lang="en-IN" smtClean="0"/>
              <a:t>27-11-2025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3EFC88-DAEB-D781-9CDD-11ADABD0B1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C28A7D-A473-A1B1-23AA-4B197CBE33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61407F-BDE0-44FD-B3E8-071742225E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3758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7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>
            <a:extLst>
              <a:ext uri="{FF2B5EF4-FFF2-40B4-BE49-F238E27FC236}">
                <a16:creationId xmlns:a16="http://schemas.microsoft.com/office/drawing/2014/main" id="{9FBD2C77-FC09-4D31-B871-18303032991C}"/>
              </a:ext>
            </a:extLst>
          </p:cNvPr>
          <p:cNvGrpSpPr/>
          <p:nvPr/>
        </p:nvGrpSpPr>
        <p:grpSpPr>
          <a:xfrm>
            <a:off x="5866661" y="5500368"/>
            <a:ext cx="1236585" cy="1232974"/>
            <a:chOff x="8312149" y="190499"/>
            <a:chExt cx="1236585" cy="1232974"/>
          </a:xfrm>
        </p:grpSpPr>
        <p:sp>
          <p:nvSpPr>
            <p:cNvPr id="48" name="Oval 7">
              <a:extLst>
                <a:ext uri="{FF2B5EF4-FFF2-40B4-BE49-F238E27FC236}">
                  <a16:creationId xmlns:a16="http://schemas.microsoft.com/office/drawing/2014/main" id="{E9C158E0-6BD7-45EF-8F18-48BC7F2E08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12150" y="190499"/>
              <a:ext cx="1236584" cy="1232974"/>
            </a:xfrm>
            <a:prstGeom prst="ellipse">
              <a:avLst/>
            </a:prstGeom>
            <a:gradFill flip="none" rotWithShape="1">
              <a:gsLst>
                <a:gs pos="100000">
                  <a:schemeClr val="accent5">
                    <a:lumMod val="50000"/>
                  </a:schemeClr>
                </a:gs>
                <a:gs pos="23000">
                  <a:schemeClr val="accent5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>
                <a:solidFill>
                  <a:schemeClr val="lt1"/>
                </a:solidFill>
              </a:endParaRPr>
            </a:p>
          </p:txBody>
        </p:sp>
        <p:sp>
          <p:nvSpPr>
            <p:cNvPr id="49" name="Oval 7">
              <a:extLst>
                <a:ext uri="{FF2B5EF4-FFF2-40B4-BE49-F238E27FC236}">
                  <a16:creationId xmlns:a16="http://schemas.microsoft.com/office/drawing/2014/main" id="{0C10B7D9-9533-4BA5-A6F7-38EED23D52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12149" y="298857"/>
              <a:ext cx="1019232" cy="1016257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softEdge rad="3175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>
                <a:solidFill>
                  <a:schemeClr val="lt1"/>
                </a:solidFill>
              </a:endParaRPr>
            </a:p>
          </p:txBody>
        </p: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F3F288BA-4195-4491-81A9-B153289DF6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6039" y="1040638"/>
            <a:ext cx="5516563" cy="5286235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accent5"/>
              </a:gs>
            </a:gsLst>
            <a:lin ang="2700000" scaled="0"/>
          </a:gradFill>
          <a:ln w="9525">
            <a:noFill/>
            <a:round/>
            <a:headEnd/>
            <a:tailEnd/>
          </a:ln>
          <a:effectLst>
            <a:outerShdw blurRad="330200" dist="342900" dir="2700000" algn="tl" rotWithShape="0">
              <a:schemeClr val="accent5">
                <a:lumMod val="75000"/>
                <a:alpha val="26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UA"/>
          </a:p>
        </p:txBody>
      </p:sp>
      <p:sp>
        <p:nvSpPr>
          <p:cNvPr id="51" name="Freeform 5">
            <a:extLst>
              <a:ext uri="{FF2B5EF4-FFF2-40B4-BE49-F238E27FC236}">
                <a16:creationId xmlns:a16="http://schemas.microsoft.com/office/drawing/2014/main" id="{4C2BCCC1-911C-491E-B43E-1F6B8B311A36}"/>
              </a:ext>
            </a:extLst>
          </p:cNvPr>
          <p:cNvSpPr>
            <a:spLocks/>
          </p:cNvSpPr>
          <p:nvPr/>
        </p:nvSpPr>
        <p:spPr bwMode="auto">
          <a:xfrm>
            <a:off x="8105774" y="1527298"/>
            <a:ext cx="1890714" cy="1210191"/>
          </a:xfrm>
          <a:custGeom>
            <a:avLst/>
            <a:gdLst>
              <a:gd name="T0" fmla="*/ 4 w 592"/>
              <a:gd name="T1" fmla="*/ 0 h 343"/>
              <a:gd name="T2" fmla="*/ 0 w 592"/>
              <a:gd name="T3" fmla="*/ 47 h 343"/>
              <a:gd name="T4" fmla="*/ 296 w 592"/>
              <a:gd name="T5" fmla="*/ 343 h 343"/>
              <a:gd name="T6" fmla="*/ 592 w 592"/>
              <a:gd name="T7" fmla="*/ 47 h 343"/>
              <a:gd name="T8" fmla="*/ 588 w 592"/>
              <a:gd name="T9" fmla="*/ 0 h 343"/>
              <a:gd name="T10" fmla="*/ 4 w 592"/>
              <a:gd name="T11" fmla="*/ 0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2" h="343">
                <a:moveTo>
                  <a:pt x="4" y="0"/>
                </a:moveTo>
                <a:cubicBezTo>
                  <a:pt x="1" y="16"/>
                  <a:pt x="0" y="31"/>
                  <a:pt x="0" y="47"/>
                </a:cubicBezTo>
                <a:cubicBezTo>
                  <a:pt x="0" y="211"/>
                  <a:pt x="133" y="343"/>
                  <a:pt x="296" y="343"/>
                </a:cubicBezTo>
                <a:cubicBezTo>
                  <a:pt x="459" y="343"/>
                  <a:pt x="592" y="211"/>
                  <a:pt x="592" y="47"/>
                </a:cubicBezTo>
                <a:cubicBezTo>
                  <a:pt x="592" y="31"/>
                  <a:pt x="591" y="16"/>
                  <a:pt x="588" y="0"/>
                </a:cubicBezTo>
                <a:lnTo>
                  <a:pt x="4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5">
                  <a:lumMod val="50000"/>
                </a:schemeClr>
              </a:gs>
              <a:gs pos="23000">
                <a:schemeClr val="accent5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25400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UA">
              <a:solidFill>
                <a:schemeClr val="lt1"/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D192F0F4-0A70-42AA-BB7E-6FD05CBCE4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213" y="1050535"/>
            <a:ext cx="6235210" cy="325986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Jal Jeevan Mission under Ministry of Jal Shakti</a:t>
            </a:r>
          </a:p>
          <a:p>
            <a:pPr algn="ctr">
              <a:lnSpc>
                <a:spcPct val="120000"/>
              </a:lnSpc>
            </a:pPr>
            <a:endParaRPr lang="en-US" b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en-US" sz="32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Collectors' </a:t>
            </a:r>
            <a:r>
              <a:rPr lang="en-US" sz="3200" b="1" dirty="0" err="1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Peyjal</a:t>
            </a:r>
            <a:r>
              <a:rPr lang="en-US" sz="32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Samvad</a:t>
            </a:r>
            <a:endParaRPr lang="en-US" sz="3200" b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en-US" b="1" i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FROM GRASSROOTS TO FOREFRONT </a:t>
            </a:r>
          </a:p>
          <a:p>
            <a:pPr algn="ctr">
              <a:lnSpc>
                <a:spcPct val="120000"/>
              </a:lnSpc>
            </a:pPr>
            <a:endParaRPr lang="en-IN" altLang="en-US" sz="1600" b="1" i="1" kern="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en-US" sz="20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District Water and Sanitation Mission(DWSM) ASR District , Andhra Pradesh</a:t>
            </a:r>
          </a:p>
          <a:p>
            <a:pPr algn="ctr">
              <a:lnSpc>
                <a:spcPct val="120000"/>
              </a:lnSpc>
            </a:pPr>
            <a:endParaRPr lang="en-IN" altLang="en-US" sz="1600" b="1" i="1" kern="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86500D0A-0BA7-4BFB-996E-0F45AC6165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6484" y="4416389"/>
            <a:ext cx="3558667" cy="1700466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algn="ctr" defTabSz="685800" eaLnBrk="1" fontAlgn="auto" hangingPunct="1">
              <a:spcBef>
                <a:spcPts val="0"/>
              </a:spcBef>
              <a:spcAft>
                <a:spcPts val="300"/>
              </a:spcAft>
              <a:defRPr/>
            </a:pPr>
            <a:r>
              <a:rPr lang="en-IN" altLang="en-US" sz="1600" b="1" kern="0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Presented By:</a:t>
            </a:r>
            <a:endParaRPr lang="en-US" sz="1600" dirty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Arial"/>
            </a:endParaRPr>
          </a:p>
          <a:p>
            <a:pPr lvl="0" algn="ctr" defTabSz="685800" eaLnBrk="1" fontAlgn="auto" hangingPunct="1">
              <a:spcBef>
                <a:spcPts val="0"/>
              </a:spcBef>
              <a:spcAft>
                <a:spcPts val="300"/>
              </a:spcAft>
              <a:defRPr/>
            </a:pPr>
            <a:r>
              <a:rPr lang="en-IN" altLang="en-US" sz="1600" b="1" kern="0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Shri AS DINESH KUMAR, I.A.S</a:t>
            </a:r>
          </a:p>
          <a:p>
            <a:pPr lvl="0" algn="ctr" defTabSz="685800" eaLnBrk="1" fontAlgn="auto" hangingPunct="1">
              <a:spcBef>
                <a:spcPts val="0"/>
              </a:spcBef>
              <a:spcAft>
                <a:spcPts val="300"/>
              </a:spcAft>
              <a:defRPr/>
            </a:pPr>
            <a:r>
              <a:rPr lang="en-IN" altLang="en-US" sz="1600" b="1" kern="0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Collector &amp; District Magistrate,</a:t>
            </a:r>
          </a:p>
          <a:p>
            <a:pPr lvl="0" algn="ctr" defTabSz="685800" eaLnBrk="1" fontAlgn="auto" hangingPunct="1">
              <a:spcBef>
                <a:spcPts val="0"/>
              </a:spcBef>
              <a:spcAft>
                <a:spcPts val="300"/>
              </a:spcAft>
              <a:defRPr/>
            </a:pPr>
            <a:r>
              <a:rPr lang="en-IN" sz="1600" b="1" kern="0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Alluri Sitharama Raju District</a:t>
            </a:r>
          </a:p>
          <a:p>
            <a:pPr lvl="0" algn="ctr" defTabSz="685800" eaLnBrk="1" fontAlgn="auto" hangingPunct="1">
              <a:spcBef>
                <a:spcPts val="0"/>
              </a:spcBef>
              <a:spcAft>
                <a:spcPts val="300"/>
              </a:spcAft>
              <a:defRPr/>
            </a:pPr>
            <a:r>
              <a:rPr lang="en-IN" sz="1600" b="1" kern="0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Andhra Pradesh</a:t>
            </a:r>
            <a:endParaRPr lang="en-US" sz="1600" b="1" kern="0" dirty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Arial"/>
            </a:endParaRPr>
          </a:p>
          <a:p>
            <a:endParaRPr lang="ru-UA" b="1" dirty="0">
              <a:solidFill>
                <a:schemeClr val="bg2"/>
              </a:solidFill>
              <a:latin typeface="Montserrat" panose="00000500000000000000" pitchFamily="50" charset="-52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3BB6AC-B666-9B26-5C5F-F5C46D633D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531204" y="925473"/>
            <a:ext cx="5286235" cy="5516563"/>
          </a:xfrm>
          <a:prstGeom prst="rect">
            <a:avLst/>
          </a:prstGeom>
        </p:spPr>
      </p:pic>
      <p:pic>
        <p:nvPicPr>
          <p:cNvPr id="5" name="bg object 19">
            <a:extLst>
              <a:ext uri="{FF2B5EF4-FFF2-40B4-BE49-F238E27FC236}">
                <a16:creationId xmlns:a16="http://schemas.microsoft.com/office/drawing/2014/main" id="{1614D2A1-A4C6-BEB1-AE73-8F89F4FE5B6F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120102" y="60639"/>
            <a:ext cx="812500" cy="94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061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91667E-6 3.7037E-6 L -0.11641 3.7037E-6 " pathEditMode="relative" rAng="0" ptsTypes="AA">
                                      <p:cBhvr>
                                        <p:cTn id="14" dur="6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2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path" presetSubtype="0" repeatCount="indefinite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91667E-6 3.7037E-6 L -0.11641 3.7037E-6 " pathEditMode="relative" rAng="0" ptsTypes="AA">
                                      <p:cBhvr>
                                        <p:cTn id="20" dur="6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2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1" grpId="1" animBg="1"/>
      <p:bldP spid="4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Group 54">
            <a:extLst>
              <a:ext uri="{FF2B5EF4-FFF2-40B4-BE49-F238E27FC236}">
                <a16:creationId xmlns:a16="http://schemas.microsoft.com/office/drawing/2014/main" id="{217A63C9-14F2-4FE2-8367-B3C3514FF895}"/>
              </a:ext>
            </a:extLst>
          </p:cNvPr>
          <p:cNvGrpSpPr/>
          <p:nvPr/>
        </p:nvGrpSpPr>
        <p:grpSpPr>
          <a:xfrm>
            <a:off x="7172757" y="5812850"/>
            <a:ext cx="3770312" cy="60325"/>
            <a:chOff x="7050088" y="5032375"/>
            <a:chExt cx="3770312" cy="60325"/>
          </a:xfrm>
        </p:grpSpPr>
        <p:sp>
          <p:nvSpPr>
            <p:cNvPr id="56" name="Freeform 7">
              <a:extLst>
                <a:ext uri="{FF2B5EF4-FFF2-40B4-BE49-F238E27FC236}">
                  <a16:creationId xmlns:a16="http://schemas.microsoft.com/office/drawing/2014/main" id="{D7D75E06-6577-4C4D-B6F5-4FB924C419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2050" y="5032375"/>
              <a:ext cx="768350" cy="60325"/>
            </a:xfrm>
            <a:custGeom>
              <a:avLst/>
              <a:gdLst>
                <a:gd name="T0" fmla="*/ 194 w 202"/>
                <a:gd name="T1" fmla="*/ 16 h 16"/>
                <a:gd name="T2" fmla="*/ 7 w 202"/>
                <a:gd name="T3" fmla="*/ 16 h 16"/>
                <a:gd name="T4" fmla="*/ 0 w 202"/>
                <a:gd name="T5" fmla="*/ 8 h 16"/>
                <a:gd name="T6" fmla="*/ 7 w 202"/>
                <a:gd name="T7" fmla="*/ 0 h 16"/>
                <a:gd name="T8" fmla="*/ 194 w 202"/>
                <a:gd name="T9" fmla="*/ 0 h 16"/>
                <a:gd name="T10" fmla="*/ 202 w 202"/>
                <a:gd name="T11" fmla="*/ 8 h 16"/>
                <a:gd name="T12" fmla="*/ 194 w 202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2" h="16">
                  <a:moveTo>
                    <a:pt x="194" y="16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8" y="0"/>
                    <a:pt x="202" y="4"/>
                    <a:pt x="202" y="8"/>
                  </a:cubicBezTo>
                  <a:cubicBezTo>
                    <a:pt x="202" y="12"/>
                    <a:pt x="198" y="16"/>
                    <a:pt x="194" y="16"/>
                  </a:cubicBez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57" name="Freeform 8">
              <a:extLst>
                <a:ext uri="{FF2B5EF4-FFF2-40B4-BE49-F238E27FC236}">
                  <a16:creationId xmlns:a16="http://schemas.microsoft.com/office/drawing/2014/main" id="{D1271648-81BC-45E6-8917-3B2B36475D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0088" y="5032375"/>
              <a:ext cx="3059113" cy="60325"/>
            </a:xfrm>
            <a:custGeom>
              <a:avLst/>
              <a:gdLst>
                <a:gd name="T0" fmla="*/ 795 w 803"/>
                <a:gd name="T1" fmla="*/ 16 h 16"/>
                <a:gd name="T2" fmla="*/ 7 w 803"/>
                <a:gd name="T3" fmla="*/ 16 h 16"/>
                <a:gd name="T4" fmla="*/ 0 w 803"/>
                <a:gd name="T5" fmla="*/ 8 h 16"/>
                <a:gd name="T6" fmla="*/ 7 w 803"/>
                <a:gd name="T7" fmla="*/ 0 h 16"/>
                <a:gd name="T8" fmla="*/ 795 w 803"/>
                <a:gd name="T9" fmla="*/ 0 h 16"/>
                <a:gd name="T10" fmla="*/ 803 w 803"/>
                <a:gd name="T11" fmla="*/ 8 h 16"/>
                <a:gd name="T12" fmla="*/ 795 w 80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3" h="16">
                  <a:moveTo>
                    <a:pt x="795" y="16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795" y="0"/>
                    <a:pt x="795" y="0"/>
                    <a:pt x="795" y="0"/>
                  </a:cubicBezTo>
                  <a:cubicBezTo>
                    <a:pt x="800" y="0"/>
                    <a:pt x="803" y="4"/>
                    <a:pt x="803" y="8"/>
                  </a:cubicBezTo>
                  <a:cubicBezTo>
                    <a:pt x="803" y="12"/>
                    <a:pt x="800" y="16"/>
                    <a:pt x="795" y="16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0">
                  <a:schemeClr val="accent3"/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1D0D4F41-8E5B-42B1-A991-067369AB123A}"/>
              </a:ext>
            </a:extLst>
          </p:cNvPr>
          <p:cNvGrpSpPr/>
          <p:nvPr/>
        </p:nvGrpSpPr>
        <p:grpSpPr>
          <a:xfrm>
            <a:off x="7157815" y="5168255"/>
            <a:ext cx="3770313" cy="58738"/>
            <a:chOff x="7050088" y="4325938"/>
            <a:chExt cx="3770313" cy="58738"/>
          </a:xfrm>
        </p:grpSpPr>
        <p:sp>
          <p:nvSpPr>
            <p:cNvPr id="59" name="Freeform 10">
              <a:extLst>
                <a:ext uri="{FF2B5EF4-FFF2-40B4-BE49-F238E27FC236}">
                  <a16:creationId xmlns:a16="http://schemas.microsoft.com/office/drawing/2014/main" id="{67987DF0-7676-40A0-ABB4-80A62056309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4963" y="4325938"/>
              <a:ext cx="1595438" cy="58738"/>
            </a:xfrm>
            <a:custGeom>
              <a:avLst/>
              <a:gdLst>
                <a:gd name="T0" fmla="*/ 411 w 419"/>
                <a:gd name="T1" fmla="*/ 15 h 15"/>
                <a:gd name="T2" fmla="*/ 7 w 419"/>
                <a:gd name="T3" fmla="*/ 15 h 15"/>
                <a:gd name="T4" fmla="*/ 0 w 419"/>
                <a:gd name="T5" fmla="*/ 7 h 15"/>
                <a:gd name="T6" fmla="*/ 7 w 419"/>
                <a:gd name="T7" fmla="*/ 0 h 15"/>
                <a:gd name="T8" fmla="*/ 411 w 419"/>
                <a:gd name="T9" fmla="*/ 0 h 15"/>
                <a:gd name="T10" fmla="*/ 419 w 419"/>
                <a:gd name="T11" fmla="*/ 7 h 15"/>
                <a:gd name="T12" fmla="*/ 411 w 419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9" h="15">
                  <a:moveTo>
                    <a:pt x="411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411" y="0"/>
                    <a:pt x="411" y="0"/>
                    <a:pt x="411" y="0"/>
                  </a:cubicBezTo>
                  <a:cubicBezTo>
                    <a:pt x="415" y="0"/>
                    <a:pt x="419" y="3"/>
                    <a:pt x="419" y="7"/>
                  </a:cubicBezTo>
                  <a:cubicBezTo>
                    <a:pt x="419" y="12"/>
                    <a:pt x="415" y="15"/>
                    <a:pt x="411" y="15"/>
                  </a:cubicBez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60" name="Freeform 11">
              <a:extLst>
                <a:ext uri="{FF2B5EF4-FFF2-40B4-BE49-F238E27FC236}">
                  <a16:creationId xmlns:a16="http://schemas.microsoft.com/office/drawing/2014/main" id="{AAC96440-3208-49A1-9B45-318A1D24C52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0088" y="4325938"/>
              <a:ext cx="2232025" cy="58738"/>
            </a:xfrm>
            <a:custGeom>
              <a:avLst/>
              <a:gdLst>
                <a:gd name="T0" fmla="*/ 578 w 586"/>
                <a:gd name="T1" fmla="*/ 15 h 15"/>
                <a:gd name="T2" fmla="*/ 7 w 586"/>
                <a:gd name="T3" fmla="*/ 15 h 15"/>
                <a:gd name="T4" fmla="*/ 0 w 586"/>
                <a:gd name="T5" fmla="*/ 7 h 15"/>
                <a:gd name="T6" fmla="*/ 7 w 586"/>
                <a:gd name="T7" fmla="*/ 0 h 15"/>
                <a:gd name="T8" fmla="*/ 578 w 586"/>
                <a:gd name="T9" fmla="*/ 0 h 15"/>
                <a:gd name="T10" fmla="*/ 586 w 586"/>
                <a:gd name="T11" fmla="*/ 7 h 15"/>
                <a:gd name="T12" fmla="*/ 578 w 586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6" h="15">
                  <a:moveTo>
                    <a:pt x="578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82" y="0"/>
                    <a:pt x="586" y="3"/>
                    <a:pt x="586" y="7"/>
                  </a:cubicBezTo>
                  <a:cubicBezTo>
                    <a:pt x="586" y="12"/>
                    <a:pt x="582" y="15"/>
                    <a:pt x="578" y="15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0">
                  <a:schemeClr val="accent3"/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07E4B7C8-01B8-4AF1-AFA1-B5EFF7F8355C}"/>
              </a:ext>
            </a:extLst>
          </p:cNvPr>
          <p:cNvGrpSpPr/>
          <p:nvPr/>
        </p:nvGrpSpPr>
        <p:grpSpPr>
          <a:xfrm>
            <a:off x="6862671" y="5689543"/>
            <a:ext cx="310086" cy="306938"/>
            <a:chOff x="3902226" y="3568393"/>
            <a:chExt cx="345924" cy="342413"/>
          </a:xfrm>
          <a:effectLst>
            <a:outerShdw blurRad="88900" dist="50800" dir="2700000" algn="tl" rotWithShape="0">
              <a:schemeClr val="accent4">
                <a:lumMod val="50000"/>
                <a:alpha val="40000"/>
              </a:schemeClr>
            </a:outerShdw>
          </a:effectLst>
        </p:grpSpPr>
        <p:sp>
          <p:nvSpPr>
            <p:cNvPr id="71" name="Oval 7">
              <a:extLst>
                <a:ext uri="{FF2B5EF4-FFF2-40B4-BE49-F238E27FC236}">
                  <a16:creationId xmlns:a16="http://schemas.microsoft.com/office/drawing/2014/main" id="{6A7A003E-463E-4E74-A0B5-4ACBF1101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1032" y="3574672"/>
              <a:ext cx="337118" cy="336134"/>
            </a:xfrm>
            <a:prstGeom prst="ellipse">
              <a:avLst/>
            </a:prstGeom>
            <a:gradFill flip="none" rotWithShape="1">
              <a:gsLst>
                <a:gs pos="100000">
                  <a:schemeClr val="accent3"/>
                </a:gs>
                <a:gs pos="23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>
                <a:solidFill>
                  <a:schemeClr val="lt1"/>
                </a:solidFill>
              </a:endParaRPr>
            </a:p>
          </p:txBody>
        </p:sp>
        <p:sp>
          <p:nvSpPr>
            <p:cNvPr id="72" name="Oval 7">
              <a:extLst>
                <a:ext uri="{FF2B5EF4-FFF2-40B4-BE49-F238E27FC236}">
                  <a16:creationId xmlns:a16="http://schemas.microsoft.com/office/drawing/2014/main" id="{4817D4FA-6FA4-4BE6-A491-ED593D7EB78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0084718">
              <a:off x="3902226" y="3568393"/>
              <a:ext cx="290881" cy="245053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11000">
                  <a:schemeClr val="accent1">
                    <a:alpha val="64000"/>
                  </a:schemeClr>
                </a:gs>
              </a:gsLst>
              <a:lin ang="16200000" scaled="0"/>
              <a:tileRect/>
            </a:gradFill>
            <a:ln>
              <a:noFill/>
            </a:ln>
            <a:effectLst>
              <a:softEdge rad="508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ADC4F37D-0111-433D-853F-55FDBE2C8FC8}"/>
              </a:ext>
            </a:extLst>
          </p:cNvPr>
          <p:cNvGrpSpPr/>
          <p:nvPr/>
        </p:nvGrpSpPr>
        <p:grpSpPr>
          <a:xfrm>
            <a:off x="6886557" y="5014786"/>
            <a:ext cx="310086" cy="306938"/>
            <a:chOff x="3902226" y="3568393"/>
            <a:chExt cx="345924" cy="342413"/>
          </a:xfrm>
          <a:effectLst>
            <a:outerShdw blurRad="88900" dist="50800" dir="2700000" algn="tl" rotWithShape="0">
              <a:schemeClr val="accent4">
                <a:lumMod val="50000"/>
                <a:alpha val="40000"/>
              </a:schemeClr>
            </a:outerShdw>
          </a:effectLst>
        </p:grpSpPr>
        <p:sp>
          <p:nvSpPr>
            <p:cNvPr id="74" name="Oval 7">
              <a:extLst>
                <a:ext uri="{FF2B5EF4-FFF2-40B4-BE49-F238E27FC236}">
                  <a16:creationId xmlns:a16="http://schemas.microsoft.com/office/drawing/2014/main" id="{21B06A76-D27F-4643-AE6F-187E378BE5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1032" y="3574672"/>
              <a:ext cx="337118" cy="336134"/>
            </a:xfrm>
            <a:prstGeom prst="ellipse">
              <a:avLst/>
            </a:prstGeom>
            <a:gradFill flip="none" rotWithShape="1">
              <a:gsLst>
                <a:gs pos="100000">
                  <a:schemeClr val="accent3"/>
                </a:gs>
                <a:gs pos="23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>
                <a:solidFill>
                  <a:schemeClr val="lt1"/>
                </a:solidFill>
              </a:endParaRPr>
            </a:p>
          </p:txBody>
        </p:sp>
        <p:sp>
          <p:nvSpPr>
            <p:cNvPr id="75" name="Oval 7">
              <a:extLst>
                <a:ext uri="{FF2B5EF4-FFF2-40B4-BE49-F238E27FC236}">
                  <a16:creationId xmlns:a16="http://schemas.microsoft.com/office/drawing/2014/main" id="{22C85673-E0EB-4E19-9EFF-4368030E77E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0084718">
              <a:off x="3902226" y="3568393"/>
              <a:ext cx="290881" cy="245053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11000">
                  <a:schemeClr val="accent1">
                    <a:alpha val="64000"/>
                  </a:schemeClr>
                </a:gs>
              </a:gsLst>
              <a:lin ang="16200000" scaled="0"/>
              <a:tileRect/>
            </a:gradFill>
            <a:ln>
              <a:noFill/>
            </a:ln>
            <a:effectLst>
              <a:softEdge rad="508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>
                <a:solidFill>
                  <a:schemeClr val="lt1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D086B2EE-76FC-9128-65B3-DC225CBC6F3F}"/>
              </a:ext>
            </a:extLst>
          </p:cNvPr>
          <p:cNvSpPr txBox="1"/>
          <p:nvPr/>
        </p:nvSpPr>
        <p:spPr>
          <a:xfrm>
            <a:off x="5439942" y="1296534"/>
            <a:ext cx="6195801" cy="41780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i="1" dirty="0"/>
              <a:t> </a:t>
            </a:r>
          </a:p>
          <a:p>
            <a:r>
              <a:rPr lang="en-GB" sz="2000" i="1" dirty="0">
                <a:latin typeface="Verdana" panose="020B0604030504040204" pitchFamily="34" charset="0"/>
                <a:ea typeface="Verdana" panose="020B0604030504040204" pitchFamily="34" charset="0"/>
              </a:rPr>
              <a:t>Ensuring Safe Drinking Water for Every Rural Household </a:t>
            </a:r>
          </a:p>
          <a:p>
            <a:endParaRPr lang="en-IN" sz="3200" b="1" i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  <a:cs typeface="Arial"/>
            </a:endParaRPr>
          </a:p>
          <a:p>
            <a:r>
              <a:rPr lang="en-IN" sz="32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          </a:t>
            </a:r>
            <a:r>
              <a:rPr lang="en-IN" sz="4000" b="1" dirty="0">
                <a:solidFill>
                  <a:schemeClr val="accent5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Thank You</a:t>
            </a:r>
            <a:endParaRPr lang="en-IN" sz="4000" b="1" dirty="0">
              <a:solidFill>
                <a:schemeClr val="tx2"/>
              </a:solidFill>
              <a:latin typeface="Arial"/>
              <a:cs typeface="Arial"/>
            </a:endParaRPr>
          </a:p>
          <a:p>
            <a:pPr lvl="0" algn="ctr" defTabSz="685800">
              <a:spcAft>
                <a:spcPts val="300"/>
              </a:spcAft>
              <a:defRPr/>
            </a:pPr>
            <a:r>
              <a:rPr lang="en-IN" altLang="en-US" sz="2400" b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Collector &amp; District Magistrate,</a:t>
            </a:r>
          </a:p>
          <a:p>
            <a:pPr lvl="0" algn="ctr" defTabSz="685800">
              <a:spcAft>
                <a:spcPts val="300"/>
              </a:spcAft>
              <a:defRPr/>
            </a:pPr>
            <a:r>
              <a:rPr lang="en-IN" sz="2400" b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Alluri Sitharama Raju District</a:t>
            </a:r>
          </a:p>
          <a:p>
            <a:pPr lvl="0" algn="ctr" defTabSz="685800">
              <a:spcAft>
                <a:spcPts val="300"/>
              </a:spcAft>
              <a:defRPr/>
            </a:pPr>
            <a:r>
              <a:rPr lang="en-IN" sz="2400" b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Andhra Pradesh</a:t>
            </a:r>
            <a:endParaRPr lang="en-US" sz="2400" b="1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Arial"/>
            </a:endParaRPr>
          </a:p>
          <a:p>
            <a:endParaRPr lang="en-IN" sz="3200" b="1" dirty="0">
              <a:solidFill>
                <a:schemeClr val="tx2"/>
              </a:solidFill>
              <a:latin typeface="Arial"/>
              <a:cs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B9A4C6-0CB3-A11F-57B3-C78D1E2B05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51639" y="1175407"/>
            <a:ext cx="5193791" cy="414142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bg object 19">
            <a:extLst>
              <a:ext uri="{FF2B5EF4-FFF2-40B4-BE49-F238E27FC236}">
                <a16:creationId xmlns:a16="http://schemas.microsoft.com/office/drawing/2014/main" id="{9CDF6592-1C1D-071F-75BD-8C31ECDE06E9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314177" y="105138"/>
            <a:ext cx="768095" cy="898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116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6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6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3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125E-6 -2.96296E-6 L 0.17709 -2.96296E-6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4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91667E-6 1.85185E-6 L 0.24506 1.85185E-6 " pathEditMode="relative" rAng="0" ptsTypes="AA">
                                      <p:cBhvr>
                                        <p:cTn id="20" dur="1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5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00000000-0008-0000-0D00-000007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7922752"/>
              </p:ext>
            </p:extLst>
          </p:nvPr>
        </p:nvGraphicFramePr>
        <p:xfrm>
          <a:off x="533501" y="3749040"/>
          <a:ext cx="5455819" cy="2313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9359E1E5-59AF-45E4-439A-3103BF91A0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500" y="280357"/>
            <a:ext cx="10232137" cy="509837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IN" sz="20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Glance of ASR District 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8A61FA-ACB9-2AF5-072E-65ED70A1E9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4182" y="898935"/>
            <a:ext cx="6225218" cy="5373046"/>
          </a:xfrm>
          <a:ln>
            <a:solidFill>
              <a:schemeClr val="tx1"/>
            </a:solidFill>
          </a:ln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</a:rPr>
              <a:t>ASR should be a </a:t>
            </a:r>
            <a:r>
              <a:rPr lang="en-GB" sz="1400" b="1" dirty="0">
                <a:latin typeface="Verdana" panose="020B0604030504040204" pitchFamily="34" charset="0"/>
                <a:ea typeface="Verdana" panose="020B0604030504040204" pitchFamily="34" charset="0"/>
              </a:rPr>
              <a:t>priority district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</a:rPr>
              <a:t> because providing drinking water here is much harder than in normal areas</a:t>
            </a:r>
          </a:p>
          <a:p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</a:rPr>
              <a:t>Due to </a:t>
            </a:r>
            <a:r>
              <a:rPr lang="en-GB" sz="1400" b="1" dirty="0">
                <a:latin typeface="Verdana" panose="020B0604030504040204" pitchFamily="34" charset="0"/>
                <a:ea typeface="Verdana" panose="020B0604030504040204" pitchFamily="34" charset="0"/>
              </a:rPr>
              <a:t>very hilly terrain 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</a:rPr>
              <a:t>the expenditure for the establishment is 40% is higher than other districts.</a:t>
            </a:r>
            <a:endParaRPr lang="en-GB" sz="1400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GB" sz="1400" b="1" dirty="0">
                <a:latin typeface="Verdana" panose="020B0604030504040204" pitchFamily="34" charset="0"/>
                <a:ea typeface="Verdana" panose="020B0604030504040204" pitchFamily="34" charset="0"/>
              </a:rPr>
              <a:t>Unreliable groundwater (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</a:rPr>
              <a:t>seasonal changes around 50% ) </a:t>
            </a:r>
            <a:r>
              <a:rPr lang="en-GB" sz="1400" b="1" dirty="0">
                <a:latin typeface="Verdana" panose="020B0604030504040204" pitchFamily="34" charset="0"/>
                <a:ea typeface="Verdana" panose="020B0604030504040204" pitchFamily="34" charset="0"/>
              </a:rPr>
              <a:t>and remote tribal villages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</a:rPr>
              <a:t> (30% of villages reachable only by foot).</a:t>
            </a:r>
          </a:p>
          <a:p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</a:rPr>
              <a:t>Geomorphology of the land is very fragile for borewell construction in the district.</a:t>
            </a:r>
            <a:endParaRPr lang="en-GB" sz="1400" dirty="0"/>
          </a:p>
          <a:p>
            <a:pPr marL="285750" indent="-285750"/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</a:rPr>
              <a:t>Expected operations and Maintenance cost is approximately 19% of total Capital Cost.</a:t>
            </a:r>
          </a:p>
        </p:txBody>
      </p:sp>
      <p:pic>
        <p:nvPicPr>
          <p:cNvPr id="3" name="bg object 19">
            <a:extLst>
              <a:ext uri="{FF2B5EF4-FFF2-40B4-BE49-F238E27FC236}">
                <a16:creationId xmlns:a16="http://schemas.microsoft.com/office/drawing/2014/main" id="{B6835A96-8399-87BD-8088-F5AEE1CA8BDF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353800" y="95274"/>
            <a:ext cx="707136" cy="803661"/>
          </a:xfrm>
          <a:prstGeom prst="rect">
            <a:avLst/>
          </a:prstGeom>
        </p:spPr>
      </p:pic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09B345C4-A5CE-3128-37C5-91F0EFF512B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74740430"/>
              </p:ext>
            </p:extLst>
          </p:nvPr>
        </p:nvGraphicFramePr>
        <p:xfrm>
          <a:off x="6705518" y="2569464"/>
          <a:ext cx="484784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C354CD9F-BE46-C5CB-EB0D-55E931C908BE}"/>
              </a:ext>
            </a:extLst>
          </p:cNvPr>
          <p:cNvSpPr txBox="1"/>
          <p:nvPr/>
        </p:nvSpPr>
        <p:spPr>
          <a:xfrm>
            <a:off x="6962913" y="1234177"/>
            <a:ext cx="4590449" cy="41857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</a:rPr>
              <a:t>As of now in ASR district completed </a:t>
            </a:r>
            <a:r>
              <a:rPr lang="en-GB" sz="1400" b="1" dirty="0">
                <a:latin typeface="Verdana" panose="020B0604030504040204" pitchFamily="34" charset="0"/>
                <a:ea typeface="Verdana" panose="020B0604030504040204" pitchFamily="34" charset="0"/>
              </a:rPr>
              <a:t>around 7,000 JJM works and nearly 1.8 lakh household tap connections 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</a:rPr>
              <a:t>showing strong progress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16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IN" dirty="0"/>
          </a:p>
          <a:p>
            <a:endParaRPr lang="en-IN" dirty="0"/>
          </a:p>
          <a:p>
            <a:endParaRPr lang="en-IN" dirty="0"/>
          </a:p>
          <a:p>
            <a:endParaRPr lang="en-IN" dirty="0"/>
          </a:p>
          <a:p>
            <a:endParaRPr lang="en-IN" dirty="0"/>
          </a:p>
          <a:p>
            <a:endParaRPr lang="en-IN" dirty="0"/>
          </a:p>
          <a:p>
            <a:endParaRPr lang="en-IN" dirty="0"/>
          </a:p>
          <a:p>
            <a:endParaRPr lang="en-IN" dirty="0"/>
          </a:p>
          <a:p>
            <a:endParaRPr lang="en-IN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497048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g object 19">
            <a:extLst>
              <a:ext uri="{FF2B5EF4-FFF2-40B4-BE49-F238E27FC236}">
                <a16:creationId xmlns:a16="http://schemas.microsoft.com/office/drawing/2014/main" id="{CCA57327-188E-DCDC-B05C-9540BA366C6D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686032" y="26618"/>
            <a:ext cx="505968" cy="586299"/>
          </a:xfrm>
          <a:prstGeom prst="rect">
            <a:avLst/>
          </a:prstGeom>
        </p:spPr>
      </p:pic>
      <p:sp>
        <p:nvSpPr>
          <p:cNvPr id="68" name="Oval 23">
            <a:extLst>
              <a:ext uri="{FF2B5EF4-FFF2-40B4-BE49-F238E27FC236}">
                <a16:creationId xmlns:a16="http://schemas.microsoft.com/office/drawing/2014/main" id="{C3DF1DAC-3B24-4118-B238-C9C2566B44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6904" y="1249760"/>
            <a:ext cx="1007925" cy="1010733"/>
          </a:xfrm>
          <a:prstGeom prst="ellipse">
            <a:avLst/>
          </a:prstGeom>
          <a:gradFill flip="none" rotWithShape="1">
            <a:gsLst>
              <a:gs pos="100000">
                <a:schemeClr val="accent3"/>
              </a:gs>
              <a:gs pos="23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UA">
              <a:solidFill>
                <a:schemeClr val="lt1"/>
              </a:solidFill>
            </a:endParaRPr>
          </a:p>
        </p:txBody>
      </p:sp>
      <p:sp>
        <p:nvSpPr>
          <p:cNvPr id="40" name="Freeform 37">
            <a:extLst>
              <a:ext uri="{FF2B5EF4-FFF2-40B4-BE49-F238E27FC236}">
                <a16:creationId xmlns:a16="http://schemas.microsoft.com/office/drawing/2014/main" id="{94AD2C94-C76E-4966-BC53-A18218C847C7}"/>
              </a:ext>
            </a:extLst>
          </p:cNvPr>
          <p:cNvSpPr>
            <a:spLocks/>
          </p:cNvSpPr>
          <p:nvPr/>
        </p:nvSpPr>
        <p:spPr bwMode="auto">
          <a:xfrm>
            <a:off x="78724" y="1215378"/>
            <a:ext cx="3541713" cy="1293702"/>
          </a:xfrm>
          <a:custGeom>
            <a:avLst/>
            <a:gdLst>
              <a:gd name="T0" fmla="*/ 870 w 930"/>
              <a:gd name="T1" fmla="*/ 456 h 456"/>
              <a:gd name="T2" fmla="*/ 60 w 930"/>
              <a:gd name="T3" fmla="*/ 456 h 456"/>
              <a:gd name="T4" fmla="*/ 0 w 930"/>
              <a:gd name="T5" fmla="*/ 395 h 456"/>
              <a:gd name="T6" fmla="*/ 0 w 930"/>
              <a:gd name="T7" fmla="*/ 61 h 456"/>
              <a:gd name="T8" fmla="*/ 60 w 930"/>
              <a:gd name="T9" fmla="*/ 0 h 456"/>
              <a:gd name="T10" fmla="*/ 870 w 930"/>
              <a:gd name="T11" fmla="*/ 0 h 456"/>
              <a:gd name="T12" fmla="*/ 930 w 930"/>
              <a:gd name="T13" fmla="*/ 61 h 456"/>
              <a:gd name="T14" fmla="*/ 930 w 930"/>
              <a:gd name="T15" fmla="*/ 395 h 456"/>
              <a:gd name="T16" fmla="*/ 870 w 930"/>
              <a:gd name="T17" fmla="*/ 456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30" h="456">
                <a:moveTo>
                  <a:pt x="870" y="456"/>
                </a:moveTo>
                <a:cubicBezTo>
                  <a:pt x="60" y="456"/>
                  <a:pt x="60" y="456"/>
                  <a:pt x="60" y="456"/>
                </a:cubicBezTo>
                <a:cubicBezTo>
                  <a:pt x="27" y="456"/>
                  <a:pt x="0" y="429"/>
                  <a:pt x="0" y="395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27"/>
                  <a:pt x="27" y="0"/>
                  <a:pt x="60" y="0"/>
                </a:cubicBezTo>
                <a:cubicBezTo>
                  <a:pt x="870" y="0"/>
                  <a:pt x="870" y="0"/>
                  <a:pt x="870" y="0"/>
                </a:cubicBezTo>
                <a:cubicBezTo>
                  <a:pt x="903" y="0"/>
                  <a:pt x="930" y="27"/>
                  <a:pt x="930" y="61"/>
                </a:cubicBezTo>
                <a:cubicBezTo>
                  <a:pt x="930" y="395"/>
                  <a:pt x="930" y="395"/>
                  <a:pt x="930" y="395"/>
                </a:cubicBezTo>
                <a:cubicBezTo>
                  <a:pt x="930" y="429"/>
                  <a:pt x="903" y="456"/>
                  <a:pt x="870" y="456"/>
                </a:cubicBezTo>
                <a:close/>
              </a:path>
            </a:pathLst>
          </a:custGeom>
          <a:gradFill>
            <a:gsLst>
              <a:gs pos="0">
                <a:srgbClr val="28D7FE"/>
              </a:gs>
              <a:gs pos="100000">
                <a:srgbClr val="6DA9F6"/>
              </a:gs>
            </a:gsLst>
            <a:lin ang="2700000" scaled="0"/>
          </a:gradFill>
          <a:ln w="9525">
            <a:noFill/>
            <a:round/>
            <a:headEnd/>
            <a:tailEnd/>
          </a:ln>
          <a:effectLst>
            <a:outerShdw blurRad="330200" dist="342900" dir="2700000" algn="tl" rotWithShape="0">
              <a:schemeClr val="accent2">
                <a:lumMod val="50000"/>
                <a:alpha val="2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UA">
              <a:solidFill>
                <a:schemeClr val="lt1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DF08552D-709B-4683-8CFD-1A4A2A39E2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572" y="276824"/>
            <a:ext cx="7543934" cy="307777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20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Unique</a:t>
            </a:r>
            <a:r>
              <a:rPr lang="en-US" sz="2000" b="1" dirty="0">
                <a:solidFill>
                  <a:schemeClr val="bg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0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Challenges in the ASR District</a:t>
            </a: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4828D17E-D5E7-47F2-9DF6-3D862A5F8E78}"/>
              </a:ext>
            </a:extLst>
          </p:cNvPr>
          <p:cNvGrpSpPr/>
          <p:nvPr/>
        </p:nvGrpSpPr>
        <p:grpSpPr>
          <a:xfrm>
            <a:off x="7330336" y="1486006"/>
            <a:ext cx="3556000" cy="1752600"/>
            <a:chOff x="1946275" y="1284288"/>
            <a:chExt cx="3556000" cy="1752600"/>
          </a:xfrm>
        </p:grpSpPr>
        <p:sp>
          <p:nvSpPr>
            <p:cNvPr id="65" name="Freeform 6">
              <a:extLst>
                <a:ext uri="{FF2B5EF4-FFF2-40B4-BE49-F238E27FC236}">
                  <a16:creationId xmlns:a16="http://schemas.microsoft.com/office/drawing/2014/main" id="{139CD64E-8170-4962-8E3E-01E2F9315A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2625" y="1292225"/>
              <a:ext cx="3541713" cy="1736725"/>
            </a:xfrm>
            <a:custGeom>
              <a:avLst/>
              <a:gdLst>
                <a:gd name="T0" fmla="*/ 870 w 930"/>
                <a:gd name="T1" fmla="*/ 456 h 456"/>
                <a:gd name="T2" fmla="*/ 60 w 930"/>
                <a:gd name="T3" fmla="*/ 456 h 456"/>
                <a:gd name="T4" fmla="*/ 0 w 930"/>
                <a:gd name="T5" fmla="*/ 395 h 456"/>
                <a:gd name="T6" fmla="*/ 0 w 930"/>
                <a:gd name="T7" fmla="*/ 61 h 456"/>
                <a:gd name="T8" fmla="*/ 60 w 930"/>
                <a:gd name="T9" fmla="*/ 0 h 456"/>
                <a:gd name="T10" fmla="*/ 870 w 930"/>
                <a:gd name="T11" fmla="*/ 0 h 456"/>
                <a:gd name="T12" fmla="*/ 930 w 930"/>
                <a:gd name="T13" fmla="*/ 61 h 456"/>
                <a:gd name="T14" fmla="*/ 930 w 930"/>
                <a:gd name="T15" fmla="*/ 395 h 456"/>
                <a:gd name="T16" fmla="*/ 870 w 930"/>
                <a:gd name="T17" fmla="*/ 456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0" h="456">
                  <a:moveTo>
                    <a:pt x="870" y="456"/>
                  </a:moveTo>
                  <a:cubicBezTo>
                    <a:pt x="60" y="456"/>
                    <a:pt x="60" y="456"/>
                    <a:pt x="60" y="456"/>
                  </a:cubicBezTo>
                  <a:cubicBezTo>
                    <a:pt x="27" y="456"/>
                    <a:pt x="0" y="429"/>
                    <a:pt x="0" y="39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870" y="0"/>
                    <a:pt x="870" y="0"/>
                    <a:pt x="870" y="0"/>
                  </a:cubicBezTo>
                  <a:cubicBezTo>
                    <a:pt x="903" y="0"/>
                    <a:pt x="930" y="27"/>
                    <a:pt x="930" y="61"/>
                  </a:cubicBezTo>
                  <a:cubicBezTo>
                    <a:pt x="930" y="395"/>
                    <a:pt x="930" y="395"/>
                    <a:pt x="930" y="395"/>
                  </a:cubicBezTo>
                  <a:cubicBezTo>
                    <a:pt x="930" y="429"/>
                    <a:pt x="903" y="456"/>
                    <a:pt x="870" y="456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11000"/>
                  </a:srgbClr>
                </a:gs>
                <a:gs pos="100000">
                  <a:srgbClr val="FFFFFF">
                    <a:alpha val="21000"/>
                  </a:srgbClr>
                </a:gs>
              </a:gsLst>
              <a:lin ang="2700000" scaled="0"/>
            </a:gradFill>
            <a:ln w="9525">
              <a:noFill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>
                <a:solidFill>
                  <a:schemeClr val="lt1"/>
                </a:solidFill>
              </a:endParaRPr>
            </a:p>
          </p:txBody>
        </p:sp>
        <p:sp>
          <p:nvSpPr>
            <p:cNvPr id="66" name="Freeform 7">
              <a:extLst>
                <a:ext uri="{FF2B5EF4-FFF2-40B4-BE49-F238E27FC236}">
                  <a16:creationId xmlns:a16="http://schemas.microsoft.com/office/drawing/2014/main" id="{1E86F099-A021-407D-B307-6279C825E2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46275" y="1284288"/>
              <a:ext cx="3556000" cy="1752600"/>
            </a:xfrm>
            <a:custGeom>
              <a:avLst/>
              <a:gdLst>
                <a:gd name="T0" fmla="*/ 872 w 934"/>
                <a:gd name="T1" fmla="*/ 460 h 460"/>
                <a:gd name="T2" fmla="*/ 62 w 934"/>
                <a:gd name="T3" fmla="*/ 460 h 460"/>
                <a:gd name="T4" fmla="*/ 0 w 934"/>
                <a:gd name="T5" fmla="*/ 397 h 460"/>
                <a:gd name="T6" fmla="*/ 0 w 934"/>
                <a:gd name="T7" fmla="*/ 63 h 460"/>
                <a:gd name="T8" fmla="*/ 62 w 934"/>
                <a:gd name="T9" fmla="*/ 0 h 460"/>
                <a:gd name="T10" fmla="*/ 872 w 934"/>
                <a:gd name="T11" fmla="*/ 0 h 460"/>
                <a:gd name="T12" fmla="*/ 934 w 934"/>
                <a:gd name="T13" fmla="*/ 63 h 460"/>
                <a:gd name="T14" fmla="*/ 934 w 934"/>
                <a:gd name="T15" fmla="*/ 397 h 460"/>
                <a:gd name="T16" fmla="*/ 872 w 934"/>
                <a:gd name="T17" fmla="*/ 460 h 460"/>
                <a:gd name="T18" fmla="*/ 62 w 934"/>
                <a:gd name="T19" fmla="*/ 4 h 460"/>
                <a:gd name="T20" fmla="*/ 4 w 934"/>
                <a:gd name="T21" fmla="*/ 63 h 460"/>
                <a:gd name="T22" fmla="*/ 4 w 934"/>
                <a:gd name="T23" fmla="*/ 397 h 460"/>
                <a:gd name="T24" fmla="*/ 62 w 934"/>
                <a:gd name="T25" fmla="*/ 456 h 460"/>
                <a:gd name="T26" fmla="*/ 872 w 934"/>
                <a:gd name="T27" fmla="*/ 456 h 460"/>
                <a:gd name="T28" fmla="*/ 931 w 934"/>
                <a:gd name="T29" fmla="*/ 397 h 460"/>
                <a:gd name="T30" fmla="*/ 931 w 934"/>
                <a:gd name="T31" fmla="*/ 63 h 460"/>
                <a:gd name="T32" fmla="*/ 872 w 934"/>
                <a:gd name="T33" fmla="*/ 4 h 460"/>
                <a:gd name="T34" fmla="*/ 62 w 934"/>
                <a:gd name="T35" fmla="*/ 4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4" h="460">
                  <a:moveTo>
                    <a:pt x="872" y="460"/>
                  </a:moveTo>
                  <a:cubicBezTo>
                    <a:pt x="62" y="460"/>
                    <a:pt x="62" y="460"/>
                    <a:pt x="62" y="460"/>
                  </a:cubicBezTo>
                  <a:cubicBezTo>
                    <a:pt x="28" y="460"/>
                    <a:pt x="0" y="432"/>
                    <a:pt x="0" y="397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872" y="0"/>
                    <a:pt x="872" y="0"/>
                    <a:pt x="872" y="0"/>
                  </a:cubicBezTo>
                  <a:cubicBezTo>
                    <a:pt x="906" y="0"/>
                    <a:pt x="934" y="28"/>
                    <a:pt x="934" y="63"/>
                  </a:cubicBezTo>
                  <a:cubicBezTo>
                    <a:pt x="934" y="397"/>
                    <a:pt x="934" y="397"/>
                    <a:pt x="934" y="397"/>
                  </a:cubicBezTo>
                  <a:cubicBezTo>
                    <a:pt x="934" y="432"/>
                    <a:pt x="906" y="460"/>
                    <a:pt x="872" y="460"/>
                  </a:cubicBezTo>
                  <a:close/>
                  <a:moveTo>
                    <a:pt x="62" y="4"/>
                  </a:moveTo>
                  <a:cubicBezTo>
                    <a:pt x="30" y="4"/>
                    <a:pt x="4" y="30"/>
                    <a:pt x="4" y="63"/>
                  </a:cubicBezTo>
                  <a:cubicBezTo>
                    <a:pt x="4" y="397"/>
                    <a:pt x="4" y="397"/>
                    <a:pt x="4" y="397"/>
                  </a:cubicBezTo>
                  <a:cubicBezTo>
                    <a:pt x="4" y="430"/>
                    <a:pt x="30" y="456"/>
                    <a:pt x="62" y="456"/>
                  </a:cubicBezTo>
                  <a:cubicBezTo>
                    <a:pt x="872" y="456"/>
                    <a:pt x="872" y="456"/>
                    <a:pt x="872" y="456"/>
                  </a:cubicBezTo>
                  <a:cubicBezTo>
                    <a:pt x="904" y="456"/>
                    <a:pt x="931" y="430"/>
                    <a:pt x="931" y="397"/>
                  </a:cubicBezTo>
                  <a:cubicBezTo>
                    <a:pt x="931" y="63"/>
                    <a:pt x="931" y="63"/>
                    <a:pt x="931" y="63"/>
                  </a:cubicBezTo>
                  <a:cubicBezTo>
                    <a:pt x="931" y="30"/>
                    <a:pt x="904" y="4"/>
                    <a:pt x="872" y="4"/>
                  </a:cubicBezTo>
                  <a:lnTo>
                    <a:pt x="62" y="4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33000"/>
                  </a:srgbClr>
                </a:gs>
                <a:gs pos="82000">
                  <a:srgbClr val="FFFFFF">
                    <a:alpha val="0"/>
                  </a:srgbClr>
                </a:gs>
              </a:gsLst>
              <a:lin ang="27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</p:grpSp>
      <p:sp>
        <p:nvSpPr>
          <p:cNvPr id="98" name="Rectangle 97">
            <a:extLst>
              <a:ext uri="{FF2B5EF4-FFF2-40B4-BE49-F238E27FC236}">
                <a16:creationId xmlns:a16="http://schemas.microsoft.com/office/drawing/2014/main" id="{03F06409-8F8D-46FD-A87B-08D860D1B9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7107" y="1728271"/>
            <a:ext cx="204505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2000" b="1">
                <a:solidFill>
                  <a:schemeClr val="bg1"/>
                </a:solidFill>
                <a:latin typeface="Verdana"/>
                <a:ea typeface="Verdana"/>
              </a:rPr>
              <a:t>Geographical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D6E6272F-2CC4-4425-9C35-E0C36EE87C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4255" y="1485370"/>
            <a:ext cx="135133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ru-UA" sz="1600" b="1">
                <a:solidFill>
                  <a:schemeClr val="bg2"/>
                </a:solidFill>
                <a:latin typeface="Montserrat" panose="00000500000000000000" pitchFamily="50" charset="-52"/>
              </a:rPr>
              <a:t>Your Title 02</a:t>
            </a:r>
            <a:endParaRPr lang="ru-UA" altLang="ru-UA" sz="1600" b="1">
              <a:solidFill>
                <a:schemeClr val="bg2"/>
              </a:solidFill>
              <a:latin typeface="Montserrat" panose="00000500000000000000" pitchFamily="50" charset="-52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1788E7F4-A5CE-4638-A2D7-0060E10D4FB2}"/>
              </a:ext>
            </a:extLst>
          </p:cNvPr>
          <p:cNvSpPr txBox="1"/>
          <p:nvPr/>
        </p:nvSpPr>
        <p:spPr>
          <a:xfrm>
            <a:off x="4274272" y="2864178"/>
            <a:ext cx="3602234" cy="3485570"/>
          </a:xfrm>
          <a:prstGeom prst="rect">
            <a:avLst/>
          </a:prstGeom>
          <a:noFill/>
          <a:ln>
            <a:solidFill>
              <a:srgbClr val="4472C4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 algn="just">
              <a:buFont typeface="Arial"/>
              <a:buChar char="•"/>
            </a:pPr>
            <a:r>
              <a:rPr lang="en-US" sz="1400" b="1" dirty="0">
                <a:latin typeface="Verdana" panose="020B0604030504040204" pitchFamily="34" charset="0"/>
                <a:ea typeface="Verdana" panose="020B0604030504040204" pitchFamily="34" charset="0"/>
                <a:cs typeface="+mn-lt"/>
              </a:rPr>
              <a:t>Material transport and work execution are difficult</a:t>
            </a:r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  <a:cs typeface="+mn-lt"/>
              </a:rPr>
              <a:t> due to remote foot-access-only tribal habitations in hilly terrain.</a:t>
            </a:r>
            <a:endParaRPr lang="en-US" sz="1400" dirty="0">
              <a:latin typeface="Verdana" panose="020B0604030504040204" pitchFamily="34" charset="0"/>
              <a:ea typeface="Verdana" panose="020B0604030504040204" pitchFamily="34" charset="0"/>
              <a:cs typeface="Calibri"/>
            </a:endParaRPr>
          </a:p>
          <a:p>
            <a:pPr algn="just"/>
            <a:endParaRPr lang="en-US" sz="1400" dirty="0">
              <a:latin typeface="Verdana" panose="020B0604030504040204" pitchFamily="34" charset="0"/>
              <a:ea typeface="Verdana" panose="020B0604030504040204" pitchFamily="34" charset="0"/>
              <a:cs typeface="+mn-lt"/>
            </a:endParaRPr>
          </a:p>
          <a:p>
            <a:pPr marL="285750" indent="-285750" algn="just">
              <a:buFont typeface="Arial"/>
              <a:buChar char="•"/>
            </a:pPr>
            <a:r>
              <a:rPr lang="en-US" sz="1400" b="1" dirty="0">
                <a:latin typeface="Verdana" panose="020B0604030504040204" pitchFamily="34" charset="0"/>
                <a:ea typeface="Verdana" panose="020B0604030504040204" pitchFamily="34" charset="0"/>
                <a:cs typeface="+mn-lt"/>
              </a:rPr>
              <a:t>Irregular or absent power supply</a:t>
            </a:r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  <a:cs typeface="+mn-lt"/>
              </a:rPr>
              <a:t> limits feasibility of conventional pumping-based drinking water systems.</a:t>
            </a:r>
            <a:endParaRPr lang="en-US" sz="1400" dirty="0">
              <a:latin typeface="Verdana" panose="020B0604030504040204" pitchFamily="34" charset="0"/>
              <a:ea typeface="Verdana" panose="020B0604030504040204" pitchFamily="34" charset="0"/>
              <a:cs typeface="Calibri"/>
            </a:endParaRPr>
          </a:p>
          <a:p>
            <a:pPr algn="just"/>
            <a:endParaRPr lang="en-US" sz="1400" dirty="0">
              <a:latin typeface="Verdana" panose="020B0604030504040204" pitchFamily="34" charset="0"/>
              <a:ea typeface="Verdana" panose="020B0604030504040204" pitchFamily="34" charset="0"/>
              <a:cs typeface="+mn-lt"/>
            </a:endParaRPr>
          </a:p>
          <a:p>
            <a:pPr marL="285750" indent="-285750" algn="just">
              <a:buFont typeface="Arial"/>
              <a:buChar char="•"/>
            </a:pPr>
            <a:r>
              <a:rPr lang="en-US" sz="1400" b="1" dirty="0">
                <a:latin typeface="Verdana" panose="020B0604030504040204" pitchFamily="34" charset="0"/>
                <a:ea typeface="Verdana" panose="020B0604030504040204" pitchFamily="34" charset="0"/>
                <a:cs typeface="+mn-lt"/>
              </a:rPr>
              <a:t>Shortage of skilled manpower and contractors</a:t>
            </a:r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  <a:cs typeface="+mn-lt"/>
              </a:rPr>
              <a:t> delays execution, O&amp;M and ensures higher dependency on external technical support.</a:t>
            </a:r>
            <a:endParaRPr lang="en-US" sz="1400" dirty="0">
              <a:latin typeface="Verdana" panose="020B0604030504040204" pitchFamily="34" charset="0"/>
              <a:ea typeface="Verdana" panose="020B0604030504040204" pitchFamily="34" charset="0"/>
              <a:cs typeface="Calibri" panose="020F0502020204030204"/>
            </a:endParaRPr>
          </a:p>
          <a:p>
            <a:endParaRPr lang="en-US" sz="1050" b="1" dirty="0">
              <a:latin typeface="Montserrat Light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161E733-3869-8925-0BD9-8525CFCE8237}"/>
              </a:ext>
            </a:extLst>
          </p:cNvPr>
          <p:cNvGrpSpPr/>
          <p:nvPr/>
        </p:nvGrpSpPr>
        <p:grpSpPr>
          <a:xfrm>
            <a:off x="7431933" y="916428"/>
            <a:ext cx="1022585" cy="1081302"/>
            <a:chOff x="5673815" y="734813"/>
            <a:chExt cx="1156403" cy="122280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4C576340-DFC1-B241-E141-CFCB6D75847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0084718">
              <a:off x="5673815" y="734813"/>
              <a:ext cx="1065632" cy="897745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11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16200000" scaled="0"/>
              <a:tileRect/>
            </a:gradFill>
            <a:ln>
              <a:noFill/>
            </a:ln>
            <a:effectLst>
              <a:softEdge rad="20320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>
                <a:solidFill>
                  <a:schemeClr val="lt1"/>
                </a:solidFill>
              </a:endParaRPr>
            </a:p>
          </p:txBody>
        </p:sp>
        <p:sp>
          <p:nvSpPr>
            <p:cNvPr id="7" name="Oval 23">
              <a:extLst>
                <a:ext uri="{FF2B5EF4-FFF2-40B4-BE49-F238E27FC236}">
                  <a16:creationId xmlns:a16="http://schemas.microsoft.com/office/drawing/2014/main" id="{8FC85E36-B8D4-DA43-743D-F02C0627A3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90393" y="814617"/>
              <a:ext cx="1139825" cy="1143000"/>
            </a:xfrm>
            <a:prstGeom prst="ellipse">
              <a:avLst/>
            </a:prstGeom>
            <a:gradFill flip="none" rotWithShape="1">
              <a:gsLst>
                <a:gs pos="100000">
                  <a:schemeClr val="accent3"/>
                </a:gs>
                <a:gs pos="23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>
                <a:solidFill>
                  <a:schemeClr val="lt1"/>
                </a:solidFill>
              </a:endParaRPr>
            </a:p>
          </p:txBody>
        </p:sp>
      </p:grpSp>
      <p:sp>
        <p:nvSpPr>
          <p:cNvPr id="14" name="Freeform 37">
            <a:extLst>
              <a:ext uri="{FF2B5EF4-FFF2-40B4-BE49-F238E27FC236}">
                <a16:creationId xmlns:a16="http://schemas.microsoft.com/office/drawing/2014/main" id="{374802DC-8F07-12CF-6098-30124DCB3586}"/>
              </a:ext>
            </a:extLst>
          </p:cNvPr>
          <p:cNvSpPr>
            <a:spLocks/>
          </p:cNvSpPr>
          <p:nvPr/>
        </p:nvSpPr>
        <p:spPr bwMode="auto">
          <a:xfrm>
            <a:off x="8262849" y="715126"/>
            <a:ext cx="3677057" cy="1293702"/>
          </a:xfrm>
          <a:custGeom>
            <a:avLst/>
            <a:gdLst>
              <a:gd name="T0" fmla="*/ 870 w 930"/>
              <a:gd name="T1" fmla="*/ 456 h 456"/>
              <a:gd name="T2" fmla="*/ 60 w 930"/>
              <a:gd name="T3" fmla="*/ 456 h 456"/>
              <a:gd name="T4" fmla="*/ 0 w 930"/>
              <a:gd name="T5" fmla="*/ 395 h 456"/>
              <a:gd name="T6" fmla="*/ 0 w 930"/>
              <a:gd name="T7" fmla="*/ 61 h 456"/>
              <a:gd name="T8" fmla="*/ 60 w 930"/>
              <a:gd name="T9" fmla="*/ 0 h 456"/>
              <a:gd name="T10" fmla="*/ 870 w 930"/>
              <a:gd name="T11" fmla="*/ 0 h 456"/>
              <a:gd name="T12" fmla="*/ 930 w 930"/>
              <a:gd name="T13" fmla="*/ 61 h 456"/>
              <a:gd name="T14" fmla="*/ 930 w 930"/>
              <a:gd name="T15" fmla="*/ 395 h 456"/>
              <a:gd name="T16" fmla="*/ 870 w 930"/>
              <a:gd name="T17" fmla="*/ 456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30" h="456">
                <a:moveTo>
                  <a:pt x="870" y="456"/>
                </a:moveTo>
                <a:cubicBezTo>
                  <a:pt x="60" y="456"/>
                  <a:pt x="60" y="456"/>
                  <a:pt x="60" y="456"/>
                </a:cubicBezTo>
                <a:cubicBezTo>
                  <a:pt x="27" y="456"/>
                  <a:pt x="0" y="429"/>
                  <a:pt x="0" y="395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27"/>
                  <a:pt x="27" y="0"/>
                  <a:pt x="60" y="0"/>
                </a:cubicBezTo>
                <a:cubicBezTo>
                  <a:pt x="870" y="0"/>
                  <a:pt x="870" y="0"/>
                  <a:pt x="870" y="0"/>
                </a:cubicBezTo>
                <a:cubicBezTo>
                  <a:pt x="903" y="0"/>
                  <a:pt x="930" y="27"/>
                  <a:pt x="930" y="61"/>
                </a:cubicBezTo>
                <a:cubicBezTo>
                  <a:pt x="930" y="395"/>
                  <a:pt x="930" y="395"/>
                  <a:pt x="930" y="395"/>
                </a:cubicBezTo>
                <a:cubicBezTo>
                  <a:pt x="930" y="429"/>
                  <a:pt x="903" y="456"/>
                  <a:pt x="870" y="456"/>
                </a:cubicBezTo>
                <a:close/>
              </a:path>
            </a:pathLst>
          </a:custGeom>
          <a:gradFill>
            <a:gsLst>
              <a:gs pos="1000">
                <a:srgbClr val="4DC6FB"/>
              </a:gs>
              <a:gs pos="100000">
                <a:srgbClr val="877FEF"/>
              </a:gs>
            </a:gsLst>
            <a:lin ang="2700000" scaled="0"/>
          </a:gradFill>
          <a:ln w="9525">
            <a:noFill/>
            <a:round/>
            <a:headEnd/>
            <a:tailEnd/>
          </a:ln>
          <a:effectLst>
            <a:outerShdw blurRad="330200" dist="342900" dir="2700000" algn="tl" rotWithShape="0">
              <a:schemeClr val="accent5">
                <a:lumMod val="75000"/>
                <a:alpha val="26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UA">
              <a:solidFill>
                <a:schemeClr val="lt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A5980F7-6D46-C575-E8E4-68A8236E38B5}"/>
              </a:ext>
            </a:extLst>
          </p:cNvPr>
          <p:cNvSpPr txBox="1"/>
          <p:nvPr/>
        </p:nvSpPr>
        <p:spPr>
          <a:xfrm>
            <a:off x="9131381" y="1003104"/>
            <a:ext cx="1937903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chemeClr val="bg1"/>
                </a:solidFill>
                <a:latin typeface="Verdana"/>
                <a:ea typeface="Calibri"/>
                <a:cs typeface="Calibri"/>
              </a:rPr>
              <a:t>Institutional</a:t>
            </a:r>
            <a:endParaRPr lang="en-US" b="1" dirty="0">
              <a:solidFill>
                <a:schemeClr val="bg1"/>
              </a:solidFill>
              <a:latin typeface="Verdana"/>
              <a:ea typeface="Calibri"/>
              <a:cs typeface="Calibri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B6A7BEC-3594-E3E7-81AD-3E9D4B6192AD}"/>
              </a:ext>
            </a:extLst>
          </p:cNvPr>
          <p:cNvSpPr txBox="1"/>
          <p:nvPr/>
        </p:nvSpPr>
        <p:spPr>
          <a:xfrm>
            <a:off x="8255202" y="2554014"/>
            <a:ext cx="3533775" cy="3816429"/>
          </a:xfrm>
          <a:prstGeom prst="rect">
            <a:avLst/>
          </a:prstGeom>
          <a:noFill/>
          <a:ln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 algn="just">
              <a:buFont typeface="Arial"/>
              <a:buChar char="•"/>
            </a:pPr>
            <a:r>
              <a:rPr lang="en-US" sz="1400" b="1" dirty="0">
                <a:latin typeface="Verdana" panose="020B0604030504040204" pitchFamily="34" charset="0"/>
                <a:ea typeface="Verdana" panose="020B0604030504040204" pitchFamily="34" charset="0"/>
                <a:cs typeface="+mn-lt"/>
              </a:rPr>
              <a:t>Continuous VWSC training and handholding</a:t>
            </a:r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  <a:cs typeface="+mn-lt"/>
              </a:rPr>
              <a:t> is required to build capacity for O&amp;M, tariff collection, and water governance.</a:t>
            </a:r>
            <a:endParaRPr lang="en-US" sz="1400" dirty="0">
              <a:latin typeface="Verdana" panose="020B0604030504040204" pitchFamily="34" charset="0"/>
              <a:ea typeface="Verdana" panose="020B0604030504040204" pitchFamily="34" charset="0"/>
              <a:cs typeface="Calibri"/>
            </a:endParaRPr>
          </a:p>
          <a:p>
            <a:pPr algn="just"/>
            <a:endParaRPr lang="en-US" sz="1400" dirty="0">
              <a:latin typeface="Verdana" panose="020B0604030504040204" pitchFamily="34" charset="0"/>
              <a:ea typeface="Verdana" panose="020B0604030504040204" pitchFamily="34" charset="0"/>
              <a:cs typeface="+mn-lt"/>
            </a:endParaRPr>
          </a:p>
          <a:p>
            <a:pPr marL="285750" indent="-285750" algn="just">
              <a:buFont typeface="Arial"/>
              <a:buChar char="•"/>
            </a:pPr>
            <a:r>
              <a:rPr lang="en-US" sz="1400" b="1" dirty="0">
                <a:latin typeface="Verdana" panose="020B0604030504040204" pitchFamily="34" charset="0"/>
                <a:ea typeface="Verdana" panose="020B0604030504040204" pitchFamily="34" charset="0"/>
                <a:cs typeface="+mn-lt"/>
              </a:rPr>
              <a:t>Coordination across multiple agencies (ITDA, RWS, PR&amp;RD, VWSCs &amp; DWMA)</a:t>
            </a:r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  <a:cs typeface="+mn-lt"/>
              </a:rPr>
              <a:t> and evolving JJM guidelines increases administrative complexity.</a:t>
            </a:r>
            <a:endParaRPr lang="en-US" sz="1400" dirty="0">
              <a:latin typeface="Verdana" panose="020B0604030504040204" pitchFamily="34" charset="0"/>
              <a:ea typeface="Verdana" panose="020B0604030504040204" pitchFamily="34" charset="0"/>
              <a:cs typeface="Calibri"/>
            </a:endParaRPr>
          </a:p>
          <a:p>
            <a:pPr algn="just"/>
            <a:endParaRPr lang="en-US" sz="1400" dirty="0">
              <a:latin typeface="Verdana" panose="020B0604030504040204" pitchFamily="34" charset="0"/>
              <a:ea typeface="Verdana" panose="020B0604030504040204" pitchFamily="34" charset="0"/>
              <a:cs typeface="+mn-lt"/>
            </a:endParaRPr>
          </a:p>
          <a:p>
            <a:pPr marL="285750" indent="-285750" algn="just">
              <a:buFont typeface="Arial"/>
              <a:buChar char="•"/>
            </a:pPr>
            <a:r>
              <a:rPr lang="en-US" sz="1400" b="1" dirty="0">
                <a:latin typeface="Verdana" panose="020B0604030504040204" pitchFamily="34" charset="0"/>
                <a:ea typeface="Verdana" panose="020B0604030504040204" pitchFamily="34" charset="0"/>
                <a:cs typeface="+mn-lt"/>
              </a:rPr>
              <a:t>Entrustment, tendering and monitoring processes</a:t>
            </a:r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  <a:cs typeface="+mn-lt"/>
              </a:rPr>
              <a:t> face delays due to scattered geography, low contractor interest and logistical constraints</a:t>
            </a:r>
            <a:endParaRPr lang="en-US" sz="1400" dirty="0">
              <a:latin typeface="Verdana" panose="020B0604030504040204" pitchFamily="34" charset="0"/>
              <a:ea typeface="Verdana" panose="020B0604030504040204" pitchFamily="34" charset="0"/>
              <a:cs typeface="Calibri" panose="020F0502020204030204"/>
            </a:endParaRPr>
          </a:p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63" name="Freeform 37">
            <a:extLst>
              <a:ext uri="{FF2B5EF4-FFF2-40B4-BE49-F238E27FC236}">
                <a16:creationId xmlns:a16="http://schemas.microsoft.com/office/drawing/2014/main" id="{1A83C5DA-BA43-4197-9E69-C5F3D9DCD5B4}"/>
              </a:ext>
            </a:extLst>
          </p:cNvPr>
          <p:cNvSpPr>
            <a:spLocks/>
          </p:cNvSpPr>
          <p:nvPr/>
        </p:nvSpPr>
        <p:spPr bwMode="auto">
          <a:xfrm>
            <a:off x="4220171" y="941610"/>
            <a:ext cx="3541713" cy="1293701"/>
          </a:xfrm>
          <a:custGeom>
            <a:avLst/>
            <a:gdLst>
              <a:gd name="T0" fmla="*/ 870 w 930"/>
              <a:gd name="T1" fmla="*/ 456 h 456"/>
              <a:gd name="T2" fmla="*/ 60 w 930"/>
              <a:gd name="T3" fmla="*/ 456 h 456"/>
              <a:gd name="T4" fmla="*/ 0 w 930"/>
              <a:gd name="T5" fmla="*/ 395 h 456"/>
              <a:gd name="T6" fmla="*/ 0 w 930"/>
              <a:gd name="T7" fmla="*/ 61 h 456"/>
              <a:gd name="T8" fmla="*/ 60 w 930"/>
              <a:gd name="T9" fmla="*/ 0 h 456"/>
              <a:gd name="T10" fmla="*/ 870 w 930"/>
              <a:gd name="T11" fmla="*/ 0 h 456"/>
              <a:gd name="T12" fmla="*/ 930 w 930"/>
              <a:gd name="T13" fmla="*/ 61 h 456"/>
              <a:gd name="T14" fmla="*/ 930 w 930"/>
              <a:gd name="T15" fmla="*/ 395 h 456"/>
              <a:gd name="T16" fmla="*/ 870 w 930"/>
              <a:gd name="T17" fmla="*/ 456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30" h="456">
                <a:moveTo>
                  <a:pt x="870" y="456"/>
                </a:moveTo>
                <a:cubicBezTo>
                  <a:pt x="60" y="456"/>
                  <a:pt x="60" y="456"/>
                  <a:pt x="60" y="456"/>
                </a:cubicBezTo>
                <a:cubicBezTo>
                  <a:pt x="27" y="456"/>
                  <a:pt x="0" y="429"/>
                  <a:pt x="0" y="395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27"/>
                  <a:pt x="27" y="0"/>
                  <a:pt x="60" y="0"/>
                </a:cubicBezTo>
                <a:cubicBezTo>
                  <a:pt x="870" y="0"/>
                  <a:pt x="870" y="0"/>
                  <a:pt x="870" y="0"/>
                </a:cubicBezTo>
                <a:cubicBezTo>
                  <a:pt x="903" y="0"/>
                  <a:pt x="930" y="27"/>
                  <a:pt x="930" y="61"/>
                </a:cubicBezTo>
                <a:cubicBezTo>
                  <a:pt x="930" y="395"/>
                  <a:pt x="930" y="395"/>
                  <a:pt x="930" y="395"/>
                </a:cubicBezTo>
                <a:cubicBezTo>
                  <a:pt x="930" y="429"/>
                  <a:pt x="903" y="456"/>
                  <a:pt x="870" y="456"/>
                </a:cubicBezTo>
                <a:close/>
              </a:path>
            </a:pathLst>
          </a:custGeom>
          <a:gradFill>
            <a:gsLst>
              <a:gs pos="1000">
                <a:srgbClr val="4DC6FB"/>
              </a:gs>
              <a:gs pos="100000">
                <a:srgbClr val="877FEF"/>
              </a:gs>
            </a:gsLst>
            <a:lin ang="2700000" scaled="0"/>
          </a:gradFill>
          <a:ln w="9525">
            <a:noFill/>
            <a:round/>
            <a:headEnd/>
            <a:tailEnd/>
          </a:ln>
          <a:effectLst>
            <a:outerShdw blurRad="330200" dist="342900" dir="2700000" algn="tl" rotWithShape="0">
              <a:schemeClr val="accent5">
                <a:lumMod val="75000"/>
                <a:alpha val="26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b="1">
                <a:latin typeface="Verdana"/>
                <a:ea typeface="Calibri"/>
                <a:cs typeface="Calibri"/>
              </a:rPr>
              <a:t>Operational</a:t>
            </a:r>
            <a:endParaRPr lang="en-US" b="1" dirty="0">
              <a:solidFill>
                <a:schemeClr val="lt1"/>
              </a:solidFill>
              <a:latin typeface="Verdana"/>
              <a:ea typeface="Calibri"/>
              <a:cs typeface="Calibr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CBD645-82BD-44BF-69AA-DF3952104154}"/>
              </a:ext>
            </a:extLst>
          </p:cNvPr>
          <p:cNvSpPr txBox="1"/>
          <p:nvPr/>
        </p:nvSpPr>
        <p:spPr>
          <a:xfrm>
            <a:off x="831981" y="3249386"/>
            <a:ext cx="2383034" cy="25391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US" sz="1050" b="1" dirty="0">
              <a:latin typeface="Montserrat Ligh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1B88FD-1E09-5232-1C0F-FF5D4DEF0756}"/>
              </a:ext>
            </a:extLst>
          </p:cNvPr>
          <p:cNvSpPr txBox="1"/>
          <p:nvPr/>
        </p:nvSpPr>
        <p:spPr>
          <a:xfrm>
            <a:off x="352425" y="3238500"/>
            <a:ext cx="3543300" cy="3170099"/>
          </a:xfrm>
          <a:prstGeom prst="rect">
            <a:avLst/>
          </a:prstGeom>
          <a:noFill/>
          <a:ln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28600" indent="-228600" algn="just">
              <a:buFont typeface=""/>
              <a:buChar char="•"/>
            </a:pPr>
            <a:r>
              <a:rPr lang="en-US" sz="1400" b="1" dirty="0">
                <a:latin typeface="Verdana" panose="020B0604030504040204" pitchFamily="34" charset="0"/>
                <a:ea typeface="Verdana" panose="020B0604030504040204" pitchFamily="34" charset="0"/>
              </a:rPr>
              <a:t>Steep hilly terrain and forest interiors</a:t>
            </a:r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</a:rPr>
              <a:t> make many habitations accessible only by foot limiting material movement.</a:t>
            </a:r>
            <a:endParaRPr lang="en-US" sz="1400" dirty="0">
              <a:latin typeface="Verdana" panose="020B0604030504040204" pitchFamily="34" charset="0"/>
              <a:ea typeface="Verdana" panose="020B0604030504040204" pitchFamily="34" charset="0"/>
              <a:cs typeface="Calibri" panose="020F0502020204030204"/>
            </a:endParaRPr>
          </a:p>
          <a:p>
            <a:pPr algn="just"/>
            <a:endParaRPr lang="en-US" sz="1400" dirty="0">
              <a:latin typeface="Verdana" panose="020B0604030504040204" pitchFamily="34" charset="0"/>
              <a:ea typeface="Verdana" panose="020B0604030504040204" pitchFamily="34" charset="0"/>
              <a:cs typeface="Calibri" panose="020F0502020204030204"/>
            </a:endParaRPr>
          </a:p>
          <a:p>
            <a:pPr marL="228600" indent="-228600" algn="just">
              <a:buFont typeface=""/>
              <a:buChar char="•"/>
            </a:pPr>
            <a:r>
              <a:rPr lang="en-US" sz="1400" b="1" dirty="0">
                <a:latin typeface="Verdana" panose="020B0604030504040204" pitchFamily="34" charset="0"/>
                <a:ea typeface="Verdana" panose="020B0604030504040204" pitchFamily="34" charset="0"/>
              </a:rPr>
              <a:t>Scattered, low-density tribal settlements</a:t>
            </a:r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</a:rPr>
              <a:t> increase pipeline length and reduce system viability.</a:t>
            </a:r>
            <a:endParaRPr lang="en-US" sz="1400" dirty="0">
              <a:latin typeface="Verdana" panose="020B0604030504040204" pitchFamily="34" charset="0"/>
              <a:ea typeface="Verdana" panose="020B0604030504040204" pitchFamily="34" charset="0"/>
              <a:cs typeface="Calibri" panose="020F0502020204030204"/>
            </a:endParaRPr>
          </a:p>
          <a:p>
            <a:pPr algn="just"/>
            <a:endParaRPr lang="en-US" sz="1400" dirty="0">
              <a:latin typeface="Verdana" panose="020B0604030504040204" pitchFamily="34" charset="0"/>
              <a:ea typeface="Verdana" panose="020B0604030504040204" pitchFamily="34" charset="0"/>
              <a:cs typeface="Calibri" panose="020F0502020204030204"/>
            </a:endParaRPr>
          </a:p>
          <a:p>
            <a:pPr marL="228600" indent="-228600" algn="just">
              <a:buFont typeface=""/>
              <a:buChar char="•"/>
            </a:pPr>
            <a:r>
              <a:rPr lang="en-US" sz="1400" b="1" dirty="0">
                <a:latin typeface="Verdana" panose="020B0604030504040204" pitchFamily="34" charset="0"/>
                <a:ea typeface="Verdana" panose="020B0604030504040204" pitchFamily="34" charset="0"/>
              </a:rPr>
              <a:t>Weak and variable groundwater availability</a:t>
            </a:r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</a:rPr>
              <a:t> with dependence on seasonal springs and surface flows.</a:t>
            </a:r>
            <a:endParaRPr lang="en-US" sz="1400" dirty="0">
              <a:latin typeface="Verdana" panose="020B0604030504040204" pitchFamily="34" charset="0"/>
              <a:ea typeface="Verdana" panose="020B0604030504040204" pitchFamily="34" charset="0"/>
              <a:cs typeface="Calibri"/>
            </a:endParaRPr>
          </a:p>
          <a:p>
            <a:pPr algn="ctr"/>
            <a:endParaRPr lang="en-US" dirty="0"/>
          </a:p>
        </p:txBody>
      </p:sp>
      <p:sp>
        <p:nvSpPr>
          <p:cNvPr id="4" name="Arrow: Down 3">
            <a:extLst>
              <a:ext uri="{FF2B5EF4-FFF2-40B4-BE49-F238E27FC236}">
                <a16:creationId xmlns:a16="http://schemas.microsoft.com/office/drawing/2014/main" id="{54FE7C48-B251-41CE-40A1-E6E470589361}"/>
              </a:ext>
            </a:extLst>
          </p:cNvPr>
          <p:cNvSpPr/>
          <p:nvPr/>
        </p:nvSpPr>
        <p:spPr>
          <a:xfrm>
            <a:off x="1545015" y="2617000"/>
            <a:ext cx="484632" cy="493776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" name="Arrow: Down 4">
            <a:extLst>
              <a:ext uri="{FF2B5EF4-FFF2-40B4-BE49-F238E27FC236}">
                <a16:creationId xmlns:a16="http://schemas.microsoft.com/office/drawing/2014/main" id="{E3FFE27C-A02A-3F98-E6B5-D7412C1EDB41}"/>
              </a:ext>
            </a:extLst>
          </p:cNvPr>
          <p:cNvSpPr/>
          <p:nvPr/>
        </p:nvSpPr>
        <p:spPr>
          <a:xfrm>
            <a:off x="5491978" y="2267984"/>
            <a:ext cx="484632" cy="493776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" name="Arrow: Down 5">
            <a:extLst>
              <a:ext uri="{FF2B5EF4-FFF2-40B4-BE49-F238E27FC236}">
                <a16:creationId xmlns:a16="http://schemas.microsoft.com/office/drawing/2014/main" id="{C1BA251B-B583-435A-F8AC-F04679255A31}"/>
              </a:ext>
            </a:extLst>
          </p:cNvPr>
          <p:cNvSpPr/>
          <p:nvPr/>
        </p:nvSpPr>
        <p:spPr>
          <a:xfrm>
            <a:off x="9535915" y="2016766"/>
            <a:ext cx="484632" cy="493776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42261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repeatCount="indefinite" accel="50000" decel="5000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54167E-6 0.00162 L -3.54167E-6 0.03588 " pathEditMode="relative" rAng="0" ptsTypes="AA">
                                      <p:cBhvr>
                                        <p:cTn id="13" dur="6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10">
            <a:extLst>
              <a:ext uri="{FF2B5EF4-FFF2-40B4-BE49-F238E27FC236}">
                <a16:creationId xmlns:a16="http://schemas.microsoft.com/office/drawing/2014/main" id="{54F3BAD4-1925-48CB-8988-D72B0257EBF5}"/>
              </a:ext>
            </a:extLst>
          </p:cNvPr>
          <p:cNvSpPr>
            <a:spLocks noEditPoints="1"/>
          </p:cNvSpPr>
          <p:nvPr/>
        </p:nvSpPr>
        <p:spPr bwMode="auto">
          <a:xfrm>
            <a:off x="335114" y="1008701"/>
            <a:ext cx="11569395" cy="5498210"/>
          </a:xfrm>
          <a:custGeom>
            <a:avLst/>
            <a:gdLst>
              <a:gd name="T0" fmla="*/ 1911 w 2024"/>
              <a:gd name="T1" fmla="*/ 1230 h 1230"/>
              <a:gd name="T2" fmla="*/ 113 w 2024"/>
              <a:gd name="T3" fmla="*/ 1230 h 1230"/>
              <a:gd name="T4" fmla="*/ 0 w 2024"/>
              <a:gd name="T5" fmla="*/ 1117 h 1230"/>
              <a:gd name="T6" fmla="*/ 0 w 2024"/>
              <a:gd name="T7" fmla="*/ 113 h 1230"/>
              <a:gd name="T8" fmla="*/ 113 w 2024"/>
              <a:gd name="T9" fmla="*/ 0 h 1230"/>
              <a:gd name="T10" fmla="*/ 1911 w 2024"/>
              <a:gd name="T11" fmla="*/ 0 h 1230"/>
              <a:gd name="T12" fmla="*/ 2024 w 2024"/>
              <a:gd name="T13" fmla="*/ 113 h 1230"/>
              <a:gd name="T14" fmla="*/ 2024 w 2024"/>
              <a:gd name="T15" fmla="*/ 1117 h 1230"/>
              <a:gd name="T16" fmla="*/ 1911 w 2024"/>
              <a:gd name="T17" fmla="*/ 1230 h 1230"/>
              <a:gd name="T18" fmla="*/ 113 w 2024"/>
              <a:gd name="T19" fmla="*/ 3 h 1230"/>
              <a:gd name="T20" fmla="*/ 3 w 2024"/>
              <a:gd name="T21" fmla="*/ 113 h 1230"/>
              <a:gd name="T22" fmla="*/ 3 w 2024"/>
              <a:gd name="T23" fmla="*/ 1117 h 1230"/>
              <a:gd name="T24" fmla="*/ 113 w 2024"/>
              <a:gd name="T25" fmla="*/ 1227 h 1230"/>
              <a:gd name="T26" fmla="*/ 1911 w 2024"/>
              <a:gd name="T27" fmla="*/ 1227 h 1230"/>
              <a:gd name="T28" fmla="*/ 2021 w 2024"/>
              <a:gd name="T29" fmla="*/ 1117 h 1230"/>
              <a:gd name="T30" fmla="*/ 2021 w 2024"/>
              <a:gd name="T31" fmla="*/ 113 h 1230"/>
              <a:gd name="T32" fmla="*/ 1911 w 2024"/>
              <a:gd name="T33" fmla="*/ 3 h 1230"/>
              <a:gd name="T34" fmla="*/ 113 w 2024"/>
              <a:gd name="T35" fmla="*/ 3 h 1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24" h="1230">
                <a:moveTo>
                  <a:pt x="1911" y="1230"/>
                </a:moveTo>
                <a:cubicBezTo>
                  <a:pt x="113" y="1230"/>
                  <a:pt x="113" y="1230"/>
                  <a:pt x="113" y="1230"/>
                </a:cubicBezTo>
                <a:cubicBezTo>
                  <a:pt x="50" y="1230"/>
                  <a:pt x="0" y="1179"/>
                  <a:pt x="0" y="1117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51"/>
                  <a:pt x="50" y="0"/>
                  <a:pt x="113" y="0"/>
                </a:cubicBezTo>
                <a:cubicBezTo>
                  <a:pt x="1911" y="0"/>
                  <a:pt x="1911" y="0"/>
                  <a:pt x="1911" y="0"/>
                </a:cubicBezTo>
                <a:cubicBezTo>
                  <a:pt x="1974" y="0"/>
                  <a:pt x="2024" y="51"/>
                  <a:pt x="2024" y="113"/>
                </a:cubicBezTo>
                <a:cubicBezTo>
                  <a:pt x="2024" y="1117"/>
                  <a:pt x="2024" y="1117"/>
                  <a:pt x="2024" y="1117"/>
                </a:cubicBezTo>
                <a:cubicBezTo>
                  <a:pt x="2024" y="1179"/>
                  <a:pt x="1974" y="1230"/>
                  <a:pt x="1911" y="1230"/>
                </a:cubicBezTo>
                <a:close/>
                <a:moveTo>
                  <a:pt x="113" y="3"/>
                </a:moveTo>
                <a:cubicBezTo>
                  <a:pt x="52" y="3"/>
                  <a:pt x="3" y="53"/>
                  <a:pt x="3" y="113"/>
                </a:cubicBezTo>
                <a:cubicBezTo>
                  <a:pt x="3" y="1117"/>
                  <a:pt x="3" y="1117"/>
                  <a:pt x="3" y="1117"/>
                </a:cubicBezTo>
                <a:cubicBezTo>
                  <a:pt x="3" y="1177"/>
                  <a:pt x="52" y="1227"/>
                  <a:pt x="113" y="1227"/>
                </a:cubicBezTo>
                <a:cubicBezTo>
                  <a:pt x="1911" y="1227"/>
                  <a:pt x="1911" y="1227"/>
                  <a:pt x="1911" y="1227"/>
                </a:cubicBezTo>
                <a:cubicBezTo>
                  <a:pt x="1972" y="1227"/>
                  <a:pt x="2021" y="1177"/>
                  <a:pt x="2021" y="1117"/>
                </a:cubicBezTo>
                <a:cubicBezTo>
                  <a:pt x="2021" y="113"/>
                  <a:pt x="2021" y="113"/>
                  <a:pt x="2021" y="113"/>
                </a:cubicBezTo>
                <a:cubicBezTo>
                  <a:pt x="2021" y="53"/>
                  <a:pt x="1972" y="3"/>
                  <a:pt x="1911" y="3"/>
                </a:cubicBezTo>
                <a:lnTo>
                  <a:pt x="113" y="3"/>
                </a:lnTo>
                <a:close/>
              </a:path>
            </a:pathLst>
          </a:custGeom>
          <a:gradFill>
            <a:gsLst>
              <a:gs pos="0">
                <a:srgbClr val="FFFFFF">
                  <a:alpha val="33000"/>
                </a:srgbClr>
              </a:gs>
              <a:gs pos="82000">
                <a:srgbClr val="FFFFFF">
                  <a:alpha val="0"/>
                </a:srgbClr>
              </a:gs>
            </a:gsLst>
            <a:lin ang="27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96E685CE-15F5-4584-9C1C-FFA9223E9828}"/>
              </a:ext>
            </a:extLst>
          </p:cNvPr>
          <p:cNvSpPr txBox="1"/>
          <p:nvPr/>
        </p:nvSpPr>
        <p:spPr>
          <a:xfrm>
            <a:off x="8581813" y="4648970"/>
            <a:ext cx="3336989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Used lightweight materials &amp; community labour mobilisation</a:t>
            </a:r>
            <a:r>
              <a:rPr lang="en-GB" dirty="0">
                <a:solidFill>
                  <a:schemeClr val="bg1"/>
                </a:solidFill>
              </a:rPr>
              <a:t> to overcome inaccessibility in foot-path-only terrain.</a:t>
            </a:r>
            <a:endParaRPr lang="en-US" b="1" dirty="0">
              <a:solidFill>
                <a:schemeClr val="bg1"/>
              </a:solidFill>
              <a:latin typeface="Montserrat Light" panose="00000400000000000000" pitchFamily="50" charset="-5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90F0E91-AEF6-AD6D-1E10-15444014228B}"/>
              </a:ext>
            </a:extLst>
          </p:cNvPr>
          <p:cNvSpPr txBox="1"/>
          <p:nvPr/>
        </p:nvSpPr>
        <p:spPr>
          <a:xfrm>
            <a:off x="176022" y="219516"/>
            <a:ext cx="11208258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anchor="t">
            <a:spAutoFit/>
          </a:bodyPr>
          <a:lstStyle/>
          <a:p>
            <a:r>
              <a:rPr lang="en-IN" sz="20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Best Practice (1) </a:t>
            </a:r>
            <a:r>
              <a:rPr lang="en-GB" sz="20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Gravity Fed Spring Water Systems (ASR Hill Terrain)</a:t>
            </a:r>
            <a:endParaRPr lang="en-IN" sz="2000" b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930AF28-0A5E-FA70-6E49-75843D298DCA}"/>
              </a:ext>
            </a:extLst>
          </p:cNvPr>
          <p:cNvSpPr txBox="1"/>
          <p:nvPr/>
        </p:nvSpPr>
        <p:spPr>
          <a:xfrm>
            <a:off x="628332" y="4648970"/>
            <a:ext cx="3993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Adopted gravity-fed spring systems</a:t>
            </a:r>
            <a:r>
              <a:rPr lang="en-GB" dirty="0">
                <a:solidFill>
                  <a:schemeClr val="bg1"/>
                </a:solidFill>
              </a:rPr>
              <a:t> to serve remote hilltop habitations with zero power dependence</a:t>
            </a:r>
            <a:endParaRPr lang="en-US" dirty="0">
              <a:solidFill>
                <a:schemeClr val="bg1"/>
              </a:solidFill>
              <a:ea typeface="Calibri"/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D0038C-03FD-4271-398E-F5FB575960B6}"/>
              </a:ext>
            </a:extLst>
          </p:cNvPr>
          <p:cNvSpPr txBox="1"/>
          <p:nvPr/>
        </p:nvSpPr>
        <p:spPr>
          <a:xfrm>
            <a:off x="4778467" y="2981696"/>
            <a:ext cx="39939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Designed decentralized micro-schemes</a:t>
            </a:r>
            <a:r>
              <a:rPr lang="en-GB" dirty="0">
                <a:solidFill>
                  <a:schemeClr val="bg1"/>
                </a:solidFill>
              </a:rPr>
              <a:t> for scattered, low-density tribal settlements to ensure feasibility and coverage</a:t>
            </a:r>
            <a:endParaRPr lang="en-IN" dirty="0">
              <a:solidFill>
                <a:schemeClr val="bg1"/>
              </a:solidFill>
            </a:endParaRPr>
          </a:p>
        </p:txBody>
      </p:sp>
      <p:pic>
        <p:nvPicPr>
          <p:cNvPr id="5" name="bg object 19">
            <a:extLst>
              <a:ext uri="{FF2B5EF4-FFF2-40B4-BE49-F238E27FC236}">
                <a16:creationId xmlns:a16="http://schemas.microsoft.com/office/drawing/2014/main" id="{2E63AA61-1969-7D46-F6AD-53B4FF3D83FE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576304" y="26619"/>
            <a:ext cx="615696" cy="54408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373BDDC-9D22-BEBD-D2E8-AEEAE5AF5261}"/>
              </a:ext>
            </a:extLst>
          </p:cNvPr>
          <p:cNvSpPr txBox="1"/>
          <p:nvPr/>
        </p:nvSpPr>
        <p:spPr>
          <a:xfrm>
            <a:off x="246888" y="1008701"/>
            <a:ext cx="7058687" cy="563231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N" b="1" dirty="0">
                <a:latin typeface="Verdana" panose="020B0604030504040204" pitchFamily="34" charset="0"/>
                <a:ea typeface="Verdana" panose="020B0604030504040204" pitchFamily="34" charset="0"/>
              </a:rPr>
              <a:t>Why Needed:</a:t>
            </a:r>
            <a:r>
              <a:rPr lang="en-IN" dirty="0">
                <a:latin typeface="Verdana" panose="020B0604030504040204" pitchFamily="34" charset="0"/>
                <a:ea typeface="Verdana" panose="020B0604030504040204" pitchFamily="34" charset="0"/>
              </a:rPr>
              <a:t> Remote hilltop habitations, weak groundwater, foot path only access.</a:t>
            </a:r>
          </a:p>
          <a:p>
            <a:br>
              <a:rPr lang="en-IN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IN" b="1" dirty="0">
                <a:latin typeface="Verdana" panose="020B0604030504040204" pitchFamily="34" charset="0"/>
                <a:ea typeface="Verdana" panose="020B0604030504040204" pitchFamily="34" charset="0"/>
              </a:rPr>
              <a:t>Technical Features:</a:t>
            </a:r>
            <a:endParaRPr lang="en-IN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IN" dirty="0">
                <a:latin typeface="Verdana" panose="020B0604030504040204" pitchFamily="34" charset="0"/>
                <a:ea typeface="Verdana" panose="020B0604030504040204" pitchFamily="34" charset="0"/>
              </a:rPr>
              <a:t>Perennial spring sources yielding </a:t>
            </a:r>
            <a:r>
              <a:rPr lang="en-IN" b="1" dirty="0">
                <a:latin typeface="Verdana" panose="020B0604030504040204" pitchFamily="34" charset="0"/>
                <a:ea typeface="Verdana" panose="020B0604030504040204" pitchFamily="34" charset="0"/>
              </a:rPr>
              <a:t>0.5 -1 LPS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IN" dirty="0">
                <a:latin typeface="Verdana" panose="020B0604030504040204" pitchFamily="34" charset="0"/>
                <a:ea typeface="Verdana" panose="020B0604030504040204" pitchFamily="34" charset="0"/>
              </a:rPr>
              <a:t>HDPE pipelines (50–90 mm) aligned on natural contours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IN" b="1" dirty="0">
                <a:latin typeface="Verdana" panose="020B0604030504040204" pitchFamily="34" charset="0"/>
                <a:ea typeface="Verdana" panose="020B0604030504040204" pitchFamily="34" charset="0"/>
              </a:rPr>
              <a:t>5-60 KL ELSRs</a:t>
            </a:r>
            <a:r>
              <a:rPr lang="en-IN" dirty="0">
                <a:latin typeface="Verdana" panose="020B0604030504040204" pitchFamily="34" charset="0"/>
                <a:ea typeface="Verdana" panose="020B0604030504040204" pitchFamily="34" charset="0"/>
              </a:rPr>
              <a:t> with roughing + sand filtration</a:t>
            </a:r>
          </a:p>
          <a:p>
            <a:br>
              <a:rPr lang="en-IN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IN" b="1" dirty="0">
                <a:latin typeface="Verdana" panose="020B0604030504040204" pitchFamily="34" charset="0"/>
                <a:ea typeface="Verdana" panose="020B0604030504040204" pitchFamily="34" charset="0"/>
              </a:rPr>
              <a:t>Community &amp; VWSC Role:</a:t>
            </a:r>
            <a:endParaRPr lang="en-IN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IN" dirty="0">
                <a:latin typeface="Verdana" panose="020B0604030504040204" pitchFamily="34" charset="0"/>
                <a:ea typeface="Verdana" panose="020B0604030504040204" pitchFamily="34" charset="0"/>
              </a:rPr>
              <a:t>Spring protection, pipeline alignment support, daily monitoring</a:t>
            </a:r>
          </a:p>
          <a:p>
            <a:r>
              <a:rPr lang="en-IN" dirty="0">
                <a:latin typeface="Verdana" panose="020B0604030504040204" pitchFamily="34" charset="0"/>
                <a:ea typeface="Verdana" panose="020B0604030504040204" pitchFamily="34" charset="0"/>
              </a:rPr>
              <a:t>VWSC handles valve operation &amp; minor repairs</a:t>
            </a:r>
          </a:p>
          <a:p>
            <a:br>
              <a:rPr lang="en-IN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IN" b="1" dirty="0">
                <a:latin typeface="Verdana" panose="020B0604030504040204" pitchFamily="34" charset="0"/>
                <a:ea typeface="Verdana" panose="020B0604030504040204" pitchFamily="34" charset="0"/>
              </a:rPr>
              <a:t>Impact:</a:t>
            </a:r>
            <a:endParaRPr lang="en-IN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IN" b="1" dirty="0">
                <a:latin typeface="Verdana" panose="020B0604030504040204" pitchFamily="34" charset="0"/>
                <a:ea typeface="Verdana" panose="020B0604030504040204" pitchFamily="34" charset="0"/>
              </a:rPr>
              <a:t>100% FHTCs in remote tribal villages</a:t>
            </a:r>
            <a:endParaRPr lang="en-IN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IN" dirty="0">
                <a:latin typeface="Verdana" panose="020B0604030504040204" pitchFamily="34" charset="0"/>
                <a:ea typeface="Verdana" panose="020B0604030504040204" pitchFamily="34" charset="0"/>
              </a:rPr>
              <a:t>Zero power cost, highly sustainable.</a:t>
            </a:r>
          </a:p>
          <a:p>
            <a:br>
              <a:rPr lang="en-IN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IN" b="1" dirty="0">
                <a:latin typeface="Verdana" panose="020B0604030504040204" pitchFamily="34" charset="0"/>
                <a:ea typeface="Verdana" panose="020B0604030504040204" pitchFamily="34" charset="0"/>
              </a:rPr>
              <a:t>Area of Implementation:</a:t>
            </a:r>
            <a:r>
              <a:rPr lang="en-IN" dirty="0">
                <a:latin typeface="Verdana" panose="020B0604030504040204" pitchFamily="34" charset="0"/>
                <a:ea typeface="Verdana" panose="020B0604030504040204" pitchFamily="34" charset="0"/>
              </a:rPr>
              <a:t> G. Madugula block habitations are  </a:t>
            </a:r>
            <a:r>
              <a:rPr lang="en-IN" dirty="0" err="1">
                <a:latin typeface="Verdana" panose="020B0604030504040204" pitchFamily="34" charset="0"/>
                <a:ea typeface="Verdana" panose="020B0604030504040204" pitchFamily="34" charset="0"/>
              </a:rPr>
              <a:t>Neredubanda</a:t>
            </a:r>
            <a:r>
              <a:rPr lang="en-IN" dirty="0"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en-IN" dirty="0" err="1">
                <a:latin typeface="Verdana" panose="020B0604030504040204" pitchFamily="34" charset="0"/>
                <a:ea typeface="Verdana" panose="020B0604030504040204" pitchFamily="34" charset="0"/>
              </a:rPr>
              <a:t>Chinaporlu</a:t>
            </a:r>
            <a:r>
              <a:rPr lang="en-IN" dirty="0"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en-IN" dirty="0" err="1">
                <a:latin typeface="Verdana" panose="020B0604030504040204" pitchFamily="34" charset="0"/>
                <a:ea typeface="Verdana" panose="020B0604030504040204" pitchFamily="34" charset="0"/>
              </a:rPr>
              <a:t>Seethabanda</a:t>
            </a:r>
            <a:r>
              <a:rPr lang="en-IN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endParaRPr lang="en-IN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18EA205-3164-CE35-EADE-CA26E0FCA6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7224" y="854290"/>
            <a:ext cx="4349662" cy="549821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98675AE-C49A-F786-A33C-FAB43AB40E19}"/>
              </a:ext>
            </a:extLst>
          </p:cNvPr>
          <p:cNvSpPr txBox="1"/>
          <p:nvPr/>
        </p:nvSpPr>
        <p:spPr>
          <a:xfrm>
            <a:off x="7743065" y="6352500"/>
            <a:ext cx="4113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>
                <a:solidFill>
                  <a:srgbClr val="FF0000"/>
                </a:solidFill>
              </a:rPr>
              <a:t>Layout map of </a:t>
            </a:r>
            <a:r>
              <a:rPr lang="en-IN" b="1" dirty="0" err="1">
                <a:solidFill>
                  <a:srgbClr val="FF0000"/>
                </a:solidFill>
              </a:rPr>
              <a:t>Neredubanda</a:t>
            </a:r>
            <a:r>
              <a:rPr lang="en-IN" b="1" dirty="0">
                <a:solidFill>
                  <a:srgbClr val="FF0000"/>
                </a:solidFill>
              </a:rPr>
              <a:t> habitation</a:t>
            </a:r>
          </a:p>
        </p:txBody>
      </p:sp>
    </p:spTree>
    <p:extLst>
      <p:ext uri="{BB962C8B-B14F-4D97-AF65-F5344CB8AC3E}">
        <p14:creationId xmlns:p14="http://schemas.microsoft.com/office/powerpoint/2010/main" val="30395668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FCD975-7738-89BB-A085-94AEA0A2D3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10">
            <a:extLst>
              <a:ext uri="{FF2B5EF4-FFF2-40B4-BE49-F238E27FC236}">
                <a16:creationId xmlns:a16="http://schemas.microsoft.com/office/drawing/2014/main" id="{8536DE89-8DB1-2754-B6FB-27E0AED15756}"/>
              </a:ext>
            </a:extLst>
          </p:cNvPr>
          <p:cNvSpPr>
            <a:spLocks noEditPoints="1"/>
          </p:cNvSpPr>
          <p:nvPr/>
        </p:nvSpPr>
        <p:spPr bwMode="auto">
          <a:xfrm>
            <a:off x="335114" y="1008701"/>
            <a:ext cx="11569395" cy="5498210"/>
          </a:xfrm>
          <a:custGeom>
            <a:avLst/>
            <a:gdLst>
              <a:gd name="T0" fmla="*/ 1911 w 2024"/>
              <a:gd name="T1" fmla="*/ 1230 h 1230"/>
              <a:gd name="T2" fmla="*/ 113 w 2024"/>
              <a:gd name="T3" fmla="*/ 1230 h 1230"/>
              <a:gd name="T4" fmla="*/ 0 w 2024"/>
              <a:gd name="T5" fmla="*/ 1117 h 1230"/>
              <a:gd name="T6" fmla="*/ 0 w 2024"/>
              <a:gd name="T7" fmla="*/ 113 h 1230"/>
              <a:gd name="T8" fmla="*/ 113 w 2024"/>
              <a:gd name="T9" fmla="*/ 0 h 1230"/>
              <a:gd name="T10" fmla="*/ 1911 w 2024"/>
              <a:gd name="T11" fmla="*/ 0 h 1230"/>
              <a:gd name="T12" fmla="*/ 2024 w 2024"/>
              <a:gd name="T13" fmla="*/ 113 h 1230"/>
              <a:gd name="T14" fmla="*/ 2024 w 2024"/>
              <a:gd name="T15" fmla="*/ 1117 h 1230"/>
              <a:gd name="T16" fmla="*/ 1911 w 2024"/>
              <a:gd name="T17" fmla="*/ 1230 h 1230"/>
              <a:gd name="T18" fmla="*/ 113 w 2024"/>
              <a:gd name="T19" fmla="*/ 3 h 1230"/>
              <a:gd name="T20" fmla="*/ 3 w 2024"/>
              <a:gd name="T21" fmla="*/ 113 h 1230"/>
              <a:gd name="T22" fmla="*/ 3 w 2024"/>
              <a:gd name="T23" fmla="*/ 1117 h 1230"/>
              <a:gd name="T24" fmla="*/ 113 w 2024"/>
              <a:gd name="T25" fmla="*/ 1227 h 1230"/>
              <a:gd name="T26" fmla="*/ 1911 w 2024"/>
              <a:gd name="T27" fmla="*/ 1227 h 1230"/>
              <a:gd name="T28" fmla="*/ 2021 w 2024"/>
              <a:gd name="T29" fmla="*/ 1117 h 1230"/>
              <a:gd name="T30" fmla="*/ 2021 w 2024"/>
              <a:gd name="T31" fmla="*/ 113 h 1230"/>
              <a:gd name="T32" fmla="*/ 1911 w 2024"/>
              <a:gd name="T33" fmla="*/ 3 h 1230"/>
              <a:gd name="T34" fmla="*/ 113 w 2024"/>
              <a:gd name="T35" fmla="*/ 3 h 1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24" h="1230">
                <a:moveTo>
                  <a:pt x="1911" y="1230"/>
                </a:moveTo>
                <a:cubicBezTo>
                  <a:pt x="113" y="1230"/>
                  <a:pt x="113" y="1230"/>
                  <a:pt x="113" y="1230"/>
                </a:cubicBezTo>
                <a:cubicBezTo>
                  <a:pt x="50" y="1230"/>
                  <a:pt x="0" y="1179"/>
                  <a:pt x="0" y="1117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51"/>
                  <a:pt x="50" y="0"/>
                  <a:pt x="113" y="0"/>
                </a:cubicBezTo>
                <a:cubicBezTo>
                  <a:pt x="1911" y="0"/>
                  <a:pt x="1911" y="0"/>
                  <a:pt x="1911" y="0"/>
                </a:cubicBezTo>
                <a:cubicBezTo>
                  <a:pt x="1974" y="0"/>
                  <a:pt x="2024" y="51"/>
                  <a:pt x="2024" y="113"/>
                </a:cubicBezTo>
                <a:cubicBezTo>
                  <a:pt x="2024" y="1117"/>
                  <a:pt x="2024" y="1117"/>
                  <a:pt x="2024" y="1117"/>
                </a:cubicBezTo>
                <a:cubicBezTo>
                  <a:pt x="2024" y="1179"/>
                  <a:pt x="1974" y="1230"/>
                  <a:pt x="1911" y="1230"/>
                </a:cubicBezTo>
                <a:close/>
                <a:moveTo>
                  <a:pt x="113" y="3"/>
                </a:moveTo>
                <a:cubicBezTo>
                  <a:pt x="52" y="3"/>
                  <a:pt x="3" y="53"/>
                  <a:pt x="3" y="113"/>
                </a:cubicBezTo>
                <a:cubicBezTo>
                  <a:pt x="3" y="1117"/>
                  <a:pt x="3" y="1117"/>
                  <a:pt x="3" y="1117"/>
                </a:cubicBezTo>
                <a:cubicBezTo>
                  <a:pt x="3" y="1177"/>
                  <a:pt x="52" y="1227"/>
                  <a:pt x="113" y="1227"/>
                </a:cubicBezTo>
                <a:cubicBezTo>
                  <a:pt x="1911" y="1227"/>
                  <a:pt x="1911" y="1227"/>
                  <a:pt x="1911" y="1227"/>
                </a:cubicBezTo>
                <a:cubicBezTo>
                  <a:pt x="1972" y="1227"/>
                  <a:pt x="2021" y="1177"/>
                  <a:pt x="2021" y="1117"/>
                </a:cubicBezTo>
                <a:cubicBezTo>
                  <a:pt x="2021" y="113"/>
                  <a:pt x="2021" y="113"/>
                  <a:pt x="2021" y="113"/>
                </a:cubicBezTo>
                <a:cubicBezTo>
                  <a:pt x="2021" y="53"/>
                  <a:pt x="1972" y="3"/>
                  <a:pt x="1911" y="3"/>
                </a:cubicBezTo>
                <a:lnTo>
                  <a:pt x="113" y="3"/>
                </a:lnTo>
                <a:close/>
              </a:path>
            </a:pathLst>
          </a:custGeom>
          <a:gradFill>
            <a:gsLst>
              <a:gs pos="0">
                <a:srgbClr val="FFFFFF">
                  <a:alpha val="33000"/>
                </a:srgbClr>
              </a:gs>
              <a:gs pos="82000">
                <a:srgbClr val="FFFFFF">
                  <a:alpha val="0"/>
                </a:srgbClr>
              </a:gs>
            </a:gsLst>
            <a:lin ang="27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5BC2B21-9EB4-A60A-EF42-F06CB43B885F}"/>
              </a:ext>
            </a:extLst>
          </p:cNvPr>
          <p:cNvSpPr txBox="1"/>
          <p:nvPr/>
        </p:nvSpPr>
        <p:spPr>
          <a:xfrm>
            <a:off x="84582" y="109035"/>
            <a:ext cx="11208258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anchor="t">
            <a:spAutoFit/>
          </a:bodyPr>
          <a:lstStyle/>
          <a:p>
            <a:r>
              <a:rPr lang="en-IN" sz="20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Best Practice – (2) </a:t>
            </a:r>
            <a:r>
              <a:rPr lang="en-GB" sz="20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Solar Dual Pump Systems (Off-Grid Tribal Villages)</a:t>
            </a:r>
            <a:endParaRPr lang="en-IN" sz="2000" b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D3046AD-0E41-02B3-5791-346686CD80CB}"/>
              </a:ext>
            </a:extLst>
          </p:cNvPr>
          <p:cNvSpPr txBox="1"/>
          <p:nvPr/>
        </p:nvSpPr>
        <p:spPr>
          <a:xfrm>
            <a:off x="628332" y="4648970"/>
            <a:ext cx="3993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Adopted gravity-fed spring systems</a:t>
            </a:r>
            <a:r>
              <a:rPr lang="en-GB" dirty="0">
                <a:solidFill>
                  <a:schemeClr val="bg1"/>
                </a:solidFill>
              </a:rPr>
              <a:t> to serve remote hilltop habitations with zero power dependence</a:t>
            </a:r>
            <a:endParaRPr lang="en-US" dirty="0">
              <a:solidFill>
                <a:schemeClr val="bg1"/>
              </a:solidFill>
              <a:ea typeface="Calibri"/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C703E4-58DA-3D99-03B9-D41377FD94E2}"/>
              </a:ext>
            </a:extLst>
          </p:cNvPr>
          <p:cNvSpPr txBox="1"/>
          <p:nvPr/>
        </p:nvSpPr>
        <p:spPr>
          <a:xfrm>
            <a:off x="4778467" y="2981696"/>
            <a:ext cx="39939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Designed decentralized micro-schemes</a:t>
            </a:r>
            <a:r>
              <a:rPr lang="en-GB" dirty="0">
                <a:solidFill>
                  <a:schemeClr val="bg1"/>
                </a:solidFill>
              </a:rPr>
              <a:t> for scattered, low-density tribal settlements to ensure feasibility and coverage</a:t>
            </a:r>
            <a:endParaRPr lang="en-IN" dirty="0">
              <a:solidFill>
                <a:schemeClr val="bg1"/>
              </a:solidFill>
            </a:endParaRPr>
          </a:p>
        </p:txBody>
      </p:sp>
      <p:pic>
        <p:nvPicPr>
          <p:cNvPr id="5" name="bg object 19">
            <a:extLst>
              <a:ext uri="{FF2B5EF4-FFF2-40B4-BE49-F238E27FC236}">
                <a16:creationId xmlns:a16="http://schemas.microsoft.com/office/drawing/2014/main" id="{273C7F51-57DA-E3CC-0F49-252628B00B64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576304" y="26619"/>
            <a:ext cx="615696" cy="54408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B640F20-4B07-7228-0BF7-E6A12FACF2B7}"/>
              </a:ext>
            </a:extLst>
          </p:cNvPr>
          <p:cNvSpPr txBox="1"/>
          <p:nvPr/>
        </p:nvSpPr>
        <p:spPr>
          <a:xfrm>
            <a:off x="246888" y="1008701"/>
            <a:ext cx="5849112" cy="53553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N" b="1" dirty="0">
                <a:latin typeface="Verdana" panose="020B0604030504040204" pitchFamily="34" charset="0"/>
                <a:ea typeface="Verdana" panose="020B0604030504040204" pitchFamily="34" charset="0"/>
              </a:rPr>
              <a:t>Why Needed:</a:t>
            </a:r>
            <a:r>
              <a:rPr lang="en-IN" dirty="0">
                <a:latin typeface="Verdana" panose="020B0604030504040204" pitchFamily="34" charset="0"/>
                <a:ea typeface="Verdana" panose="020B0604030504040204" pitchFamily="34" charset="0"/>
              </a:rPr>
              <a:t> No electricity, unreliable power, pump downtime in interior mandals.</a:t>
            </a:r>
          </a:p>
          <a:p>
            <a:br>
              <a:rPr lang="en-IN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IN" b="1" dirty="0">
                <a:latin typeface="Verdana" panose="020B0604030504040204" pitchFamily="34" charset="0"/>
                <a:ea typeface="Verdana" panose="020B0604030504040204" pitchFamily="34" charset="0"/>
              </a:rPr>
              <a:t>Technical Features:</a:t>
            </a:r>
            <a:endParaRPr lang="en-IN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IN" b="1" dirty="0">
                <a:latin typeface="Verdana" panose="020B0604030504040204" pitchFamily="34" charset="0"/>
                <a:ea typeface="Verdana" panose="020B0604030504040204" pitchFamily="34" charset="0"/>
              </a:rPr>
              <a:t>1–2 HP solar pumps</a:t>
            </a:r>
            <a:r>
              <a:rPr lang="en-IN" dirty="0">
                <a:latin typeface="Verdana" panose="020B0604030504040204" pitchFamily="34" charset="0"/>
                <a:ea typeface="Verdana" panose="020B0604030504040204" pitchFamily="34" charset="0"/>
              </a:rPr>
              <a:t> + 2–3 kW panels.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IN" b="1" dirty="0">
                <a:latin typeface="Verdana" panose="020B0604030504040204" pitchFamily="34" charset="0"/>
                <a:ea typeface="Verdana" panose="020B0604030504040204" pitchFamily="34" charset="0"/>
              </a:rPr>
              <a:t>8,000–12,000 L/day</a:t>
            </a:r>
            <a:r>
              <a:rPr lang="en-IN" dirty="0">
                <a:latin typeface="Verdana" panose="020B0604030504040204" pitchFamily="34" charset="0"/>
                <a:ea typeface="Verdana" panose="020B0604030504040204" pitchFamily="34" charset="0"/>
              </a:rPr>
              <a:t> discharge output.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IN" b="1" dirty="0">
                <a:latin typeface="Verdana" panose="020B0604030504040204" pitchFamily="34" charset="0"/>
                <a:ea typeface="Verdana" panose="020B0604030504040204" pitchFamily="34" charset="0"/>
              </a:rPr>
              <a:t>5–10 KL storage tanks</a:t>
            </a:r>
            <a:r>
              <a:rPr lang="en-IN" dirty="0">
                <a:latin typeface="Verdana" panose="020B0604030504040204" pitchFamily="34" charset="0"/>
                <a:ea typeface="Verdana" panose="020B0604030504040204" pitchFamily="34" charset="0"/>
              </a:rPr>
              <a:t> supplying 55 LPCD.</a:t>
            </a:r>
          </a:p>
          <a:p>
            <a:br>
              <a:rPr lang="en-IN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IN" b="1" dirty="0">
                <a:latin typeface="Verdana" panose="020B0604030504040204" pitchFamily="34" charset="0"/>
                <a:ea typeface="Verdana" panose="020B0604030504040204" pitchFamily="34" charset="0"/>
              </a:rPr>
              <a:t>Community &amp; VWSC Role:</a:t>
            </a:r>
            <a:endParaRPr lang="en-IN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IN" dirty="0">
                <a:latin typeface="Verdana" panose="020B0604030504040204" pitchFamily="34" charset="0"/>
                <a:ea typeface="Verdana" panose="020B0604030504040204" pitchFamily="34" charset="0"/>
              </a:rPr>
              <a:t>Youth clean solar panels &amp; protect fencing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IN" dirty="0">
                <a:latin typeface="Verdana" panose="020B0604030504040204" pitchFamily="34" charset="0"/>
                <a:ea typeface="Verdana" panose="020B0604030504040204" pitchFamily="34" charset="0"/>
              </a:rPr>
              <a:t>VWSC collects small O&amp;M contribution</a:t>
            </a:r>
          </a:p>
          <a:p>
            <a:br>
              <a:rPr lang="en-IN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IN" b="1" dirty="0">
                <a:latin typeface="Verdana" panose="020B0604030504040204" pitchFamily="34" charset="0"/>
                <a:ea typeface="Verdana" panose="020B0604030504040204" pitchFamily="34" charset="0"/>
              </a:rPr>
              <a:t>Impact:</a:t>
            </a:r>
            <a:endParaRPr lang="en-IN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IN" b="1" dirty="0">
                <a:latin typeface="Verdana" panose="020B0604030504040204" pitchFamily="34" charset="0"/>
                <a:ea typeface="Verdana" panose="020B0604030504040204" pitchFamily="34" charset="0"/>
              </a:rPr>
              <a:t>24×7 water supply with zero electricity bills</a:t>
            </a:r>
            <a:endParaRPr lang="en-IN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IN" dirty="0">
                <a:latin typeface="Verdana" panose="020B0604030504040204" pitchFamily="34" charset="0"/>
                <a:ea typeface="Verdana" panose="020B0604030504040204" pitchFamily="34" charset="0"/>
              </a:rPr>
              <a:t>No diesel, no pump failure, higher reliability.</a:t>
            </a:r>
          </a:p>
          <a:p>
            <a:br>
              <a:rPr lang="en-IN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IN" b="1" dirty="0">
                <a:latin typeface="Verdana" panose="020B0604030504040204" pitchFamily="34" charset="0"/>
                <a:ea typeface="Verdana" panose="020B0604030504040204" pitchFamily="34" charset="0"/>
              </a:rPr>
              <a:t>Where Implemented:</a:t>
            </a:r>
            <a:r>
              <a:rPr lang="en-IN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IN" dirty="0" err="1">
                <a:latin typeface="Verdana" panose="020B0604030504040204" pitchFamily="34" charset="0"/>
                <a:ea typeface="Verdana" panose="020B0604030504040204" pitchFamily="34" charset="0"/>
              </a:rPr>
              <a:t>Bangarammapet</a:t>
            </a:r>
            <a:r>
              <a:rPr lang="en-IN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  <a:p>
            <a:endParaRPr lang="en-IN" dirty="0"/>
          </a:p>
        </p:txBody>
      </p:sp>
      <p:pic>
        <p:nvPicPr>
          <p:cNvPr id="7" name="Content Placeholder 7" descr="WhatsApp Image 2025-11-24 at 16.47.27 (2).jpeg">
            <a:extLst>
              <a:ext uri="{FF2B5EF4-FFF2-40B4-BE49-F238E27FC236}">
                <a16:creationId xmlns:a16="http://schemas.microsoft.com/office/drawing/2014/main" id="{7A1C0812-32B8-0388-7003-0CFD704D0C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345936" y="693525"/>
            <a:ext cx="5387260" cy="2361051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95E068E-D4FD-C5AB-7EBE-8A9C93A4FDA4}"/>
              </a:ext>
            </a:extLst>
          </p:cNvPr>
          <p:cNvSpPr txBox="1"/>
          <p:nvPr/>
        </p:nvSpPr>
        <p:spPr>
          <a:xfrm>
            <a:off x="6434162" y="3140996"/>
            <a:ext cx="5674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>
                <a:solidFill>
                  <a:srgbClr val="FF0000"/>
                </a:solidFill>
              </a:rPr>
              <a:t>RWS Team explaining community about the use of the Solar energy for the water supply</a:t>
            </a:r>
          </a:p>
        </p:txBody>
      </p:sp>
      <p:pic>
        <p:nvPicPr>
          <p:cNvPr id="9" name="Content Placeholder 6" descr="WhatsApp Image 2025-11-24 at 16.47.26 (1).jpeg">
            <a:extLst>
              <a:ext uri="{FF2B5EF4-FFF2-40B4-BE49-F238E27FC236}">
                <a16:creationId xmlns:a16="http://schemas.microsoft.com/office/drawing/2014/main" id="{7ADEC71D-5349-97A6-F685-21836A5928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4162" y="3910152"/>
            <a:ext cx="4897894" cy="224486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58B72C7-6375-B664-9A72-083DAA24AD45}"/>
              </a:ext>
            </a:extLst>
          </p:cNvPr>
          <p:cNvSpPr txBox="1"/>
          <p:nvPr/>
        </p:nvSpPr>
        <p:spPr>
          <a:xfrm>
            <a:off x="7220407" y="6260404"/>
            <a:ext cx="3877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>
                <a:solidFill>
                  <a:srgbClr val="FF0000"/>
                </a:solidFill>
              </a:rPr>
              <a:t>Solar Based water collection point </a:t>
            </a:r>
          </a:p>
        </p:txBody>
      </p:sp>
      <p:pic>
        <p:nvPicPr>
          <p:cNvPr id="11" name="Picture 2" descr="G:\Compound Walls\b19b8a2d-f3e6-4d82-aeda-46d24997f96b.jpg">
            <a:extLst>
              <a:ext uri="{FF2B5EF4-FFF2-40B4-BE49-F238E27FC236}">
                <a16:creationId xmlns:a16="http://schemas.microsoft.com/office/drawing/2014/main" id="{1D3F4C53-2280-9A5F-7EFB-E9A9ABCA29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13827" y="3910153"/>
            <a:ext cx="5578908" cy="2176862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714491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2AABBE-E554-CF77-CE49-CEF74B5DCA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10">
            <a:extLst>
              <a:ext uri="{FF2B5EF4-FFF2-40B4-BE49-F238E27FC236}">
                <a16:creationId xmlns:a16="http://schemas.microsoft.com/office/drawing/2014/main" id="{5D45FF6B-2530-915D-FCFE-0496BC57100A}"/>
              </a:ext>
            </a:extLst>
          </p:cNvPr>
          <p:cNvSpPr>
            <a:spLocks noEditPoints="1"/>
          </p:cNvSpPr>
          <p:nvPr/>
        </p:nvSpPr>
        <p:spPr bwMode="auto">
          <a:xfrm>
            <a:off x="335114" y="1008701"/>
            <a:ext cx="11569395" cy="5498210"/>
          </a:xfrm>
          <a:custGeom>
            <a:avLst/>
            <a:gdLst>
              <a:gd name="T0" fmla="*/ 1911 w 2024"/>
              <a:gd name="T1" fmla="*/ 1230 h 1230"/>
              <a:gd name="T2" fmla="*/ 113 w 2024"/>
              <a:gd name="T3" fmla="*/ 1230 h 1230"/>
              <a:gd name="T4" fmla="*/ 0 w 2024"/>
              <a:gd name="T5" fmla="*/ 1117 h 1230"/>
              <a:gd name="T6" fmla="*/ 0 w 2024"/>
              <a:gd name="T7" fmla="*/ 113 h 1230"/>
              <a:gd name="T8" fmla="*/ 113 w 2024"/>
              <a:gd name="T9" fmla="*/ 0 h 1230"/>
              <a:gd name="T10" fmla="*/ 1911 w 2024"/>
              <a:gd name="T11" fmla="*/ 0 h 1230"/>
              <a:gd name="T12" fmla="*/ 2024 w 2024"/>
              <a:gd name="T13" fmla="*/ 113 h 1230"/>
              <a:gd name="T14" fmla="*/ 2024 w 2024"/>
              <a:gd name="T15" fmla="*/ 1117 h 1230"/>
              <a:gd name="T16" fmla="*/ 1911 w 2024"/>
              <a:gd name="T17" fmla="*/ 1230 h 1230"/>
              <a:gd name="T18" fmla="*/ 113 w 2024"/>
              <a:gd name="T19" fmla="*/ 3 h 1230"/>
              <a:gd name="T20" fmla="*/ 3 w 2024"/>
              <a:gd name="T21" fmla="*/ 113 h 1230"/>
              <a:gd name="T22" fmla="*/ 3 w 2024"/>
              <a:gd name="T23" fmla="*/ 1117 h 1230"/>
              <a:gd name="T24" fmla="*/ 113 w 2024"/>
              <a:gd name="T25" fmla="*/ 1227 h 1230"/>
              <a:gd name="T26" fmla="*/ 1911 w 2024"/>
              <a:gd name="T27" fmla="*/ 1227 h 1230"/>
              <a:gd name="T28" fmla="*/ 2021 w 2024"/>
              <a:gd name="T29" fmla="*/ 1117 h 1230"/>
              <a:gd name="T30" fmla="*/ 2021 w 2024"/>
              <a:gd name="T31" fmla="*/ 113 h 1230"/>
              <a:gd name="T32" fmla="*/ 1911 w 2024"/>
              <a:gd name="T33" fmla="*/ 3 h 1230"/>
              <a:gd name="T34" fmla="*/ 113 w 2024"/>
              <a:gd name="T35" fmla="*/ 3 h 1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24" h="1230">
                <a:moveTo>
                  <a:pt x="1911" y="1230"/>
                </a:moveTo>
                <a:cubicBezTo>
                  <a:pt x="113" y="1230"/>
                  <a:pt x="113" y="1230"/>
                  <a:pt x="113" y="1230"/>
                </a:cubicBezTo>
                <a:cubicBezTo>
                  <a:pt x="50" y="1230"/>
                  <a:pt x="0" y="1179"/>
                  <a:pt x="0" y="1117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51"/>
                  <a:pt x="50" y="0"/>
                  <a:pt x="113" y="0"/>
                </a:cubicBezTo>
                <a:cubicBezTo>
                  <a:pt x="1911" y="0"/>
                  <a:pt x="1911" y="0"/>
                  <a:pt x="1911" y="0"/>
                </a:cubicBezTo>
                <a:cubicBezTo>
                  <a:pt x="1974" y="0"/>
                  <a:pt x="2024" y="51"/>
                  <a:pt x="2024" y="113"/>
                </a:cubicBezTo>
                <a:cubicBezTo>
                  <a:pt x="2024" y="1117"/>
                  <a:pt x="2024" y="1117"/>
                  <a:pt x="2024" y="1117"/>
                </a:cubicBezTo>
                <a:cubicBezTo>
                  <a:pt x="2024" y="1179"/>
                  <a:pt x="1974" y="1230"/>
                  <a:pt x="1911" y="1230"/>
                </a:cubicBezTo>
                <a:close/>
                <a:moveTo>
                  <a:pt x="113" y="3"/>
                </a:moveTo>
                <a:cubicBezTo>
                  <a:pt x="52" y="3"/>
                  <a:pt x="3" y="53"/>
                  <a:pt x="3" y="113"/>
                </a:cubicBezTo>
                <a:cubicBezTo>
                  <a:pt x="3" y="1117"/>
                  <a:pt x="3" y="1117"/>
                  <a:pt x="3" y="1117"/>
                </a:cubicBezTo>
                <a:cubicBezTo>
                  <a:pt x="3" y="1177"/>
                  <a:pt x="52" y="1227"/>
                  <a:pt x="113" y="1227"/>
                </a:cubicBezTo>
                <a:cubicBezTo>
                  <a:pt x="1911" y="1227"/>
                  <a:pt x="1911" y="1227"/>
                  <a:pt x="1911" y="1227"/>
                </a:cubicBezTo>
                <a:cubicBezTo>
                  <a:pt x="1972" y="1227"/>
                  <a:pt x="2021" y="1177"/>
                  <a:pt x="2021" y="1117"/>
                </a:cubicBezTo>
                <a:cubicBezTo>
                  <a:pt x="2021" y="113"/>
                  <a:pt x="2021" y="113"/>
                  <a:pt x="2021" y="113"/>
                </a:cubicBezTo>
                <a:cubicBezTo>
                  <a:pt x="2021" y="53"/>
                  <a:pt x="1972" y="3"/>
                  <a:pt x="1911" y="3"/>
                </a:cubicBezTo>
                <a:lnTo>
                  <a:pt x="113" y="3"/>
                </a:lnTo>
                <a:close/>
              </a:path>
            </a:pathLst>
          </a:custGeom>
          <a:gradFill>
            <a:gsLst>
              <a:gs pos="0">
                <a:srgbClr val="FFFFFF">
                  <a:alpha val="33000"/>
                </a:srgbClr>
              </a:gs>
              <a:gs pos="82000">
                <a:srgbClr val="FFFFFF">
                  <a:alpha val="0"/>
                </a:srgbClr>
              </a:gs>
            </a:gsLst>
            <a:lin ang="27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54EB1C8-1FF8-CCED-C736-C4E35F9BE780}"/>
              </a:ext>
            </a:extLst>
          </p:cNvPr>
          <p:cNvSpPr txBox="1"/>
          <p:nvPr/>
        </p:nvSpPr>
        <p:spPr>
          <a:xfrm>
            <a:off x="8581813" y="4648970"/>
            <a:ext cx="3336989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Used lightweight materials &amp; community labour mobilisation</a:t>
            </a:r>
            <a:r>
              <a:rPr lang="en-GB" dirty="0">
                <a:solidFill>
                  <a:schemeClr val="bg1"/>
                </a:solidFill>
              </a:rPr>
              <a:t> to overcome inaccessibility in foot-path-only terrain.</a:t>
            </a:r>
            <a:endParaRPr lang="en-US" b="1" dirty="0">
              <a:solidFill>
                <a:schemeClr val="bg1"/>
              </a:solidFill>
              <a:latin typeface="Montserrat Light" panose="00000400000000000000" pitchFamily="50" charset="-5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C273107-30BE-73F5-9A5B-AC416712F25E}"/>
              </a:ext>
            </a:extLst>
          </p:cNvPr>
          <p:cNvSpPr txBox="1"/>
          <p:nvPr/>
        </p:nvSpPr>
        <p:spPr>
          <a:xfrm>
            <a:off x="84582" y="228052"/>
            <a:ext cx="11405564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anchor="t">
            <a:spAutoFit/>
          </a:bodyPr>
          <a:lstStyle/>
          <a:p>
            <a:r>
              <a:rPr lang="en-IN" sz="20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Best Practice (3) - </a:t>
            </a:r>
            <a:r>
              <a:rPr lang="en-IN" sz="20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Community Engagement, FTK Monitoring &amp; Jala </a:t>
            </a:r>
            <a:r>
              <a:rPr lang="en-IN" sz="2000" b="1" dirty="0" err="1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Devalayam</a:t>
            </a:r>
            <a:endParaRPr lang="en-IN" sz="2000" b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EE44CC0-BA0D-F6C7-A627-2C73FA30EA71}"/>
              </a:ext>
            </a:extLst>
          </p:cNvPr>
          <p:cNvSpPr txBox="1"/>
          <p:nvPr/>
        </p:nvSpPr>
        <p:spPr>
          <a:xfrm>
            <a:off x="628332" y="4648970"/>
            <a:ext cx="3993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Adopted gravity-fed spring systems</a:t>
            </a:r>
            <a:r>
              <a:rPr lang="en-GB" dirty="0">
                <a:solidFill>
                  <a:schemeClr val="bg1"/>
                </a:solidFill>
              </a:rPr>
              <a:t> to serve remote hilltop habitations with zero power dependence</a:t>
            </a:r>
            <a:endParaRPr lang="en-US" dirty="0">
              <a:solidFill>
                <a:schemeClr val="bg1"/>
              </a:solidFill>
              <a:ea typeface="Calibri"/>
              <a:cs typeface="Calibri"/>
            </a:endParaRPr>
          </a:p>
        </p:txBody>
      </p:sp>
      <p:pic>
        <p:nvPicPr>
          <p:cNvPr id="5" name="bg object 19">
            <a:extLst>
              <a:ext uri="{FF2B5EF4-FFF2-40B4-BE49-F238E27FC236}">
                <a16:creationId xmlns:a16="http://schemas.microsoft.com/office/drawing/2014/main" id="{68ED7354-CDCA-89BB-E4AD-53D68313240C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576304" y="26619"/>
            <a:ext cx="615696" cy="54408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0A3275B-DDB2-FC01-2A1D-2C16BBBB823F}"/>
              </a:ext>
            </a:extLst>
          </p:cNvPr>
          <p:cNvSpPr txBox="1"/>
          <p:nvPr/>
        </p:nvSpPr>
        <p:spPr>
          <a:xfrm>
            <a:off x="320821" y="855760"/>
            <a:ext cx="6004726" cy="23083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N" sz="1600" b="1" dirty="0">
                <a:latin typeface="Verdana" panose="020B0604030504040204" pitchFamily="34" charset="0"/>
                <a:ea typeface="Verdana" panose="020B0604030504040204" pitchFamily="34" charset="0"/>
              </a:rPr>
              <a:t>Why Needed: </a:t>
            </a:r>
            <a:r>
              <a:rPr lang="en-IN" sz="1600" dirty="0">
                <a:latin typeface="Verdana" panose="020B0604030504040204" pitchFamily="34" charset="0"/>
                <a:ea typeface="Verdana" panose="020B0604030504040204" pitchFamily="34" charset="0"/>
              </a:rPr>
              <a:t>Low water-quality awareness, reservoir contamination risk, weak ownership.</a:t>
            </a:r>
          </a:p>
          <a:p>
            <a:endParaRPr lang="en-IN" sz="16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IN" sz="1600" b="1" dirty="0">
                <a:latin typeface="Verdana" panose="020B0604030504040204" pitchFamily="34" charset="0"/>
                <a:ea typeface="Verdana" panose="020B0604030504040204" pitchFamily="34" charset="0"/>
              </a:rPr>
              <a:t>Technical Features</a:t>
            </a:r>
            <a:r>
              <a:rPr lang="en-IN" sz="1600" dirty="0">
                <a:latin typeface="Verdana" panose="020B0604030504040204" pitchFamily="34" charset="0"/>
                <a:ea typeface="Verdana" panose="020B0604030504040204" pitchFamily="34" charset="0"/>
              </a:rPr>
              <a:t>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IN" sz="1600" dirty="0">
                <a:latin typeface="Verdana" panose="020B0604030504040204" pitchFamily="34" charset="0"/>
                <a:ea typeface="Verdana" panose="020B0604030504040204" pitchFamily="34" charset="0"/>
              </a:rPr>
              <a:t>Bi-weekly FTK testing (pH, turbidity, chlorine, nitrate, iron)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IN" sz="1600" dirty="0">
                <a:latin typeface="Verdana" panose="020B0604030504040204" pitchFamily="34" charset="0"/>
                <a:ea typeface="Verdana" panose="020B0604030504040204" pitchFamily="34" charset="0"/>
              </a:rPr>
              <a:t>Jala </a:t>
            </a:r>
            <a:r>
              <a:rPr lang="en-IN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Devalayam</a:t>
            </a:r>
            <a:r>
              <a:rPr lang="en-IN" sz="1600" dirty="0">
                <a:latin typeface="Verdana" panose="020B0604030504040204" pitchFamily="34" charset="0"/>
                <a:ea typeface="Verdana" panose="020B0604030504040204" pitchFamily="34" charset="0"/>
              </a:rPr>
              <a:t>: compound wall, plantation, IEC murals and walkway work as a common point for the community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5C9A73F-E107-CC0F-D730-7367F974C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698335" y="2003864"/>
            <a:ext cx="2573241" cy="54235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FE0E770-A499-4FA0-0871-980136094046}"/>
              </a:ext>
            </a:extLst>
          </p:cNvPr>
          <p:cNvSpPr txBox="1"/>
          <p:nvPr/>
        </p:nvSpPr>
        <p:spPr>
          <a:xfrm>
            <a:off x="5852161" y="3921588"/>
            <a:ext cx="6004726" cy="25545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N" sz="1600" b="1" dirty="0">
                <a:latin typeface="Verdana" panose="020B0604030504040204" pitchFamily="34" charset="0"/>
                <a:ea typeface="Verdana" panose="020B0604030504040204" pitchFamily="34" charset="0"/>
              </a:rPr>
              <a:t>Community &amp; VWSC Role: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IN" sz="1600" dirty="0">
                <a:latin typeface="Verdana" panose="020B0604030504040204" pitchFamily="34" charset="0"/>
                <a:ea typeface="Verdana" panose="020B0604030504040204" pitchFamily="34" charset="0"/>
              </a:rPr>
              <a:t>VWSC digitizes FTK records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IN" sz="1600" dirty="0">
                <a:latin typeface="Verdana" panose="020B0604030504040204" pitchFamily="34" charset="0"/>
                <a:ea typeface="Verdana" panose="020B0604030504040204" pitchFamily="34" charset="0"/>
              </a:rPr>
              <a:t>teachers support IECI</a:t>
            </a:r>
          </a:p>
          <a:p>
            <a:r>
              <a:rPr lang="en-IN" sz="1600" b="1" dirty="0">
                <a:latin typeface="Verdana" panose="020B0604030504040204" pitchFamily="34" charset="0"/>
                <a:ea typeface="Verdana" panose="020B0604030504040204" pitchFamily="34" charset="0"/>
              </a:rPr>
              <a:t>Impact: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IN" sz="1600" dirty="0">
                <a:latin typeface="Verdana" panose="020B0604030504040204" pitchFamily="34" charset="0"/>
                <a:ea typeface="Verdana" panose="020B0604030504040204" pitchFamily="34" charset="0"/>
              </a:rPr>
              <a:t>Higher water safety awareness, fewer contamination incidents.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IN" sz="1600" dirty="0">
                <a:latin typeface="Verdana" panose="020B0604030504040204" pitchFamily="34" charset="0"/>
                <a:ea typeface="Verdana" panose="020B0604030504040204" pitchFamily="34" charset="0"/>
              </a:rPr>
              <a:t>Reservoirs protected &amp; community pride increased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IN" sz="1600" dirty="0">
                <a:latin typeface="Verdana" panose="020B0604030504040204" pitchFamily="34" charset="0"/>
                <a:ea typeface="Verdana" panose="020B0604030504040204" pitchFamily="34" charset="0"/>
              </a:rPr>
              <a:t>Best Fit: All villages with GLSRs, especially where source quality varies</a:t>
            </a:r>
            <a:br>
              <a:rPr lang="en-IN" sz="1600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IN" sz="1600" b="1" dirty="0">
                <a:latin typeface="Verdana" panose="020B0604030504040204" pitchFamily="34" charset="0"/>
                <a:ea typeface="Verdana" panose="020B0604030504040204" pitchFamily="34" charset="0"/>
              </a:rPr>
              <a:t>Where Implemented: </a:t>
            </a:r>
            <a:r>
              <a:rPr lang="en-IN" sz="1600" dirty="0">
                <a:latin typeface="Verdana" panose="020B0604030504040204" pitchFamily="34" charset="0"/>
                <a:ea typeface="Verdana" panose="020B0604030504040204" pitchFamily="34" charset="0"/>
              </a:rPr>
              <a:t>5 </a:t>
            </a:r>
            <a:r>
              <a:rPr lang="en-IN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habs</a:t>
            </a:r>
            <a:r>
              <a:rPr lang="en-IN" sz="1600" dirty="0">
                <a:latin typeface="Verdana" panose="020B0604030504040204" pitchFamily="34" charset="0"/>
                <a:ea typeface="Verdana" panose="020B0604030504040204" pitchFamily="34" charset="0"/>
              </a:rPr>
              <a:t> of </a:t>
            </a:r>
            <a:r>
              <a:rPr lang="en-IN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Ananatagiri</a:t>
            </a:r>
            <a:r>
              <a:rPr lang="en-IN" sz="16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2C6E6-CA77-F581-6ED8-59C3073BF3CC}"/>
              </a:ext>
            </a:extLst>
          </p:cNvPr>
          <p:cNvSpPr txBox="1"/>
          <p:nvPr/>
        </p:nvSpPr>
        <p:spPr>
          <a:xfrm>
            <a:off x="406189" y="6159580"/>
            <a:ext cx="61024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spc="50" dirty="0">
                <a:ln w="11430"/>
                <a:solidFill>
                  <a:srgbClr val="FF0000"/>
                </a:solidFill>
              </a:rPr>
              <a:t>Water Source made as worshiping place with all amendments as the community culture follows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EB45054-3D72-60AE-61C6-BE9A57C025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8266" y="979455"/>
            <a:ext cx="4881880" cy="22552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B637CA9-DA5F-6828-8DA7-7E46BFE87D40}"/>
              </a:ext>
            </a:extLst>
          </p:cNvPr>
          <p:cNvSpPr txBox="1"/>
          <p:nvPr/>
        </p:nvSpPr>
        <p:spPr>
          <a:xfrm>
            <a:off x="6608266" y="3234732"/>
            <a:ext cx="53105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spc="50" dirty="0">
                <a:ln w="11430"/>
                <a:solidFill>
                  <a:srgbClr val="FF0000"/>
                </a:solidFill>
              </a:rPr>
              <a:t>Head Works made as a park with all amenities</a:t>
            </a:r>
          </a:p>
          <a:p>
            <a:pPr algn="ctr"/>
            <a:r>
              <a:rPr lang="en-US" sz="1800" b="1" spc="50" dirty="0">
                <a:ln w="11430"/>
                <a:solidFill>
                  <a:srgbClr val="FF0000"/>
                </a:solidFill>
              </a:rPr>
              <a:t> for the community to own</a:t>
            </a:r>
          </a:p>
        </p:txBody>
      </p:sp>
    </p:spTree>
    <p:extLst>
      <p:ext uri="{BB962C8B-B14F-4D97-AF65-F5344CB8AC3E}">
        <p14:creationId xmlns:p14="http://schemas.microsoft.com/office/powerpoint/2010/main" val="37674262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B19465-FB22-CA3C-033C-D602A58727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10">
            <a:extLst>
              <a:ext uri="{FF2B5EF4-FFF2-40B4-BE49-F238E27FC236}">
                <a16:creationId xmlns:a16="http://schemas.microsoft.com/office/drawing/2014/main" id="{1C99B2B9-BE6A-CC21-8A67-A057016D5D79}"/>
              </a:ext>
            </a:extLst>
          </p:cNvPr>
          <p:cNvSpPr>
            <a:spLocks noEditPoints="1"/>
          </p:cNvSpPr>
          <p:nvPr/>
        </p:nvSpPr>
        <p:spPr bwMode="auto">
          <a:xfrm>
            <a:off x="335114" y="1008701"/>
            <a:ext cx="11569395" cy="5498210"/>
          </a:xfrm>
          <a:custGeom>
            <a:avLst/>
            <a:gdLst>
              <a:gd name="T0" fmla="*/ 1911 w 2024"/>
              <a:gd name="T1" fmla="*/ 1230 h 1230"/>
              <a:gd name="T2" fmla="*/ 113 w 2024"/>
              <a:gd name="T3" fmla="*/ 1230 h 1230"/>
              <a:gd name="T4" fmla="*/ 0 w 2024"/>
              <a:gd name="T5" fmla="*/ 1117 h 1230"/>
              <a:gd name="T6" fmla="*/ 0 w 2024"/>
              <a:gd name="T7" fmla="*/ 113 h 1230"/>
              <a:gd name="T8" fmla="*/ 113 w 2024"/>
              <a:gd name="T9" fmla="*/ 0 h 1230"/>
              <a:gd name="T10" fmla="*/ 1911 w 2024"/>
              <a:gd name="T11" fmla="*/ 0 h 1230"/>
              <a:gd name="T12" fmla="*/ 2024 w 2024"/>
              <a:gd name="T13" fmla="*/ 113 h 1230"/>
              <a:gd name="T14" fmla="*/ 2024 w 2024"/>
              <a:gd name="T15" fmla="*/ 1117 h 1230"/>
              <a:gd name="T16" fmla="*/ 1911 w 2024"/>
              <a:gd name="T17" fmla="*/ 1230 h 1230"/>
              <a:gd name="T18" fmla="*/ 113 w 2024"/>
              <a:gd name="T19" fmla="*/ 3 h 1230"/>
              <a:gd name="T20" fmla="*/ 3 w 2024"/>
              <a:gd name="T21" fmla="*/ 113 h 1230"/>
              <a:gd name="T22" fmla="*/ 3 w 2024"/>
              <a:gd name="T23" fmla="*/ 1117 h 1230"/>
              <a:gd name="T24" fmla="*/ 113 w 2024"/>
              <a:gd name="T25" fmla="*/ 1227 h 1230"/>
              <a:gd name="T26" fmla="*/ 1911 w 2024"/>
              <a:gd name="T27" fmla="*/ 1227 h 1230"/>
              <a:gd name="T28" fmla="*/ 2021 w 2024"/>
              <a:gd name="T29" fmla="*/ 1117 h 1230"/>
              <a:gd name="T30" fmla="*/ 2021 w 2024"/>
              <a:gd name="T31" fmla="*/ 113 h 1230"/>
              <a:gd name="T32" fmla="*/ 1911 w 2024"/>
              <a:gd name="T33" fmla="*/ 3 h 1230"/>
              <a:gd name="T34" fmla="*/ 113 w 2024"/>
              <a:gd name="T35" fmla="*/ 3 h 1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24" h="1230">
                <a:moveTo>
                  <a:pt x="1911" y="1230"/>
                </a:moveTo>
                <a:cubicBezTo>
                  <a:pt x="113" y="1230"/>
                  <a:pt x="113" y="1230"/>
                  <a:pt x="113" y="1230"/>
                </a:cubicBezTo>
                <a:cubicBezTo>
                  <a:pt x="50" y="1230"/>
                  <a:pt x="0" y="1179"/>
                  <a:pt x="0" y="1117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51"/>
                  <a:pt x="50" y="0"/>
                  <a:pt x="113" y="0"/>
                </a:cubicBezTo>
                <a:cubicBezTo>
                  <a:pt x="1911" y="0"/>
                  <a:pt x="1911" y="0"/>
                  <a:pt x="1911" y="0"/>
                </a:cubicBezTo>
                <a:cubicBezTo>
                  <a:pt x="1974" y="0"/>
                  <a:pt x="2024" y="51"/>
                  <a:pt x="2024" y="113"/>
                </a:cubicBezTo>
                <a:cubicBezTo>
                  <a:pt x="2024" y="1117"/>
                  <a:pt x="2024" y="1117"/>
                  <a:pt x="2024" y="1117"/>
                </a:cubicBezTo>
                <a:cubicBezTo>
                  <a:pt x="2024" y="1179"/>
                  <a:pt x="1974" y="1230"/>
                  <a:pt x="1911" y="1230"/>
                </a:cubicBezTo>
                <a:close/>
                <a:moveTo>
                  <a:pt x="113" y="3"/>
                </a:moveTo>
                <a:cubicBezTo>
                  <a:pt x="52" y="3"/>
                  <a:pt x="3" y="53"/>
                  <a:pt x="3" y="113"/>
                </a:cubicBezTo>
                <a:cubicBezTo>
                  <a:pt x="3" y="1117"/>
                  <a:pt x="3" y="1117"/>
                  <a:pt x="3" y="1117"/>
                </a:cubicBezTo>
                <a:cubicBezTo>
                  <a:pt x="3" y="1177"/>
                  <a:pt x="52" y="1227"/>
                  <a:pt x="113" y="1227"/>
                </a:cubicBezTo>
                <a:cubicBezTo>
                  <a:pt x="1911" y="1227"/>
                  <a:pt x="1911" y="1227"/>
                  <a:pt x="1911" y="1227"/>
                </a:cubicBezTo>
                <a:cubicBezTo>
                  <a:pt x="1972" y="1227"/>
                  <a:pt x="2021" y="1177"/>
                  <a:pt x="2021" y="1117"/>
                </a:cubicBezTo>
                <a:cubicBezTo>
                  <a:pt x="2021" y="113"/>
                  <a:pt x="2021" y="113"/>
                  <a:pt x="2021" y="113"/>
                </a:cubicBezTo>
                <a:cubicBezTo>
                  <a:pt x="2021" y="53"/>
                  <a:pt x="1972" y="3"/>
                  <a:pt x="1911" y="3"/>
                </a:cubicBezTo>
                <a:lnTo>
                  <a:pt x="113" y="3"/>
                </a:lnTo>
                <a:close/>
              </a:path>
            </a:pathLst>
          </a:custGeom>
          <a:gradFill>
            <a:gsLst>
              <a:gs pos="0">
                <a:srgbClr val="FFFFFF">
                  <a:alpha val="33000"/>
                </a:srgbClr>
              </a:gs>
              <a:gs pos="82000">
                <a:srgbClr val="FFFFFF">
                  <a:alpha val="0"/>
                </a:srgbClr>
              </a:gs>
            </a:gsLst>
            <a:lin ang="27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D9BA537-603B-16CF-A74D-216C7C239926}"/>
              </a:ext>
            </a:extLst>
          </p:cNvPr>
          <p:cNvSpPr txBox="1"/>
          <p:nvPr/>
        </p:nvSpPr>
        <p:spPr>
          <a:xfrm>
            <a:off x="8581813" y="4648970"/>
            <a:ext cx="3336989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Used lightweight materials &amp; community labour mobilisation</a:t>
            </a:r>
            <a:r>
              <a:rPr lang="en-GB" dirty="0">
                <a:solidFill>
                  <a:schemeClr val="bg1"/>
                </a:solidFill>
              </a:rPr>
              <a:t> to overcome inaccessibility in foot-path-only terrain.</a:t>
            </a:r>
            <a:endParaRPr lang="en-US" b="1" dirty="0">
              <a:solidFill>
                <a:schemeClr val="bg1"/>
              </a:solidFill>
              <a:latin typeface="Montserrat Light" panose="00000400000000000000" pitchFamily="50" charset="-5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915668A-D134-0191-CEC2-FD0CA1D02EDF}"/>
              </a:ext>
            </a:extLst>
          </p:cNvPr>
          <p:cNvSpPr txBox="1"/>
          <p:nvPr/>
        </p:nvSpPr>
        <p:spPr>
          <a:xfrm>
            <a:off x="84582" y="109035"/>
            <a:ext cx="11208258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anchor="t">
            <a:spAutoFit/>
          </a:bodyPr>
          <a:lstStyle/>
          <a:p>
            <a:r>
              <a:rPr lang="en-IN" sz="20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Best Practice (4) - </a:t>
            </a:r>
            <a:r>
              <a:rPr lang="en-IN" sz="20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VWSC Strengthening &amp; Institutional Capacity</a:t>
            </a:r>
            <a:endParaRPr lang="en-IN" sz="2000" b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603F2C5-C3EF-F5CE-3062-AD041B893ED0}"/>
              </a:ext>
            </a:extLst>
          </p:cNvPr>
          <p:cNvSpPr txBox="1"/>
          <p:nvPr/>
        </p:nvSpPr>
        <p:spPr>
          <a:xfrm>
            <a:off x="628332" y="4648970"/>
            <a:ext cx="3993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Adopted gravity-fed spring systems</a:t>
            </a:r>
            <a:r>
              <a:rPr lang="en-GB" dirty="0">
                <a:solidFill>
                  <a:schemeClr val="bg1"/>
                </a:solidFill>
              </a:rPr>
              <a:t> to serve remote hilltop habitations with zero power dependence</a:t>
            </a:r>
            <a:endParaRPr lang="en-US" dirty="0">
              <a:solidFill>
                <a:schemeClr val="bg1"/>
              </a:solidFill>
              <a:ea typeface="Calibri"/>
              <a:cs typeface="Calibri"/>
            </a:endParaRPr>
          </a:p>
        </p:txBody>
      </p:sp>
      <p:pic>
        <p:nvPicPr>
          <p:cNvPr id="5" name="bg object 19">
            <a:extLst>
              <a:ext uri="{FF2B5EF4-FFF2-40B4-BE49-F238E27FC236}">
                <a16:creationId xmlns:a16="http://schemas.microsoft.com/office/drawing/2014/main" id="{82318BE9-69CD-3418-8010-3FAF2C78A9F7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576304" y="26619"/>
            <a:ext cx="615696" cy="54408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9BA171-32DA-A244-0F87-E4BC893CF83C}"/>
              </a:ext>
            </a:extLst>
          </p:cNvPr>
          <p:cNvSpPr txBox="1"/>
          <p:nvPr/>
        </p:nvSpPr>
        <p:spPr>
          <a:xfrm>
            <a:off x="261089" y="839655"/>
            <a:ext cx="6099048" cy="59093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b="1" dirty="0"/>
              <a:t>Why Needed:</a:t>
            </a:r>
            <a:r>
              <a:rPr lang="en-GB" dirty="0"/>
              <a:t> Weak local O&amp;M capacity, low tariff collection, limited technical skills.</a:t>
            </a:r>
          </a:p>
          <a:p>
            <a:br>
              <a:rPr lang="en-GB" dirty="0"/>
            </a:br>
            <a:r>
              <a:rPr lang="en-GB" b="1" dirty="0"/>
              <a:t>Technical Features / Capacity Actions:</a:t>
            </a:r>
            <a:endParaRPr lang="en-GB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GB" dirty="0"/>
              <a:t>VWSCs formalized with </a:t>
            </a:r>
            <a:r>
              <a:rPr lang="en-GB" b="1" dirty="0"/>
              <a:t>11–15 members, 50% women</a:t>
            </a:r>
            <a:endParaRPr lang="en-GB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GB" dirty="0"/>
              <a:t>Training topic are 1. Valve operation 2. Meter reading 3.Leak detection 4.Chlorination.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GB" dirty="0"/>
              <a:t>Monthly O&amp;M registers and other financial books maintenance.</a:t>
            </a:r>
          </a:p>
          <a:p>
            <a:br>
              <a:rPr lang="en-GB" dirty="0"/>
            </a:br>
            <a:r>
              <a:rPr lang="en-GB" b="1" dirty="0"/>
              <a:t>Support from VJNNS (</a:t>
            </a:r>
            <a:r>
              <a:rPr lang="en-GB" b="1" dirty="0" err="1"/>
              <a:t>Narsipatnam</a:t>
            </a:r>
            <a:r>
              <a:rPr lang="en-GB" b="1" dirty="0"/>
              <a:t>):</a:t>
            </a:r>
            <a:endParaRPr lang="en-GB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GB" dirty="0"/>
              <a:t>Hands on plumbing demos, pump repair basics, chlorine application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GB" dirty="0"/>
              <a:t>Field-based training &amp; IEC tools in local language</a:t>
            </a:r>
          </a:p>
          <a:p>
            <a:br>
              <a:rPr lang="en-GB" dirty="0"/>
            </a:br>
            <a:r>
              <a:rPr lang="en-GB" b="1" dirty="0"/>
              <a:t>Impact:</a:t>
            </a:r>
            <a:endParaRPr lang="en-GB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GB" dirty="0"/>
              <a:t>VWSCs operate schemes independently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GB" dirty="0"/>
              <a:t>Faster repairs, improved O&amp;M discipline and tariff recovery</a:t>
            </a:r>
          </a:p>
          <a:p>
            <a:br>
              <a:rPr lang="en-GB" dirty="0"/>
            </a:br>
            <a:r>
              <a:rPr lang="en-GB" b="1" dirty="0"/>
              <a:t>District Coverage:</a:t>
            </a:r>
            <a:r>
              <a:rPr lang="en-GB" dirty="0"/>
              <a:t> All mandals under DWSM + VJNNS support cycle.</a:t>
            </a:r>
            <a:endParaRPr lang="en-IN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1494242-3833-12F5-5F96-50A2EBCC18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6934" y="766647"/>
            <a:ext cx="4639378" cy="24134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C262156-82E0-30F3-AD17-CADCC3B12B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3355" y="4027359"/>
            <a:ext cx="4834702" cy="21665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B7C8BC7-93F3-8B00-C61B-BBB47ACB9D61}"/>
              </a:ext>
            </a:extLst>
          </p:cNvPr>
          <p:cNvSpPr txBox="1"/>
          <p:nvPr/>
        </p:nvSpPr>
        <p:spPr>
          <a:xfrm>
            <a:off x="7125763" y="3224419"/>
            <a:ext cx="4731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>
                <a:solidFill>
                  <a:srgbClr val="FF0000"/>
                </a:solidFill>
              </a:rPr>
              <a:t>VWSC Training on O&amp;M and tariff recovery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459AF7-639E-F520-9DBC-AF500333D5A7}"/>
              </a:ext>
            </a:extLst>
          </p:cNvPr>
          <p:cNvSpPr txBox="1"/>
          <p:nvPr/>
        </p:nvSpPr>
        <p:spPr>
          <a:xfrm>
            <a:off x="7431597" y="6258606"/>
            <a:ext cx="41670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>
                <a:solidFill>
                  <a:srgbClr val="FF0000"/>
                </a:solidFill>
              </a:rPr>
              <a:t>VJNNS workshop in </a:t>
            </a:r>
            <a:r>
              <a:rPr lang="en-IN" b="1" dirty="0" err="1">
                <a:solidFill>
                  <a:srgbClr val="FF0000"/>
                </a:solidFill>
              </a:rPr>
              <a:t>Narsipatnam</a:t>
            </a:r>
            <a:endParaRPr lang="en-IN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3566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9468AE-448C-5B1E-3A65-86A2D9DDFE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10">
            <a:extLst>
              <a:ext uri="{FF2B5EF4-FFF2-40B4-BE49-F238E27FC236}">
                <a16:creationId xmlns:a16="http://schemas.microsoft.com/office/drawing/2014/main" id="{96061EEF-3B18-1D47-6232-117C80EA15F1}"/>
              </a:ext>
            </a:extLst>
          </p:cNvPr>
          <p:cNvSpPr>
            <a:spLocks noEditPoints="1"/>
          </p:cNvSpPr>
          <p:nvPr/>
        </p:nvSpPr>
        <p:spPr bwMode="auto">
          <a:xfrm>
            <a:off x="335114" y="1008701"/>
            <a:ext cx="11569395" cy="5498210"/>
          </a:xfrm>
          <a:custGeom>
            <a:avLst/>
            <a:gdLst>
              <a:gd name="T0" fmla="*/ 1911 w 2024"/>
              <a:gd name="T1" fmla="*/ 1230 h 1230"/>
              <a:gd name="T2" fmla="*/ 113 w 2024"/>
              <a:gd name="T3" fmla="*/ 1230 h 1230"/>
              <a:gd name="T4" fmla="*/ 0 w 2024"/>
              <a:gd name="T5" fmla="*/ 1117 h 1230"/>
              <a:gd name="T6" fmla="*/ 0 w 2024"/>
              <a:gd name="T7" fmla="*/ 113 h 1230"/>
              <a:gd name="T8" fmla="*/ 113 w 2024"/>
              <a:gd name="T9" fmla="*/ 0 h 1230"/>
              <a:gd name="T10" fmla="*/ 1911 w 2024"/>
              <a:gd name="T11" fmla="*/ 0 h 1230"/>
              <a:gd name="T12" fmla="*/ 2024 w 2024"/>
              <a:gd name="T13" fmla="*/ 113 h 1230"/>
              <a:gd name="T14" fmla="*/ 2024 w 2024"/>
              <a:gd name="T15" fmla="*/ 1117 h 1230"/>
              <a:gd name="T16" fmla="*/ 1911 w 2024"/>
              <a:gd name="T17" fmla="*/ 1230 h 1230"/>
              <a:gd name="T18" fmla="*/ 113 w 2024"/>
              <a:gd name="T19" fmla="*/ 3 h 1230"/>
              <a:gd name="T20" fmla="*/ 3 w 2024"/>
              <a:gd name="T21" fmla="*/ 113 h 1230"/>
              <a:gd name="T22" fmla="*/ 3 w 2024"/>
              <a:gd name="T23" fmla="*/ 1117 h 1230"/>
              <a:gd name="T24" fmla="*/ 113 w 2024"/>
              <a:gd name="T25" fmla="*/ 1227 h 1230"/>
              <a:gd name="T26" fmla="*/ 1911 w 2024"/>
              <a:gd name="T27" fmla="*/ 1227 h 1230"/>
              <a:gd name="T28" fmla="*/ 2021 w 2024"/>
              <a:gd name="T29" fmla="*/ 1117 h 1230"/>
              <a:gd name="T30" fmla="*/ 2021 w 2024"/>
              <a:gd name="T31" fmla="*/ 113 h 1230"/>
              <a:gd name="T32" fmla="*/ 1911 w 2024"/>
              <a:gd name="T33" fmla="*/ 3 h 1230"/>
              <a:gd name="T34" fmla="*/ 113 w 2024"/>
              <a:gd name="T35" fmla="*/ 3 h 1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24" h="1230">
                <a:moveTo>
                  <a:pt x="1911" y="1230"/>
                </a:moveTo>
                <a:cubicBezTo>
                  <a:pt x="113" y="1230"/>
                  <a:pt x="113" y="1230"/>
                  <a:pt x="113" y="1230"/>
                </a:cubicBezTo>
                <a:cubicBezTo>
                  <a:pt x="50" y="1230"/>
                  <a:pt x="0" y="1179"/>
                  <a:pt x="0" y="1117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51"/>
                  <a:pt x="50" y="0"/>
                  <a:pt x="113" y="0"/>
                </a:cubicBezTo>
                <a:cubicBezTo>
                  <a:pt x="1911" y="0"/>
                  <a:pt x="1911" y="0"/>
                  <a:pt x="1911" y="0"/>
                </a:cubicBezTo>
                <a:cubicBezTo>
                  <a:pt x="1974" y="0"/>
                  <a:pt x="2024" y="51"/>
                  <a:pt x="2024" y="113"/>
                </a:cubicBezTo>
                <a:cubicBezTo>
                  <a:pt x="2024" y="1117"/>
                  <a:pt x="2024" y="1117"/>
                  <a:pt x="2024" y="1117"/>
                </a:cubicBezTo>
                <a:cubicBezTo>
                  <a:pt x="2024" y="1179"/>
                  <a:pt x="1974" y="1230"/>
                  <a:pt x="1911" y="1230"/>
                </a:cubicBezTo>
                <a:close/>
                <a:moveTo>
                  <a:pt x="113" y="3"/>
                </a:moveTo>
                <a:cubicBezTo>
                  <a:pt x="52" y="3"/>
                  <a:pt x="3" y="53"/>
                  <a:pt x="3" y="113"/>
                </a:cubicBezTo>
                <a:cubicBezTo>
                  <a:pt x="3" y="1117"/>
                  <a:pt x="3" y="1117"/>
                  <a:pt x="3" y="1117"/>
                </a:cubicBezTo>
                <a:cubicBezTo>
                  <a:pt x="3" y="1177"/>
                  <a:pt x="52" y="1227"/>
                  <a:pt x="113" y="1227"/>
                </a:cubicBezTo>
                <a:cubicBezTo>
                  <a:pt x="1911" y="1227"/>
                  <a:pt x="1911" y="1227"/>
                  <a:pt x="1911" y="1227"/>
                </a:cubicBezTo>
                <a:cubicBezTo>
                  <a:pt x="1972" y="1227"/>
                  <a:pt x="2021" y="1177"/>
                  <a:pt x="2021" y="1117"/>
                </a:cubicBezTo>
                <a:cubicBezTo>
                  <a:pt x="2021" y="113"/>
                  <a:pt x="2021" y="113"/>
                  <a:pt x="2021" y="113"/>
                </a:cubicBezTo>
                <a:cubicBezTo>
                  <a:pt x="2021" y="53"/>
                  <a:pt x="1972" y="3"/>
                  <a:pt x="1911" y="3"/>
                </a:cubicBezTo>
                <a:lnTo>
                  <a:pt x="113" y="3"/>
                </a:lnTo>
                <a:close/>
              </a:path>
            </a:pathLst>
          </a:custGeom>
          <a:gradFill>
            <a:gsLst>
              <a:gs pos="0">
                <a:srgbClr val="FFFFFF">
                  <a:alpha val="33000"/>
                </a:srgbClr>
              </a:gs>
              <a:gs pos="82000">
                <a:srgbClr val="FFFFFF">
                  <a:alpha val="0"/>
                </a:srgbClr>
              </a:gs>
            </a:gsLst>
            <a:lin ang="27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1B296E6-0AFC-E287-D526-C730C8B7EFF7}"/>
              </a:ext>
            </a:extLst>
          </p:cNvPr>
          <p:cNvSpPr txBox="1"/>
          <p:nvPr/>
        </p:nvSpPr>
        <p:spPr>
          <a:xfrm>
            <a:off x="84582" y="109035"/>
            <a:ext cx="11208258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anchor="t">
            <a:spAutoFit/>
          </a:bodyPr>
          <a:lstStyle/>
          <a:p>
            <a:r>
              <a:rPr lang="en-IN" sz="20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Best Practice (5) - </a:t>
            </a:r>
            <a:r>
              <a:rPr lang="en-GB" sz="20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Multi Village Scheme for sustainable rural water supply</a:t>
            </a:r>
            <a:endParaRPr lang="en-IN" sz="2000" b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4B1A617-9A73-9A3E-920D-163FFCE8D440}"/>
              </a:ext>
            </a:extLst>
          </p:cNvPr>
          <p:cNvSpPr txBox="1"/>
          <p:nvPr/>
        </p:nvSpPr>
        <p:spPr>
          <a:xfrm>
            <a:off x="5985474" y="2828835"/>
            <a:ext cx="51153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Designed decentralized micro-schemes</a:t>
            </a:r>
            <a:r>
              <a:rPr lang="en-GB" dirty="0">
                <a:solidFill>
                  <a:schemeClr val="bg1"/>
                </a:solidFill>
              </a:rPr>
              <a:t> for scattered, low-density tribal settlements to ensure feasibility and coverage</a:t>
            </a:r>
            <a:endParaRPr lang="en-IN" dirty="0">
              <a:solidFill>
                <a:schemeClr val="bg1"/>
              </a:solidFill>
            </a:endParaRPr>
          </a:p>
        </p:txBody>
      </p:sp>
      <p:pic>
        <p:nvPicPr>
          <p:cNvPr id="5" name="bg object 19">
            <a:extLst>
              <a:ext uri="{FF2B5EF4-FFF2-40B4-BE49-F238E27FC236}">
                <a16:creationId xmlns:a16="http://schemas.microsoft.com/office/drawing/2014/main" id="{0F9BD5AB-CA56-7322-6CD6-682E37782942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576304" y="26619"/>
            <a:ext cx="615696" cy="54408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80EDE3-AF54-31E5-6061-7E24F0D8A3A4}"/>
              </a:ext>
            </a:extLst>
          </p:cNvPr>
          <p:cNvSpPr txBox="1"/>
          <p:nvPr/>
        </p:nvSpPr>
        <p:spPr>
          <a:xfrm>
            <a:off x="229213" y="685059"/>
            <a:ext cx="6936269" cy="61247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N" sz="1400" b="1" dirty="0">
                <a:latin typeface="Verdana" panose="020B0604030504040204" pitchFamily="34" charset="0"/>
                <a:ea typeface="Verdana" panose="020B0604030504040204" pitchFamily="34" charset="0"/>
              </a:rPr>
              <a:t>Why It Works in ASR District 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400" dirty="0">
                <a:latin typeface="Verdana" panose="020B0604030504040204" pitchFamily="34" charset="0"/>
                <a:ea typeface="Verdana" panose="020B0604030504040204" pitchFamily="34" charset="0"/>
              </a:rPr>
              <a:t>Ideal for </a:t>
            </a:r>
            <a:r>
              <a:rPr lang="en-IN" sz="1400" b="1" dirty="0">
                <a:latin typeface="Verdana" panose="020B0604030504040204" pitchFamily="34" charset="0"/>
                <a:ea typeface="Verdana" panose="020B0604030504040204" pitchFamily="34" charset="0"/>
              </a:rPr>
              <a:t>hilly terrain</a:t>
            </a:r>
            <a:r>
              <a:rPr lang="en-IN" sz="1400" dirty="0">
                <a:latin typeface="Verdana" panose="020B0604030504040204" pitchFamily="34" charset="0"/>
                <a:ea typeface="Verdana" panose="020B0604030504040204" pitchFamily="34" charset="0"/>
              </a:rPr>
              <a:t> with scattered settlements and unreliable groundwater.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400" dirty="0">
                <a:latin typeface="Verdana" panose="020B0604030504040204" pitchFamily="34" charset="0"/>
                <a:ea typeface="Verdana" panose="020B0604030504040204" pitchFamily="34" charset="0"/>
              </a:rPr>
              <a:t>Reduces infrastructure duplication and ensures </a:t>
            </a:r>
            <a:r>
              <a:rPr lang="en-IN" sz="1400" b="1" dirty="0">
                <a:latin typeface="Verdana" panose="020B0604030504040204" pitchFamily="34" charset="0"/>
                <a:ea typeface="Verdana" panose="020B0604030504040204" pitchFamily="34" charset="0"/>
              </a:rPr>
              <a:t>uniform service levels</a:t>
            </a:r>
            <a:r>
              <a:rPr lang="en-IN" sz="1400" dirty="0">
                <a:latin typeface="Verdana" panose="020B0604030504040204" pitchFamily="34" charset="0"/>
                <a:ea typeface="Verdana" panose="020B0604030504040204" pitchFamily="34" charset="0"/>
              </a:rPr>
              <a:t> across connected villages.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400" dirty="0">
                <a:latin typeface="Verdana" panose="020B0604030504040204" pitchFamily="34" charset="0"/>
                <a:ea typeface="Verdana" panose="020B0604030504040204" pitchFamily="34" charset="0"/>
              </a:rPr>
              <a:t>Maintains stable water supply even during </a:t>
            </a:r>
            <a:r>
              <a:rPr lang="en-IN" sz="1400" b="1" dirty="0">
                <a:latin typeface="Verdana" panose="020B0604030504040204" pitchFamily="34" charset="0"/>
                <a:ea typeface="Verdana" panose="020B0604030504040204" pitchFamily="34" charset="0"/>
              </a:rPr>
              <a:t>peak summer</a:t>
            </a:r>
            <a:r>
              <a:rPr lang="en-IN" sz="1400" dirty="0">
                <a:latin typeface="Verdana" panose="020B0604030504040204" pitchFamily="34" charset="0"/>
                <a:ea typeface="Verdana" panose="020B0604030504040204" pitchFamily="34" charset="0"/>
              </a:rPr>
              <a:t> reducing tanker dependency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1400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IN" sz="1400" b="1" dirty="0">
                <a:latin typeface="Verdana" panose="020B0604030504040204" pitchFamily="34" charset="0"/>
                <a:ea typeface="Verdana" panose="020B0604030504040204" pitchFamily="34" charset="0"/>
              </a:rPr>
              <a:t>Core Features of ASR’s MVS Model 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400" b="1" dirty="0">
                <a:latin typeface="Verdana" panose="020B0604030504040204" pitchFamily="34" charset="0"/>
                <a:ea typeface="Verdana" panose="020B0604030504040204" pitchFamily="34" charset="0"/>
              </a:rPr>
              <a:t>Uses perennial springs</a:t>
            </a:r>
            <a:r>
              <a:rPr lang="en-IN" sz="1400" dirty="0">
                <a:latin typeface="Verdana" panose="020B0604030504040204" pitchFamily="34" charset="0"/>
                <a:ea typeface="Verdana" panose="020B0604030504040204" pitchFamily="34" charset="0"/>
              </a:rPr>
              <a:t> with 2–5 LPS dependable discharge as main sources for clusters of habitations.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400" b="1" dirty="0">
                <a:latin typeface="Verdana" panose="020B0604030504040204" pitchFamily="34" charset="0"/>
                <a:ea typeface="Verdana" panose="020B0604030504040204" pitchFamily="34" charset="0"/>
              </a:rPr>
              <a:t>Gravity-fed networks</a:t>
            </a:r>
            <a:r>
              <a:rPr lang="en-IN" sz="1400" dirty="0">
                <a:latin typeface="Verdana" panose="020B0604030504040204" pitchFamily="34" charset="0"/>
                <a:ea typeface="Verdana" panose="020B0604030504040204" pitchFamily="34" charset="0"/>
              </a:rPr>
              <a:t> minimize energy requirements, pumping and O&amp;M costs.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400" b="1" dirty="0">
                <a:latin typeface="Verdana" panose="020B0604030504040204" pitchFamily="34" charset="0"/>
                <a:ea typeface="Verdana" panose="020B0604030504040204" pitchFamily="34" charset="0"/>
              </a:rPr>
              <a:t>20–50 KL GLSRs</a:t>
            </a:r>
            <a:r>
              <a:rPr lang="en-IN" sz="1400" dirty="0">
                <a:latin typeface="Verdana" panose="020B0604030504040204" pitchFamily="34" charset="0"/>
                <a:ea typeface="Verdana" panose="020B0604030504040204" pitchFamily="34" charset="0"/>
              </a:rPr>
              <a:t> placed at strategic elevations supply multiple villages efficiently.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400" b="1" dirty="0">
                <a:latin typeface="Verdana" panose="020B0604030504040204" pitchFamily="34" charset="0"/>
                <a:ea typeface="Verdana" panose="020B0604030504040204" pitchFamily="34" charset="0"/>
              </a:rPr>
              <a:t>Standardized filtration</a:t>
            </a:r>
            <a:r>
              <a:rPr lang="en-IN" sz="1400" dirty="0">
                <a:latin typeface="Verdana" panose="020B0604030504040204" pitchFamily="34" charset="0"/>
                <a:ea typeface="Verdana" panose="020B0604030504040204" pitchFamily="34" charset="0"/>
              </a:rPr>
              <a:t> improves safety: roughing filters + slow sand filters + chlorine dosing.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IN" sz="1400" b="1" dirty="0">
                <a:latin typeface="Verdana" panose="020B0604030504040204" pitchFamily="34" charset="0"/>
                <a:ea typeface="Verdana" panose="020B0604030504040204" pitchFamily="34" charset="0"/>
              </a:rPr>
              <a:t>Where Implemented :</a:t>
            </a:r>
          </a:p>
          <a:p>
            <a:r>
              <a:rPr lang="en-IN" sz="1400" dirty="0" err="1">
                <a:latin typeface="Verdana" panose="020B0604030504040204" pitchFamily="34" charset="0"/>
                <a:ea typeface="Verdana" panose="020B0604030504040204" pitchFamily="34" charset="0"/>
              </a:rPr>
              <a:t>Araku</a:t>
            </a:r>
            <a:r>
              <a:rPr lang="en-IN" sz="1400" dirty="0">
                <a:latin typeface="Verdana" panose="020B0604030504040204" pitchFamily="34" charset="0"/>
                <a:ea typeface="Verdana" panose="020B0604030504040204" pitchFamily="34" charset="0"/>
              </a:rPr>
              <a:t> Valley–</a:t>
            </a:r>
            <a:r>
              <a:rPr lang="en-IN" sz="1400" dirty="0" err="1">
                <a:latin typeface="Verdana" panose="020B0604030504040204" pitchFamily="34" charset="0"/>
                <a:ea typeface="Verdana" panose="020B0604030504040204" pitchFamily="34" charset="0"/>
              </a:rPr>
              <a:t>Sunkarammetta</a:t>
            </a:r>
            <a:r>
              <a:rPr lang="en-IN" sz="1400" dirty="0">
                <a:latin typeface="Verdana" panose="020B0604030504040204" pitchFamily="34" charset="0"/>
                <a:ea typeface="Verdana" panose="020B0604030504040204" pitchFamily="34" charset="0"/>
              </a:rPr>
              <a:t> Corridor</a:t>
            </a:r>
          </a:p>
          <a:p>
            <a:r>
              <a:rPr lang="en-IN" sz="1400" dirty="0" err="1">
                <a:latin typeface="Verdana" panose="020B0604030504040204" pitchFamily="34" charset="0"/>
                <a:ea typeface="Verdana" panose="020B0604030504040204" pitchFamily="34" charset="0"/>
              </a:rPr>
              <a:t>Ananthagiri</a:t>
            </a:r>
            <a:r>
              <a:rPr lang="en-IN" sz="1400" dirty="0">
                <a:latin typeface="Verdana" panose="020B0604030504040204" pitchFamily="34" charset="0"/>
                <a:ea typeface="Verdana" panose="020B0604030504040204" pitchFamily="34" charset="0"/>
              </a:rPr>
              <a:t> High-Yield Spring Cluster</a:t>
            </a:r>
          </a:p>
          <a:p>
            <a:r>
              <a:rPr lang="en-IN" sz="1400" dirty="0">
                <a:latin typeface="Verdana" panose="020B0604030504040204" pitchFamily="34" charset="0"/>
                <a:ea typeface="Verdana" panose="020B0604030504040204" pitchFamily="34" charset="0"/>
              </a:rPr>
              <a:t>G. Madugula Spring Pocket Villages</a:t>
            </a:r>
          </a:p>
          <a:p>
            <a:endParaRPr lang="en-IN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IN" sz="1400" b="1" dirty="0">
                <a:latin typeface="Verdana" panose="020B0604030504040204" pitchFamily="34" charset="0"/>
                <a:ea typeface="Verdana" panose="020B0604030504040204" pitchFamily="34" charset="0"/>
              </a:rPr>
              <a:t>Community &amp; VWSC Integration 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400" dirty="0">
                <a:latin typeface="Verdana" panose="020B0604030504040204" pitchFamily="34" charset="0"/>
                <a:ea typeface="Verdana" panose="020B0604030504040204" pitchFamily="34" charset="0"/>
              </a:rPr>
              <a:t>VWSCs manage valve operations, preventive maintenance and source protection.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400" dirty="0">
                <a:latin typeface="Verdana" panose="020B0604030504040204" pitchFamily="34" charset="0"/>
                <a:ea typeface="Verdana" panose="020B0604030504040204" pitchFamily="34" charset="0"/>
              </a:rPr>
              <a:t>Youth and community members support </a:t>
            </a:r>
            <a:r>
              <a:rPr lang="en-IN" sz="1400" b="1" dirty="0">
                <a:latin typeface="Verdana" panose="020B0604030504040204" pitchFamily="34" charset="0"/>
                <a:ea typeface="Verdana" panose="020B0604030504040204" pitchFamily="34" charset="0"/>
              </a:rPr>
              <a:t>spring-shed protection</a:t>
            </a:r>
            <a:r>
              <a:rPr lang="en-IN" sz="1400" dirty="0">
                <a:latin typeface="Verdana" panose="020B0604030504040204" pitchFamily="34" charset="0"/>
                <a:ea typeface="Verdana" panose="020B0604030504040204" pitchFamily="34" charset="0"/>
              </a:rPr>
              <a:t>, fencing, and water quality monitoring.</a:t>
            </a:r>
          </a:p>
        </p:txBody>
      </p:sp>
      <p:pic>
        <p:nvPicPr>
          <p:cNvPr id="7" name="Picture 6" descr="cpws SM Google Earth Layout_page-0001.jpg">
            <a:extLst>
              <a:ext uri="{FF2B5EF4-FFF2-40B4-BE49-F238E27FC236}">
                <a16:creationId xmlns:a16="http://schemas.microsoft.com/office/drawing/2014/main" id="{F3120C56-1373-63AC-B5DB-0012098883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1777" y="685059"/>
            <a:ext cx="4322040" cy="2787230"/>
          </a:xfrm>
          <a:prstGeom prst="rect">
            <a:avLst/>
          </a:prstGeom>
        </p:spPr>
      </p:pic>
      <p:pic>
        <p:nvPicPr>
          <p:cNvPr id="9" name="Picture 8" descr="Sunkarametta MVS Scheme layout full.jpg">
            <a:extLst>
              <a:ext uri="{FF2B5EF4-FFF2-40B4-BE49-F238E27FC236}">
                <a16:creationId xmlns:a16="http://schemas.microsoft.com/office/drawing/2014/main" id="{F5BCF117-0E60-9405-3FEE-F2AC42E554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1383" y="4075807"/>
            <a:ext cx="4515292" cy="230355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E0B8A8B-D53A-2FC0-3D4C-20F73BB6E9CE}"/>
              </a:ext>
            </a:extLst>
          </p:cNvPr>
          <p:cNvSpPr txBox="1"/>
          <p:nvPr/>
        </p:nvSpPr>
        <p:spPr>
          <a:xfrm>
            <a:off x="7673719" y="3387500"/>
            <a:ext cx="43881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400" b="1" dirty="0">
                <a:solidFill>
                  <a:srgbClr val="FF0000"/>
                </a:solidFill>
              </a:rPr>
              <a:t>Layout map of </a:t>
            </a:r>
            <a:r>
              <a:rPr lang="en-IN" sz="1400" b="1" dirty="0" err="1">
                <a:solidFill>
                  <a:srgbClr val="FF0000"/>
                </a:solidFill>
              </a:rPr>
              <a:t>Araku</a:t>
            </a:r>
            <a:r>
              <a:rPr lang="en-IN" sz="1400" b="1" dirty="0">
                <a:solidFill>
                  <a:srgbClr val="FF0000"/>
                </a:solidFill>
              </a:rPr>
              <a:t> Valley </a:t>
            </a:r>
            <a:r>
              <a:rPr lang="en-IN" sz="1400" b="1" dirty="0" err="1">
                <a:solidFill>
                  <a:srgbClr val="FF0000"/>
                </a:solidFill>
              </a:rPr>
              <a:t>Sunkarammetta</a:t>
            </a:r>
            <a:r>
              <a:rPr lang="en-IN" sz="1400" b="1" dirty="0">
                <a:solidFill>
                  <a:srgbClr val="FF0000"/>
                </a:solidFill>
              </a:rPr>
              <a:t> Corridor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DA5C51A-3915-FE09-45DA-EEF887BCF540}"/>
              </a:ext>
            </a:extLst>
          </p:cNvPr>
          <p:cNvSpPr txBox="1"/>
          <p:nvPr/>
        </p:nvSpPr>
        <p:spPr>
          <a:xfrm>
            <a:off x="7322833" y="6340335"/>
            <a:ext cx="4739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>
                <a:solidFill>
                  <a:srgbClr val="FF0000"/>
                </a:solidFill>
              </a:rPr>
              <a:t> </a:t>
            </a:r>
            <a:r>
              <a:rPr lang="en-IN" sz="1400" b="1" dirty="0">
                <a:solidFill>
                  <a:srgbClr val="FF0000"/>
                </a:solidFill>
              </a:rPr>
              <a:t>Schematic diagram of </a:t>
            </a:r>
            <a:r>
              <a:rPr lang="en-IN" sz="1400" b="1" dirty="0" err="1">
                <a:solidFill>
                  <a:srgbClr val="FF0000"/>
                </a:solidFill>
              </a:rPr>
              <a:t>Araku</a:t>
            </a:r>
            <a:r>
              <a:rPr lang="en-IN" sz="1400" b="1" dirty="0">
                <a:solidFill>
                  <a:srgbClr val="FF0000"/>
                </a:solidFill>
              </a:rPr>
              <a:t> Valley –</a:t>
            </a:r>
            <a:r>
              <a:rPr lang="en-IN" sz="1400" b="1" dirty="0" err="1">
                <a:solidFill>
                  <a:srgbClr val="FF0000"/>
                </a:solidFill>
              </a:rPr>
              <a:t>sunkarammetta</a:t>
            </a:r>
            <a:r>
              <a:rPr lang="en-IN" sz="1400" b="1" dirty="0">
                <a:solidFill>
                  <a:srgbClr val="FF0000"/>
                </a:solidFill>
              </a:rPr>
              <a:t> Corridor</a:t>
            </a:r>
            <a:endParaRPr lang="en-IN" sz="1400" dirty="0"/>
          </a:p>
        </p:txBody>
      </p:sp>
    </p:spTree>
    <p:extLst>
      <p:ext uri="{BB962C8B-B14F-4D97-AF65-F5344CB8AC3E}">
        <p14:creationId xmlns:p14="http://schemas.microsoft.com/office/powerpoint/2010/main" val="11658916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744C42-BC29-F4B7-575A-A2DE751842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10">
            <a:extLst>
              <a:ext uri="{FF2B5EF4-FFF2-40B4-BE49-F238E27FC236}">
                <a16:creationId xmlns:a16="http://schemas.microsoft.com/office/drawing/2014/main" id="{6BDF4A49-2347-81BE-EB42-6CC8025451F3}"/>
              </a:ext>
            </a:extLst>
          </p:cNvPr>
          <p:cNvSpPr>
            <a:spLocks noEditPoints="1"/>
          </p:cNvSpPr>
          <p:nvPr/>
        </p:nvSpPr>
        <p:spPr bwMode="auto">
          <a:xfrm>
            <a:off x="164592" y="932688"/>
            <a:ext cx="11739917" cy="5574223"/>
          </a:xfrm>
          <a:custGeom>
            <a:avLst/>
            <a:gdLst>
              <a:gd name="T0" fmla="*/ 1911 w 2024"/>
              <a:gd name="T1" fmla="*/ 1230 h 1230"/>
              <a:gd name="T2" fmla="*/ 113 w 2024"/>
              <a:gd name="T3" fmla="*/ 1230 h 1230"/>
              <a:gd name="T4" fmla="*/ 0 w 2024"/>
              <a:gd name="T5" fmla="*/ 1117 h 1230"/>
              <a:gd name="T6" fmla="*/ 0 w 2024"/>
              <a:gd name="T7" fmla="*/ 113 h 1230"/>
              <a:gd name="T8" fmla="*/ 113 w 2024"/>
              <a:gd name="T9" fmla="*/ 0 h 1230"/>
              <a:gd name="T10" fmla="*/ 1911 w 2024"/>
              <a:gd name="T11" fmla="*/ 0 h 1230"/>
              <a:gd name="T12" fmla="*/ 2024 w 2024"/>
              <a:gd name="T13" fmla="*/ 113 h 1230"/>
              <a:gd name="T14" fmla="*/ 2024 w 2024"/>
              <a:gd name="T15" fmla="*/ 1117 h 1230"/>
              <a:gd name="T16" fmla="*/ 1911 w 2024"/>
              <a:gd name="T17" fmla="*/ 1230 h 1230"/>
              <a:gd name="T18" fmla="*/ 113 w 2024"/>
              <a:gd name="T19" fmla="*/ 3 h 1230"/>
              <a:gd name="T20" fmla="*/ 3 w 2024"/>
              <a:gd name="T21" fmla="*/ 113 h 1230"/>
              <a:gd name="T22" fmla="*/ 3 w 2024"/>
              <a:gd name="T23" fmla="*/ 1117 h 1230"/>
              <a:gd name="T24" fmla="*/ 113 w 2024"/>
              <a:gd name="T25" fmla="*/ 1227 h 1230"/>
              <a:gd name="T26" fmla="*/ 1911 w 2024"/>
              <a:gd name="T27" fmla="*/ 1227 h 1230"/>
              <a:gd name="T28" fmla="*/ 2021 w 2024"/>
              <a:gd name="T29" fmla="*/ 1117 h 1230"/>
              <a:gd name="T30" fmla="*/ 2021 w 2024"/>
              <a:gd name="T31" fmla="*/ 113 h 1230"/>
              <a:gd name="T32" fmla="*/ 1911 w 2024"/>
              <a:gd name="T33" fmla="*/ 3 h 1230"/>
              <a:gd name="T34" fmla="*/ 113 w 2024"/>
              <a:gd name="T35" fmla="*/ 3 h 1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24" h="1230">
                <a:moveTo>
                  <a:pt x="1911" y="1230"/>
                </a:moveTo>
                <a:cubicBezTo>
                  <a:pt x="113" y="1230"/>
                  <a:pt x="113" y="1230"/>
                  <a:pt x="113" y="1230"/>
                </a:cubicBezTo>
                <a:cubicBezTo>
                  <a:pt x="50" y="1230"/>
                  <a:pt x="0" y="1179"/>
                  <a:pt x="0" y="1117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51"/>
                  <a:pt x="50" y="0"/>
                  <a:pt x="113" y="0"/>
                </a:cubicBezTo>
                <a:cubicBezTo>
                  <a:pt x="1911" y="0"/>
                  <a:pt x="1911" y="0"/>
                  <a:pt x="1911" y="0"/>
                </a:cubicBezTo>
                <a:cubicBezTo>
                  <a:pt x="1974" y="0"/>
                  <a:pt x="2024" y="51"/>
                  <a:pt x="2024" y="113"/>
                </a:cubicBezTo>
                <a:cubicBezTo>
                  <a:pt x="2024" y="1117"/>
                  <a:pt x="2024" y="1117"/>
                  <a:pt x="2024" y="1117"/>
                </a:cubicBezTo>
                <a:cubicBezTo>
                  <a:pt x="2024" y="1179"/>
                  <a:pt x="1974" y="1230"/>
                  <a:pt x="1911" y="1230"/>
                </a:cubicBezTo>
                <a:close/>
                <a:moveTo>
                  <a:pt x="113" y="3"/>
                </a:moveTo>
                <a:cubicBezTo>
                  <a:pt x="52" y="3"/>
                  <a:pt x="3" y="53"/>
                  <a:pt x="3" y="113"/>
                </a:cubicBezTo>
                <a:cubicBezTo>
                  <a:pt x="3" y="1117"/>
                  <a:pt x="3" y="1117"/>
                  <a:pt x="3" y="1117"/>
                </a:cubicBezTo>
                <a:cubicBezTo>
                  <a:pt x="3" y="1177"/>
                  <a:pt x="52" y="1227"/>
                  <a:pt x="113" y="1227"/>
                </a:cubicBezTo>
                <a:cubicBezTo>
                  <a:pt x="1911" y="1227"/>
                  <a:pt x="1911" y="1227"/>
                  <a:pt x="1911" y="1227"/>
                </a:cubicBezTo>
                <a:cubicBezTo>
                  <a:pt x="1972" y="1227"/>
                  <a:pt x="2021" y="1177"/>
                  <a:pt x="2021" y="1117"/>
                </a:cubicBezTo>
                <a:cubicBezTo>
                  <a:pt x="2021" y="113"/>
                  <a:pt x="2021" y="113"/>
                  <a:pt x="2021" y="113"/>
                </a:cubicBezTo>
                <a:cubicBezTo>
                  <a:pt x="2021" y="53"/>
                  <a:pt x="1972" y="3"/>
                  <a:pt x="1911" y="3"/>
                </a:cubicBezTo>
                <a:lnTo>
                  <a:pt x="113" y="3"/>
                </a:lnTo>
                <a:close/>
              </a:path>
            </a:pathLst>
          </a:custGeom>
          <a:gradFill>
            <a:gsLst>
              <a:gs pos="0">
                <a:srgbClr val="FFFFFF">
                  <a:alpha val="33000"/>
                </a:srgbClr>
              </a:gs>
              <a:gs pos="82000">
                <a:srgbClr val="FFFFFF">
                  <a:alpha val="0"/>
                </a:srgbClr>
              </a:gs>
            </a:gsLst>
            <a:lin ang="2700000" scaled="0"/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sz="1600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sz="1600" b="1" dirty="0">
                <a:latin typeface="Verdana" panose="020B0604030504040204" pitchFamily="34" charset="0"/>
                <a:ea typeface="Verdana" panose="020B0604030504040204" pitchFamily="34" charset="0"/>
              </a:rPr>
              <a:t>Expand Multi-Village Schemes &amp; Water Grid Model :</a:t>
            </a:r>
          </a:p>
          <a:p>
            <a:endParaRPr lang="en-GB" sz="1600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GB" sz="1600" b="1" dirty="0">
                <a:latin typeface="Verdana" panose="020B0604030504040204" pitchFamily="34" charset="0"/>
                <a:ea typeface="Verdana" panose="020B0604030504040204" pitchFamily="34" charset="0"/>
              </a:rPr>
              <a:t>Need:</a:t>
            </a:r>
            <a:r>
              <a:rPr lang="en-GB" sz="1600" dirty="0">
                <a:latin typeface="Verdana" panose="020B0604030504040204" pitchFamily="34" charset="0"/>
                <a:ea typeface="Verdana" panose="020B0604030504040204" pitchFamily="34" charset="0"/>
              </a:rPr>
              <a:t> Many tribal habitations have unreliable springs or seasonal surface sources.</a:t>
            </a:r>
          </a:p>
          <a:p>
            <a:r>
              <a:rPr lang="en-GB" sz="1600" b="1" dirty="0">
                <a:latin typeface="Verdana" panose="020B0604030504040204" pitchFamily="34" charset="0"/>
                <a:ea typeface="Verdana" panose="020B0604030504040204" pitchFamily="34" charset="0"/>
              </a:rPr>
              <a:t>Proposal:</a:t>
            </a:r>
            <a:r>
              <a:rPr lang="en-GB" sz="1600" dirty="0">
                <a:latin typeface="Verdana" panose="020B0604030504040204" pitchFamily="34" charset="0"/>
                <a:ea typeface="Verdana" panose="020B0604030504040204" pitchFamily="34" charset="0"/>
              </a:rPr>
              <a:t> Develop </a:t>
            </a:r>
            <a:r>
              <a:rPr lang="en-GB" sz="1600" b="1" dirty="0">
                <a:latin typeface="Verdana" panose="020B0604030504040204" pitchFamily="34" charset="0"/>
                <a:ea typeface="Verdana" panose="020B0604030504040204" pitchFamily="34" charset="0"/>
              </a:rPr>
              <a:t>larger MVS corridors</a:t>
            </a:r>
            <a:r>
              <a:rPr lang="en-GB" sz="1600" dirty="0">
                <a:latin typeface="Verdana" panose="020B0604030504040204" pitchFamily="34" charset="0"/>
                <a:ea typeface="Verdana" panose="020B0604030504040204" pitchFamily="34" charset="0"/>
              </a:rPr>
              <a:t> and a </a:t>
            </a:r>
            <a:r>
              <a:rPr lang="en-GB" sz="1600" b="1" dirty="0">
                <a:latin typeface="Verdana" panose="020B0604030504040204" pitchFamily="34" charset="0"/>
                <a:ea typeface="Verdana" panose="020B0604030504040204" pitchFamily="34" charset="0"/>
              </a:rPr>
              <a:t>district-level Water Grid</a:t>
            </a:r>
            <a:r>
              <a:rPr lang="en-GB" sz="1600" dirty="0">
                <a:latin typeface="Verdana" panose="020B0604030504040204" pitchFamily="34" charset="0"/>
                <a:ea typeface="Verdana" panose="020B0604030504040204" pitchFamily="34" charset="0"/>
              </a:rPr>
              <a:t> to ensure year-round security.</a:t>
            </a:r>
          </a:p>
          <a:p>
            <a:br>
              <a:rPr lang="en-GB" sz="1600" dirty="0"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en-GB" sz="16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sz="1600" b="1" dirty="0">
                <a:latin typeface="Verdana" panose="020B0604030504040204" pitchFamily="34" charset="0"/>
                <a:ea typeface="Verdana" panose="020B0604030504040204" pitchFamily="34" charset="0"/>
              </a:rPr>
              <a:t>Shift from Unit-Based Projects to Population-Based Projects :</a:t>
            </a:r>
          </a:p>
          <a:p>
            <a:endParaRPr lang="en-GB" sz="1600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GB" sz="1600" b="1" dirty="0">
                <a:latin typeface="Verdana" panose="020B0604030504040204" pitchFamily="34" charset="0"/>
                <a:ea typeface="Verdana" panose="020B0604030504040204" pitchFamily="34" charset="0"/>
              </a:rPr>
              <a:t>Need:</a:t>
            </a:r>
            <a:r>
              <a:rPr lang="en-GB" sz="1600" dirty="0">
                <a:latin typeface="Verdana" panose="020B0604030504040204" pitchFamily="34" charset="0"/>
                <a:ea typeface="Verdana" panose="020B0604030504040204" pitchFamily="34" charset="0"/>
              </a:rPr>
              <a:t> Current unit-based estimations do not match the </a:t>
            </a:r>
            <a:r>
              <a:rPr lang="en-GB" sz="1600" b="1" dirty="0">
                <a:latin typeface="Verdana" panose="020B0604030504040204" pitchFamily="34" charset="0"/>
                <a:ea typeface="Verdana" panose="020B0604030504040204" pitchFamily="34" charset="0"/>
              </a:rPr>
              <a:t>terrain realities</a:t>
            </a:r>
            <a:r>
              <a:rPr lang="en-GB" sz="1600" dirty="0">
                <a:latin typeface="Verdana" panose="020B0604030504040204" pitchFamily="34" charset="0"/>
                <a:ea typeface="Verdana" panose="020B0604030504040204" pitchFamily="34" charset="0"/>
              </a:rPr>
              <a:t> of low-density tribal villages.</a:t>
            </a:r>
          </a:p>
          <a:p>
            <a:r>
              <a:rPr lang="en-GB" sz="1600" b="1" dirty="0">
                <a:latin typeface="Verdana" panose="020B0604030504040204" pitchFamily="34" charset="0"/>
                <a:ea typeface="Verdana" panose="020B0604030504040204" pitchFamily="34" charset="0"/>
              </a:rPr>
              <a:t>Proposal:</a:t>
            </a:r>
            <a:r>
              <a:rPr lang="en-GB" sz="1600" dirty="0">
                <a:latin typeface="Verdana" panose="020B0604030504040204" pitchFamily="34" charset="0"/>
                <a:ea typeface="Verdana" panose="020B0604030504040204" pitchFamily="34" charset="0"/>
              </a:rPr>
              <a:t> Adopt </a:t>
            </a:r>
            <a:r>
              <a:rPr lang="en-GB" sz="1600" b="1" dirty="0">
                <a:latin typeface="Verdana" panose="020B0604030504040204" pitchFamily="34" charset="0"/>
                <a:ea typeface="Verdana" panose="020B0604030504040204" pitchFamily="34" charset="0"/>
              </a:rPr>
              <a:t>population-based and habitation-cluster models</a:t>
            </a:r>
            <a:r>
              <a:rPr lang="en-GB" sz="1600" dirty="0">
                <a:latin typeface="Verdana" panose="020B0604030504040204" pitchFamily="34" charset="0"/>
                <a:ea typeface="Verdana" panose="020B0604030504040204" pitchFamily="34" charset="0"/>
              </a:rPr>
              <a:t> to provide technically viable schemes in hilly regions.</a:t>
            </a:r>
            <a:br>
              <a:rPr lang="en-GB" sz="1600" dirty="0"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en-GB" sz="16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sz="1600" b="1" dirty="0">
                <a:latin typeface="Verdana" panose="020B0604030504040204" pitchFamily="34" charset="0"/>
                <a:ea typeface="Verdana" panose="020B0604030504040204" pitchFamily="34" charset="0"/>
              </a:rPr>
              <a:t>Budget Support for District IEC &amp; Training :</a:t>
            </a:r>
          </a:p>
          <a:p>
            <a:endParaRPr lang="en-GB" sz="1600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GB" sz="1600" b="1" dirty="0">
                <a:latin typeface="Verdana" panose="020B0604030504040204" pitchFamily="34" charset="0"/>
                <a:ea typeface="Verdana" panose="020B0604030504040204" pitchFamily="34" charset="0"/>
              </a:rPr>
              <a:t>Need:</a:t>
            </a:r>
            <a:r>
              <a:rPr lang="en-GB" sz="1600" dirty="0">
                <a:latin typeface="Verdana" panose="020B0604030504040204" pitchFamily="34" charset="0"/>
                <a:ea typeface="Verdana" panose="020B0604030504040204" pitchFamily="34" charset="0"/>
              </a:rPr>
              <a:t> Remote tribal villages require </a:t>
            </a:r>
            <a:r>
              <a:rPr lang="en-GB" sz="1600" b="1" dirty="0">
                <a:latin typeface="Verdana" panose="020B0604030504040204" pitchFamily="34" charset="0"/>
                <a:ea typeface="Verdana" panose="020B0604030504040204" pitchFamily="34" charset="0"/>
              </a:rPr>
              <a:t>strong IEC, continuous FTK training, VWSC handholding and community mobilisation</a:t>
            </a:r>
            <a:r>
              <a:rPr lang="en-GB" sz="160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r>
              <a:rPr lang="en-GB" sz="1600" b="1" dirty="0">
                <a:latin typeface="Verdana" panose="020B0604030504040204" pitchFamily="34" charset="0"/>
                <a:ea typeface="Verdana" panose="020B0604030504040204" pitchFamily="34" charset="0"/>
              </a:rPr>
              <a:t>Proposal:</a:t>
            </a:r>
            <a:r>
              <a:rPr lang="en-GB" sz="1600" dirty="0">
                <a:latin typeface="Verdana" panose="020B0604030504040204" pitchFamily="34" charset="0"/>
                <a:ea typeface="Verdana" panose="020B0604030504040204" pitchFamily="34" charset="0"/>
              </a:rPr>
              <a:t> Provide </a:t>
            </a:r>
            <a:r>
              <a:rPr lang="en-GB" sz="1600" b="1" dirty="0">
                <a:latin typeface="Verdana" panose="020B0604030504040204" pitchFamily="34" charset="0"/>
                <a:ea typeface="Verdana" panose="020B0604030504040204" pitchFamily="34" charset="0"/>
              </a:rPr>
              <a:t>dedicated budget</a:t>
            </a:r>
            <a:r>
              <a:rPr lang="en-GB" sz="1600" dirty="0">
                <a:latin typeface="Verdana" panose="020B0604030504040204" pitchFamily="34" charset="0"/>
                <a:ea typeface="Verdana" panose="020B0604030504040204" pitchFamily="34" charset="0"/>
              </a:rPr>
              <a:t> for district-level IEC vans, cluster workshops, Jala </a:t>
            </a:r>
            <a:r>
              <a:rPr lang="en-GB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Devalayam</a:t>
            </a:r>
            <a:r>
              <a:rPr lang="en-GB" sz="1600" dirty="0">
                <a:latin typeface="Verdana" panose="020B0604030504040204" pitchFamily="34" charset="0"/>
                <a:ea typeface="Verdana" panose="020B0604030504040204" pitchFamily="34" charset="0"/>
              </a:rPr>
              <a:t> expansion, and VWSC capacity-building.</a:t>
            </a:r>
          </a:p>
          <a:p>
            <a:endParaRPr lang="en-GB" sz="16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GB" sz="1600" b="1" dirty="0">
                <a:latin typeface="Verdana" panose="020B0604030504040204" pitchFamily="34" charset="0"/>
                <a:ea typeface="Verdana" panose="020B0604030504040204" pitchFamily="34" charset="0"/>
              </a:rPr>
              <a:t>  </a:t>
            </a:r>
            <a:r>
              <a:rPr lang="en-GB" sz="1600" dirty="0">
                <a:latin typeface="Verdana" panose="020B0604030504040204" pitchFamily="34" charset="0"/>
                <a:ea typeface="Verdana" panose="020B0604030504040204" pitchFamily="34" charset="0"/>
              </a:rPr>
              <a:t>ASR District requests sustained technical &amp; financial support for resilient, community-led drinking  </a:t>
            </a:r>
          </a:p>
          <a:p>
            <a:r>
              <a:rPr lang="en-GB" sz="1600" dirty="0">
                <a:latin typeface="Verdana" panose="020B0604030504040204" pitchFamily="34" charset="0"/>
                <a:ea typeface="Verdana" panose="020B0604030504040204" pitchFamily="34" charset="0"/>
              </a:rPr>
              <a:t>  water systems in challenging tribal terrain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1C362E-2133-8CDF-5C1C-0F89193CBCB7}"/>
              </a:ext>
            </a:extLst>
          </p:cNvPr>
          <p:cNvSpPr txBox="1"/>
          <p:nvPr/>
        </p:nvSpPr>
        <p:spPr>
          <a:xfrm>
            <a:off x="276606" y="370646"/>
            <a:ext cx="11208258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anchor="t">
            <a:spAutoFit/>
          </a:bodyPr>
          <a:lstStyle/>
          <a:p>
            <a:r>
              <a:rPr lang="en-GB" sz="20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Strategic Way Forward &amp; Support Required for ASR District</a:t>
            </a:r>
          </a:p>
        </p:txBody>
      </p:sp>
      <p:pic>
        <p:nvPicPr>
          <p:cNvPr id="5" name="bg object 19">
            <a:extLst>
              <a:ext uri="{FF2B5EF4-FFF2-40B4-BE49-F238E27FC236}">
                <a16:creationId xmlns:a16="http://schemas.microsoft.com/office/drawing/2014/main" id="{E21B9CEE-0F30-056D-9675-7BE9B3257B5E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576304" y="26619"/>
            <a:ext cx="615696" cy="544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6440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209</TotalTime>
  <Words>1391</Words>
  <Application>Microsoft Office PowerPoint</Application>
  <PresentationFormat>Widescreen</PresentationFormat>
  <Paragraphs>173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Calibri</vt:lpstr>
      <vt:lpstr>Calibri Light</vt:lpstr>
      <vt:lpstr>Montserrat</vt:lpstr>
      <vt:lpstr>Montserrat Light</vt:lpstr>
      <vt:lpstr>Verdana</vt:lpstr>
      <vt:lpstr>Wingdings</vt:lpstr>
      <vt:lpstr>Office Theme</vt:lpstr>
      <vt:lpstr>PowerPoint Presentation</vt:lpstr>
      <vt:lpstr>Glance of ASR District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narayanareddy gade</dc:creator>
  <cp:lastModifiedBy>Chaitanya Reddy P S</cp:lastModifiedBy>
  <cp:revision>242</cp:revision>
  <dcterms:created xsi:type="dcterms:W3CDTF">2025-11-26T04:47:45Z</dcterms:created>
  <dcterms:modified xsi:type="dcterms:W3CDTF">2025-11-27T04:24:00Z</dcterms:modified>
</cp:coreProperties>
</file>