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9"/>
  </p:notesMasterIdLst>
  <p:sldIdLst>
    <p:sldId id="2147375189" r:id="rId2"/>
    <p:sldId id="2147375281" r:id="rId3"/>
    <p:sldId id="2147375285" r:id="rId4"/>
    <p:sldId id="2147375283" r:id="rId5"/>
    <p:sldId id="2147375284" r:id="rId6"/>
    <p:sldId id="2147375280" r:id="rId7"/>
    <p:sldId id="2147375009" r:id="rId8"/>
  </p:sldIdLst>
  <p:sldSz cx="9906000" cy="6858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D9DA9F-A772-3493-04D0-A2ABBCB5CD5E}" name="Rangani, Mohit" initials="RM" userId="S::mohitrangani@kpmg.com::4bf8778f-90ed-4330-b35a-61b5055dc1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99"/>
    <a:srgbClr val="FBE0F1"/>
    <a:srgbClr val="FFC2CD"/>
    <a:srgbClr val="F9D9F8"/>
    <a:srgbClr val="FF9900"/>
    <a:srgbClr val="FFFF66"/>
    <a:srgbClr val="0432FF"/>
    <a:srgbClr val="F2DEA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1232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100"/>
    </p:cViewPr>
  </p:sorterViewPr>
  <p:notesViewPr>
    <p:cSldViewPr snapToGrid="0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Data in %</a:t>
            </a:r>
          </a:p>
        </c:rich>
      </c:tx>
      <c:layout>
        <c:manualLayout>
          <c:xMode val="edge"/>
          <c:yMode val="edge"/>
          <c:x val="0.81172891621342613"/>
          <c:y val="1.8676163712751461E-2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936992400747541E-2"/>
          <c:y val="0.11653860186074785"/>
          <c:w val="0.86377011685597826"/>
          <c:h val="0.5423601588665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Book1]Format J36- Monthly Progress of'!$B$1</c:f>
              <c:strCache>
                <c:ptCount val="1"/>
                <c:pt idx="0">
                  <c:v>% of total household connections with PWS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01-5D3A-4AA5-8CCC-5A64FA1783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A-4AA5-8CCC-5A64FA1783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3A-4AA5-8CCC-5A64FA1783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3A-4AA5-8CCC-5A64FA1783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A-4AA5-8CCC-5A64FA17839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3A-4AA5-8CCC-5A64FA1783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3A-4AA5-8CCC-5A64FA17839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3A-4AA5-8CCC-5A64FA17839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D3A-4AA5-8CCC-5A64FA17839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3A-4AA5-8CCC-5A64FA17839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3A-4AA5-8CCC-5A64FA17839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3A-4AA5-8CCC-5A64FA178390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19-5D3A-4AA5-8CCC-5A64FA17839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D3A-4AA5-8CCC-5A64FA178390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1D-5D3A-4AA5-8CCC-5A64FA178390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1F-5D3A-4AA5-8CCC-5A64FA178390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1-5D3A-4AA5-8CCC-5A64FA178390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3-5D3A-4AA5-8CCC-5A64FA178390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5-5D3A-4AA5-8CCC-5A64FA178390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7-5D3A-4AA5-8CCC-5A64FA178390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9-5D3A-4AA5-8CCC-5A64FA178390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B-5D3A-4AA5-8CCC-5A64FA178390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D-5D3A-4AA5-8CCC-5A64FA178390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F-5D3A-4AA5-8CCC-5A64FA178390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31-5D3A-4AA5-8CCC-5A64FA178390}"/>
              </c:ext>
            </c:extLst>
          </c:dPt>
          <c:dLbls>
            <c:spPr>
              <a:noFill/>
              <a:ln w="29659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2245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'[Chart in Book1]Format J36- Monthly Progress of'!$A$2:$A$27</c:f>
              <c:strCache>
                <c:ptCount val="26"/>
                <c:pt idx="0">
                  <c:v>Simdega</c:v>
                </c:pt>
                <c:pt idx="1">
                  <c:v>National Average</c:v>
                </c:pt>
                <c:pt idx="2">
                  <c:v>Lohardaga</c:v>
                </c:pt>
                <c:pt idx="3">
                  <c:v>Latehar</c:v>
                </c:pt>
                <c:pt idx="4">
                  <c:v>Giridih</c:v>
                </c:pt>
                <c:pt idx="5">
                  <c:v>Ramgarh</c:v>
                </c:pt>
                <c:pt idx="6">
                  <c:v>Gumla</c:v>
                </c:pt>
                <c:pt idx="7">
                  <c:v>West Singhbhum</c:v>
                </c:pt>
                <c:pt idx="8">
                  <c:v>Chatra</c:v>
                </c:pt>
                <c:pt idx="9">
                  <c:v>Ranchi</c:v>
                </c:pt>
                <c:pt idx="10">
                  <c:v>Garhwa</c:v>
                </c:pt>
                <c:pt idx="11">
                  <c:v>Khunti</c:v>
                </c:pt>
                <c:pt idx="12">
                  <c:v>Hazaribagh</c:v>
                </c:pt>
                <c:pt idx="13">
                  <c:v>Deoghar</c:v>
                </c:pt>
                <c:pt idx="14">
                  <c:v>State Average</c:v>
                </c:pt>
                <c:pt idx="15">
                  <c:v>Palamu</c:v>
                </c:pt>
                <c:pt idx="16">
                  <c:v>Dumka</c:v>
                </c:pt>
                <c:pt idx="17">
                  <c:v>Bokaro</c:v>
                </c:pt>
                <c:pt idx="18">
                  <c:v>Saraikela Kharsawan</c:v>
                </c:pt>
                <c:pt idx="19">
                  <c:v>Dhanbad</c:v>
                </c:pt>
                <c:pt idx="20">
                  <c:v>Sahebganj</c:v>
                </c:pt>
                <c:pt idx="21">
                  <c:v>Koderma</c:v>
                </c:pt>
                <c:pt idx="22">
                  <c:v>East Singhbum</c:v>
                </c:pt>
                <c:pt idx="23">
                  <c:v>Jamtara</c:v>
                </c:pt>
                <c:pt idx="24">
                  <c:v>Godda</c:v>
                </c:pt>
                <c:pt idx="25">
                  <c:v>Pakur</c:v>
                </c:pt>
              </c:strCache>
            </c:strRef>
          </c:cat>
          <c:val>
            <c:numRef>
              <c:f>'[Chart in Book1]Format J36- Monthly Progress of'!$B$2:$B$27</c:f>
              <c:numCache>
                <c:formatCode>0</c:formatCode>
                <c:ptCount val="26"/>
                <c:pt idx="0">
                  <c:v>92.93</c:v>
                </c:pt>
                <c:pt idx="1">
                  <c:v>80.940000000000026</c:v>
                </c:pt>
                <c:pt idx="2">
                  <c:v>75.25</c:v>
                </c:pt>
                <c:pt idx="3">
                  <c:v>73.400000000000006</c:v>
                </c:pt>
                <c:pt idx="4">
                  <c:v>72.75</c:v>
                </c:pt>
                <c:pt idx="5">
                  <c:v>70.069999999999993</c:v>
                </c:pt>
                <c:pt idx="6">
                  <c:v>67.679999999999978</c:v>
                </c:pt>
                <c:pt idx="7">
                  <c:v>64.88</c:v>
                </c:pt>
                <c:pt idx="8">
                  <c:v>64.86999999999999</c:v>
                </c:pt>
                <c:pt idx="9">
                  <c:v>64.33</c:v>
                </c:pt>
                <c:pt idx="10">
                  <c:v>63.85</c:v>
                </c:pt>
                <c:pt idx="11">
                  <c:v>62.44</c:v>
                </c:pt>
                <c:pt idx="12">
                  <c:v>59.57</c:v>
                </c:pt>
                <c:pt idx="13">
                  <c:v>56.98</c:v>
                </c:pt>
                <c:pt idx="14">
                  <c:v>55.05</c:v>
                </c:pt>
                <c:pt idx="15">
                  <c:v>52.6</c:v>
                </c:pt>
                <c:pt idx="16">
                  <c:v>50.28</c:v>
                </c:pt>
                <c:pt idx="17">
                  <c:v>50.01</c:v>
                </c:pt>
                <c:pt idx="18">
                  <c:v>48.81</c:v>
                </c:pt>
                <c:pt idx="19">
                  <c:v>47.87</c:v>
                </c:pt>
                <c:pt idx="20">
                  <c:v>46.190000000000012</c:v>
                </c:pt>
                <c:pt idx="21">
                  <c:v>45.160000000000011</c:v>
                </c:pt>
                <c:pt idx="22">
                  <c:v>40.800000000000004</c:v>
                </c:pt>
                <c:pt idx="23">
                  <c:v>36.97</c:v>
                </c:pt>
                <c:pt idx="24">
                  <c:v>19.329999999999991</c:v>
                </c:pt>
                <c:pt idx="25">
                  <c:v>12.81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5D3A-4AA5-8CCC-5A64FA178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403712"/>
        <c:axId val="192610304"/>
      </c:barChart>
      <c:catAx>
        <c:axId val="19240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112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2610304"/>
        <c:crosses val="autoZero"/>
        <c:auto val="1"/>
        <c:lblAlgn val="ctr"/>
        <c:lblOffset val="100"/>
        <c:tickLblSkip val="1"/>
        <c:noMultiLvlLbl val="0"/>
      </c:catAx>
      <c:valAx>
        <c:axId val="192610304"/>
        <c:scaling>
          <c:orientation val="minMax"/>
          <c:min val="5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741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240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ysClr val="window" lastClr="FFFFFF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0.83726</cdr:x>
      <cdr:y>0.92094</cdr:y>
    </cdr:from>
    <cdr:to>
      <cdr:x>1</cdr:x>
      <cdr:y>0.98129</cdr:y>
    </cdr:to>
    <cdr:sp macro="" textlink="">
      <cdr:nvSpPr>
        <cdr:cNvPr id="2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00769" y="4797002"/>
          <a:ext cx="1827212" cy="31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lnSpc>
              <a:spcPct val="90000"/>
            </a:lnSpc>
            <a:spcBef>
              <a:spcPts val="1000"/>
            </a:spcBef>
            <a:spcAft>
              <a:spcPct val="0"/>
            </a:spcAft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1pPr>
          <a:lvl2pPr marL="742950" indent="-28575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2pPr>
          <a:lvl3pPr marL="1143000" indent="-22860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3pPr>
          <a:lvl4pPr marL="1600200" indent="-22860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4pPr>
          <a:lvl5pPr marL="2057400" indent="-22860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5pPr>
          <a:lvl6pPr marL="25146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6pPr>
          <a:lvl7pPr marL="29718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7pPr>
          <a:lvl8pPr marL="34290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8pPr>
          <a:lvl9pPr marL="38862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en-US" altLang="en-US" sz="1400" dirty="0">
              <a:latin typeface="Times" panose="02020603050405020304" pitchFamily="18" charset="0"/>
              <a:cs typeface="Times" panose="02020603050405020304" pitchFamily="18" charset="0"/>
            </a:rPr>
            <a:t>Source: </a:t>
          </a:r>
          <a:r>
            <a:rPr lang="en-US" altLang="en-US" sz="1400" dirty="0" err="1">
              <a:latin typeface="Times" panose="02020603050405020304" pitchFamily="18" charset="0"/>
              <a:cs typeface="Times" panose="02020603050405020304" pitchFamily="18" charset="0"/>
            </a:rPr>
            <a:t>JJM</a:t>
          </a:r>
          <a:r>
            <a:rPr lang="en-US" altLang="en-US" sz="1400" dirty="0">
              <a:latin typeface="Times" panose="02020603050405020304" pitchFamily="18" charset="0"/>
              <a:cs typeface="Times" panose="02020603050405020304" pitchFamily="18" charset="0"/>
            </a:rPr>
            <a:t>-IMIS </a:t>
          </a:r>
          <a:endParaRPr lang="en-IN" altLang="en-US" sz="1400" dirty="0">
            <a:latin typeface="Times" panose="02020603050405020304" pitchFamily="18" charset="0"/>
            <a:cs typeface="Times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0.07604</cdr:x>
      <cdr:y>0.64837</cdr:y>
    </cdr:from>
    <cdr:to>
      <cdr:x>0.10891</cdr:x>
      <cdr:y>0.9882</cdr:y>
    </cdr:to>
    <cdr:sp macro="" textlink="">
      <cdr:nvSpPr>
        <cdr:cNvPr id="3" name="Rectangle 2"/>
        <cdr:cNvSpPr/>
      </cdr:nvSpPr>
      <cdr:spPr>
        <a:xfrm xmlns:a="http://schemas.openxmlformats.org/drawingml/2006/main" rot="18829068">
          <a:off x="151449" y="3492457"/>
          <a:ext cx="1517618" cy="323527"/>
        </a:xfrm>
        <a:prstGeom xmlns:a="http://schemas.openxmlformats.org/drawingml/2006/main" prst="rect">
          <a:avLst/>
        </a:prstGeom>
        <a:solidFill xmlns:a="http://schemas.openxmlformats.org/drawingml/2006/main">
          <a:srgbClr val="3BCCFF">
            <a:alpha val="5000"/>
          </a:srgbClr>
        </a:solidFill>
        <a:ln xmlns:a="http://schemas.openxmlformats.org/drawingml/2006/main" w="12600">
          <a:solidFill>
            <a:srgbClr val="E71224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IN" sz="8800" b="1" dirty="0">
            <a:solidFill>
              <a:srgbClr val="E71224"/>
            </a:solidFill>
          </a:endParaRPr>
        </a:p>
      </cdr:txBody>
    </cdr:sp>
  </cdr:relSizeAnchor>
  <cdr:relSizeAnchor xmlns:cdr="http://schemas.openxmlformats.org/drawingml/2006/chartDrawing">
    <cdr:from>
      <cdr:x>0.51972</cdr:x>
      <cdr:y>0.66044</cdr:y>
    </cdr:from>
    <cdr:to>
      <cdr:x>0.54972</cdr:x>
      <cdr:y>0.92998</cdr:y>
    </cdr:to>
    <cdr:sp macro="" textlink="">
      <cdr:nvSpPr>
        <cdr:cNvPr id="5" name="Rectangle 4"/>
        <cdr:cNvSpPr/>
      </cdr:nvSpPr>
      <cdr:spPr>
        <a:xfrm xmlns:a="http://schemas.openxmlformats.org/drawingml/2006/main" rot="18829068">
          <a:off x="4661353" y="3403559"/>
          <a:ext cx="1203674" cy="295210"/>
        </a:xfrm>
        <a:prstGeom xmlns:a="http://schemas.openxmlformats.org/drawingml/2006/main" prst="rect">
          <a:avLst/>
        </a:prstGeom>
        <a:solidFill xmlns:a="http://schemas.openxmlformats.org/drawingml/2006/main">
          <a:srgbClr val="3BCCFF">
            <a:alpha val="5000"/>
          </a:srgbClr>
        </a:solidFill>
        <a:ln xmlns:a="http://schemas.openxmlformats.org/drawingml/2006/main" w="12600">
          <a:solidFill>
            <a:srgbClr val="E71224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marL="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IN" sz="8800" b="1" dirty="0">
            <a:solidFill>
              <a:srgbClr val="E71224"/>
            </a:solidFill>
          </a:endParaRPr>
        </a:p>
      </cdr:txBody>
    </cdr:sp>
  </cdr:relSizeAnchor>
  <cdr:relSizeAnchor xmlns:cdr="http://schemas.openxmlformats.org/drawingml/2006/chartDrawing">
    <cdr:from>
      <cdr:x>0.1776</cdr:x>
      <cdr:y>0.66457</cdr:y>
    </cdr:from>
    <cdr:to>
      <cdr:x>0.20715</cdr:x>
      <cdr:y>0.84879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C9E5DE3A-F213-B20A-5568-C633B048352C}"/>
            </a:ext>
          </a:extLst>
        </cdr:cNvPr>
        <cdr:cNvSpPr/>
      </cdr:nvSpPr>
      <cdr:spPr>
        <a:xfrm xmlns:a="http://schemas.openxmlformats.org/drawingml/2006/main" rot="18829068">
          <a:off x="1482232" y="3233684"/>
          <a:ext cx="822673" cy="290858"/>
        </a:xfrm>
        <a:prstGeom xmlns:a="http://schemas.openxmlformats.org/drawingml/2006/main" prst="rect">
          <a:avLst/>
        </a:prstGeom>
        <a:solidFill xmlns:a="http://schemas.openxmlformats.org/drawingml/2006/main">
          <a:srgbClr val="3BCCFF">
            <a:alpha val="5000"/>
          </a:srgbClr>
        </a:solidFill>
        <a:ln xmlns:a="http://schemas.openxmlformats.org/drawingml/2006/main" w="12600">
          <a:solidFill>
            <a:srgbClr val="E71224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marL="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IN" sz="8800" b="1" dirty="0">
            <a:solidFill>
              <a:srgbClr val="E7122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98F0DB-1D88-402D-9AB3-06B50722A327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3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57E4E8-25E5-457C-8945-F1861A7A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78251-4115-67E2-856E-5750E09B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B2FF9-DEC7-0423-9F1A-673FF0737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5DF64-C8BC-E327-0234-AC13D33F2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78DF-A2FD-1E9B-6EFA-22EF01C51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6FFF5-4EE0-71D0-6813-F48B0EFCA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AC591-3DD5-2B8E-EDE0-890C3EA27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831D7-679F-D340-5A5F-676A4263F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ED81F-4894-1EFE-A818-81E3C8BC6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4D19-912C-F091-CEEA-E9740E37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C1922-7A1F-B7F4-7B40-A89FFCE11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682A5-9525-4B9A-6468-AB2E4EA31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68FD-47B5-D68E-2B5D-C59CF2203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4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8085-8ADA-AFC2-89BC-5AE5B738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BDA60-34AE-B986-C22C-DC2513B96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F27F3-EF33-E492-CB86-8C832B366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43ED0-6A68-3A8A-F95F-E1A9E5272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C867-233B-059C-0901-B7FDD814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7086E-C212-55DD-F43E-7640D7444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43F07-6882-BC95-0B18-0096F503D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63E1D-2D6B-00C1-6228-F12C55BAB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7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74644"/>
            <a:ext cx="2971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74644"/>
            <a:ext cx="87503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6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1600206"/>
            <a:ext cx="586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0855-E517-46AC-9D7A-05E085B7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EAF6117F-E109-A4AE-E5C5-8F269635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2297" t="15556" r="22297" b="16667"/>
          <a:stretch>
            <a:fillRect/>
          </a:stretch>
        </p:blipFill>
        <p:spPr bwMode="auto">
          <a:xfrm>
            <a:off x="8700153" y="0"/>
            <a:ext cx="1062350" cy="1368160"/>
          </a:xfrm>
          <a:prstGeom prst="rect">
            <a:avLst/>
          </a:prstGeom>
          <a:noFill/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BBAA001-8D86-35AF-21E5-1AE1566F90E0}"/>
              </a:ext>
            </a:extLst>
          </p:cNvPr>
          <p:cNvSpPr txBox="1">
            <a:spLocks/>
          </p:cNvSpPr>
          <p:nvPr/>
        </p:nvSpPr>
        <p:spPr>
          <a:xfrm>
            <a:off x="5173949" y="2383640"/>
            <a:ext cx="4718256" cy="3411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Peyjal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Samvad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District Collectors</a:t>
            </a: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Latehar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Handover of Scheme to VWSC</a:t>
            </a: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11-12-2025</a:t>
            </a:r>
          </a:p>
        </p:txBody>
      </p:sp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3" y="300772"/>
            <a:ext cx="3483305" cy="2468064"/>
          </a:xfrm>
          <a:prstGeom prst="roundRect">
            <a:avLst>
              <a:gd name="adj" fmla="val 87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674" y="3033757"/>
            <a:ext cx="2969485" cy="3486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32" y="2888478"/>
            <a:ext cx="1947936" cy="383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368" y="188561"/>
            <a:ext cx="2399688" cy="2926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9D804-A8EB-8C7F-F7ED-3B291E571453}"/>
              </a:ext>
            </a:extLst>
          </p:cNvPr>
          <p:cNvSpPr txBox="1"/>
          <p:nvPr/>
        </p:nvSpPr>
        <p:spPr>
          <a:xfrm>
            <a:off x="2168674" y="6416030"/>
            <a:ext cx="758139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 &amp; Sanitation Department, Govt. of  Jharkhand </a:t>
            </a:r>
          </a:p>
        </p:txBody>
      </p:sp>
    </p:spTree>
    <p:extLst>
      <p:ext uri="{BB962C8B-B14F-4D97-AF65-F5344CB8AC3E}">
        <p14:creationId xmlns:p14="http://schemas.microsoft.com/office/powerpoint/2010/main" val="232791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CF69D-86CA-7DA6-C8B8-9782EE9DF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218A-1D6F-0CCE-62AE-2E24407B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FBF2F-2959-1854-159C-051CBC870E1B}"/>
              </a:ext>
            </a:extLst>
          </p:cNvPr>
          <p:cNvSpPr txBox="1">
            <a:spLocks/>
          </p:cNvSpPr>
          <p:nvPr/>
        </p:nvSpPr>
        <p:spPr>
          <a:xfrm>
            <a:off x="63103" y="198366"/>
            <a:ext cx="9906000" cy="781602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n-US" sz="2925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 Jeevan Mission: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FHTC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Coverage	</a:t>
            </a:r>
            <a:endParaRPr lang="en-US" sz="2925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4C7571C9-A39F-67BB-7098-17C7B6D2BA3F}"/>
              </a:ext>
            </a:extLst>
          </p:cNvPr>
          <p:cNvSpPr/>
          <p:nvPr/>
        </p:nvSpPr>
        <p:spPr>
          <a:xfrm>
            <a:off x="-16965" y="5965809"/>
            <a:ext cx="1194863" cy="262373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463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ECCF2053-409F-11E6-572D-8C75CD8B9EF4}"/>
              </a:ext>
            </a:extLst>
          </p:cNvPr>
          <p:cNvSpPr/>
          <p:nvPr/>
        </p:nvSpPr>
        <p:spPr>
          <a:xfrm>
            <a:off x="4360882" y="5975257"/>
            <a:ext cx="5544923" cy="26237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463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70158C-4BE5-7505-92A1-E789D10E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68230"/>
              </p:ext>
            </p:extLst>
          </p:nvPr>
        </p:nvGraphicFramePr>
        <p:xfrm>
          <a:off x="0" y="1385193"/>
          <a:ext cx="9842897" cy="446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690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20FBA-8E8B-672F-FDC7-076B963E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DC9BC-9BF6-A9FA-191D-9F485126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2D390-92BF-1EC7-DE83-874FBB48FD16}"/>
              </a:ext>
            </a:extLst>
          </p:cNvPr>
          <p:cNvSpPr txBox="1">
            <a:spLocks/>
          </p:cNvSpPr>
          <p:nvPr/>
        </p:nvSpPr>
        <p:spPr>
          <a:xfrm>
            <a:off x="-16965" y="257149"/>
            <a:ext cx="9906000" cy="781602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Schemes and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HGJ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Villages 	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98A627D3-5501-CB5D-E853-FDD0EDCBBCC2}"/>
              </a:ext>
            </a:extLst>
          </p:cNvPr>
          <p:cNvSpPr/>
          <p:nvPr/>
        </p:nvSpPr>
        <p:spPr>
          <a:xfrm>
            <a:off x="-16965" y="5965809"/>
            <a:ext cx="1194863" cy="262373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463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82482EA8-E1CC-7DFE-A879-1608F96DB712}"/>
              </a:ext>
            </a:extLst>
          </p:cNvPr>
          <p:cNvSpPr/>
          <p:nvPr/>
        </p:nvSpPr>
        <p:spPr>
          <a:xfrm>
            <a:off x="4360882" y="5975257"/>
            <a:ext cx="5544923" cy="26237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463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74006C-3E38-F1B0-CA9D-70EBDE8C1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83385"/>
              </p:ext>
            </p:extLst>
          </p:nvPr>
        </p:nvGraphicFramePr>
        <p:xfrm>
          <a:off x="170260" y="1467968"/>
          <a:ext cx="9565481" cy="167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456">
                  <a:extLst>
                    <a:ext uri="{9D8B030D-6E8A-4147-A177-3AD203B41FA5}">
                      <a16:colId xmlns:a16="http://schemas.microsoft.com/office/drawing/2014/main" val="1217065449"/>
                    </a:ext>
                  </a:extLst>
                </a:gridCol>
                <a:gridCol w="1883291">
                  <a:extLst>
                    <a:ext uri="{9D8B030D-6E8A-4147-A177-3AD203B41FA5}">
                      <a16:colId xmlns:a16="http://schemas.microsoft.com/office/drawing/2014/main" val="4102306524"/>
                    </a:ext>
                  </a:extLst>
                </a:gridCol>
                <a:gridCol w="2738548">
                  <a:extLst>
                    <a:ext uri="{9D8B030D-6E8A-4147-A177-3AD203B41FA5}">
                      <a16:colId xmlns:a16="http://schemas.microsoft.com/office/drawing/2014/main" val="1106690308"/>
                    </a:ext>
                  </a:extLst>
                </a:gridCol>
                <a:gridCol w="2427186">
                  <a:extLst>
                    <a:ext uri="{9D8B030D-6E8A-4147-A177-3AD203B41FA5}">
                      <a16:colId xmlns:a16="http://schemas.microsoft.com/office/drawing/2014/main" val="4287335474"/>
                    </a:ext>
                  </a:extLst>
                </a:gridCol>
              </a:tblGrid>
              <a:tr h="12803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 B"/>
                        </a:rPr>
                        <a:t>No. of Schemes under </a:t>
                      </a:r>
                      <a:r>
                        <a:rPr lang="en-US" sz="1600" b="1" dirty="0" err="1">
                          <a:latin typeface="Times New Rom B"/>
                        </a:rPr>
                        <a:t>JJM</a:t>
                      </a:r>
                      <a:r>
                        <a:rPr lang="en-US" sz="1600" b="1" dirty="0">
                          <a:latin typeface="Times New Rom B"/>
                        </a:rPr>
                        <a:t> </a:t>
                      </a:r>
                      <a:endParaRPr lang="en-IN" sz="16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Total Schemes as per IMIS  </a:t>
                      </a:r>
                      <a:endParaRPr lang="en-IN" sz="1600" b="1" dirty="0">
                        <a:solidFill>
                          <a:schemeClr val="bg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Physically Completed Schemes as per IMIS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Physically Completed Schemes Handed Over to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 B"/>
                        </a:rPr>
                        <a:t>VWSCs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as per IMIS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612976608"/>
                  </a:ext>
                </a:extLst>
              </a:tr>
              <a:tr h="3939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 B"/>
                          <a:cs typeface="Times" panose="02020603050405020304" pitchFamily="18" charset="0"/>
                        </a:rPr>
                        <a:t>Details in No. </a:t>
                      </a:r>
                      <a:endParaRPr lang="en-IN" sz="16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Times New Rom B"/>
                          <a:cs typeface="Times" panose="02020603050405020304" pitchFamily="18" charset="0"/>
                        </a:rPr>
                        <a:t>6959</a:t>
                      </a:r>
                      <a:endParaRPr lang="en-IN" sz="1600" dirty="0">
                        <a:solidFill>
                          <a:sysClr val="windowText" lastClr="000000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 B"/>
                        </a:rPr>
                        <a:t>4143 (60%)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 B"/>
                        </a:rPr>
                        <a:t>4121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 B"/>
                        </a:rPr>
                        <a:t> (99%)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9795054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AD2828-231F-BA62-1BED-943EC5DAB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81111"/>
              </p:ext>
            </p:extLst>
          </p:nvPr>
        </p:nvGraphicFramePr>
        <p:xfrm>
          <a:off x="148592" y="3266607"/>
          <a:ext cx="9565482" cy="195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150">
                  <a:extLst>
                    <a:ext uri="{9D8B030D-6E8A-4147-A177-3AD203B41FA5}">
                      <a16:colId xmlns:a16="http://schemas.microsoft.com/office/drawing/2014/main" val="1217065449"/>
                    </a:ext>
                  </a:extLst>
                </a:gridCol>
                <a:gridCol w="2396470">
                  <a:extLst>
                    <a:ext uri="{9D8B030D-6E8A-4147-A177-3AD203B41FA5}">
                      <a16:colId xmlns:a16="http://schemas.microsoft.com/office/drawing/2014/main" val="4102306524"/>
                    </a:ext>
                  </a:extLst>
                </a:gridCol>
                <a:gridCol w="3159067">
                  <a:extLst>
                    <a:ext uri="{9D8B030D-6E8A-4147-A177-3AD203B41FA5}">
                      <a16:colId xmlns:a16="http://schemas.microsoft.com/office/drawing/2014/main" val="1928386791"/>
                    </a:ext>
                  </a:extLst>
                </a:gridCol>
                <a:gridCol w="2620795">
                  <a:extLst>
                    <a:ext uri="{9D8B030D-6E8A-4147-A177-3AD203B41FA5}">
                      <a16:colId xmlns:a16="http://schemas.microsoft.com/office/drawing/2014/main" val="180818501"/>
                    </a:ext>
                  </a:extLst>
                </a:gridCol>
              </a:tblGrid>
              <a:tr h="43386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 B"/>
                        </a:rPr>
                        <a:t>Status of Village Coverage </a:t>
                      </a:r>
                      <a:endParaRPr lang="en-IN" sz="16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353391"/>
                  </a:ext>
                </a:extLst>
              </a:tr>
              <a:tr h="108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 B"/>
                        </a:rPr>
                        <a:t>Total Villages </a:t>
                      </a:r>
                      <a:endParaRPr lang="en-IN" sz="16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 B"/>
                        </a:rPr>
                        <a:t>Villages with 100% </a:t>
                      </a:r>
                      <a:endParaRPr lang="en-IN" sz="16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 B"/>
                        </a:rPr>
                        <a:t>Har Ghar Jal Reported Villages </a:t>
                      </a:r>
                      <a:endParaRPr lang="en-IN" sz="16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 B"/>
                        </a:rPr>
                        <a:t>Har Ghar Jal Certified Villages </a:t>
                      </a:r>
                      <a:endParaRPr lang="en-IN" sz="1600" b="1" dirty="0">
                        <a:latin typeface="Times New Rom B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612976608"/>
                  </a:ext>
                </a:extLst>
              </a:tr>
              <a:tr h="43386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imes New Rom B"/>
                          <a:cs typeface="Times" panose="02020603050405020304" pitchFamily="18" charset="0"/>
                        </a:rPr>
                        <a:t>752</a:t>
                      </a:r>
                      <a:endParaRPr lang="en-IN" sz="1600" b="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chemeClr val="dk1"/>
                          </a:solidFill>
                          <a:latin typeface="Times New Rom B"/>
                        </a:rPr>
                        <a:t>412 (55%)</a:t>
                      </a:r>
                      <a:endParaRPr lang="en-IN" sz="1600" b="0" dirty="0">
                        <a:solidFill>
                          <a:schemeClr val="dk1"/>
                        </a:solidFill>
                        <a:latin typeface="Times New Rom B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Times New Rom B"/>
                          <a:ea typeface="+mn-ea"/>
                          <a:cs typeface="Times" panose="02020603050405020304" pitchFamily="18" charset="0"/>
                        </a:rPr>
                        <a:t>3</a:t>
                      </a:r>
                      <a:r>
                        <a:rPr lang="en-IN" sz="1600" b="0" dirty="0">
                          <a:solidFill>
                            <a:schemeClr val="dk1"/>
                          </a:solidFill>
                          <a:latin typeface="Times New Rom B"/>
                          <a:ea typeface="+mn-ea"/>
                          <a:cs typeface="Times" panose="02020603050405020304" pitchFamily="18" charset="0"/>
                        </a:rPr>
                        <a:t>95 (96%)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Times New Rom B"/>
                          <a:cs typeface="Times" panose="02020603050405020304" pitchFamily="18" charset="0"/>
                        </a:rPr>
                        <a:t>344 (87%)</a:t>
                      </a:r>
                      <a:endParaRPr lang="en-IN" sz="1600" b="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97950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8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813F3-C62F-598A-7593-698EF98F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5640F-AFE7-2AA4-1719-A03FCBBD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2BF29-4B0B-2E64-E124-578685D484A6}"/>
              </a:ext>
            </a:extLst>
          </p:cNvPr>
          <p:cNvSpPr txBox="1">
            <a:spLocks/>
          </p:cNvSpPr>
          <p:nvPr/>
        </p:nvSpPr>
        <p:spPr>
          <a:xfrm>
            <a:off x="0" y="51277"/>
            <a:ext cx="9336326" cy="774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Handing Over Schemes to </a:t>
            </a:r>
            <a:r>
              <a:rPr lang="en-US" dirty="0" err="1"/>
              <a:t>VWSCs</a:t>
            </a:r>
            <a:endParaRPr lang="en-US" dirty="0"/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B1DA338C-4ADC-2387-7DA7-2456EABC50A1}"/>
              </a:ext>
            </a:extLst>
          </p:cNvPr>
          <p:cNvSpPr/>
          <p:nvPr/>
        </p:nvSpPr>
        <p:spPr>
          <a:xfrm>
            <a:off x="-16965" y="6551227"/>
            <a:ext cx="1194863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295318C3-A664-1538-E4E4-5A6916CEC8CD}"/>
              </a:ext>
            </a:extLst>
          </p:cNvPr>
          <p:cNvSpPr/>
          <p:nvPr/>
        </p:nvSpPr>
        <p:spPr>
          <a:xfrm>
            <a:off x="4360882" y="6562855"/>
            <a:ext cx="5544923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B5B14FB-B983-167B-140C-CD4974A471A5}"/>
              </a:ext>
            </a:extLst>
          </p:cNvPr>
          <p:cNvSpPr txBox="1">
            <a:spLocks/>
          </p:cNvSpPr>
          <p:nvPr/>
        </p:nvSpPr>
        <p:spPr>
          <a:xfrm>
            <a:off x="175745" y="1012187"/>
            <a:ext cx="5716021" cy="55506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Long-standing water scarcity: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Villagers in </a:t>
            </a:r>
            <a:r>
              <a:rPr lang="en-US" sz="1800" dirty="0" err="1">
                <a:latin typeface="Times" panose="02020603050405020304" pitchFamily="18" charset="0"/>
                <a:cs typeface="Times" panose="02020603050405020304" pitchFamily="18" charset="0"/>
              </a:rPr>
              <a:t>Latehar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 struggled for years to access clean drinking water, relying on a distant hand pump that frequently ran dry.</a:t>
            </a:r>
          </a:p>
          <a:p>
            <a:pPr algn="just"/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Daily hardship: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Women and children walked long distances every morning to fetch limited water, accepting it as a routine burden.</a:t>
            </a:r>
          </a:p>
          <a:p>
            <a:pPr algn="just"/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Intervention by Jal Jeevan Mission: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The situation began to improve when the Jal Jeevan Mission initiated work in the village.</a:t>
            </a:r>
          </a:p>
          <a:p>
            <a:pPr algn="just"/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Infrastructure development: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Engineers, technicians, and the </a:t>
            </a:r>
            <a:r>
              <a:rPr lang="en-US" sz="1800" dirty="0" err="1">
                <a:latin typeface="Times" panose="02020603050405020304" pitchFamily="18" charset="0"/>
                <a:cs typeface="Times" panose="02020603050405020304" pitchFamily="18" charset="0"/>
              </a:rPr>
              <a:t>DWSD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 team laid pipelines, constructed water tanks, and installed household tap connections.</a:t>
            </a:r>
          </a:p>
          <a:p>
            <a:pPr algn="just"/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Scheme completion: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After months of effort, the piped water supply system was ready.</a:t>
            </a:r>
          </a:p>
          <a:p>
            <a:pPr algn="just"/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Final step pending: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The most crucial step was the formal handover of the schemes to the Village Water &amp; Sanitation Committee (</a:t>
            </a:r>
            <a:r>
              <a:rPr lang="en-US" sz="1800" dirty="0" err="1">
                <a:latin typeface="Times" panose="02020603050405020304" pitchFamily="18" charset="0"/>
                <a:cs typeface="Times" panose="02020603050405020304" pitchFamily="18" charset="0"/>
              </a:rPr>
              <a:t>VWSC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) for community ownership and management.</a:t>
            </a:r>
          </a:p>
        </p:txBody>
      </p:sp>
      <p:pic>
        <p:nvPicPr>
          <p:cNvPr id="12" name="Picture 11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415" y="786215"/>
            <a:ext cx="3640839" cy="5811139"/>
          </a:xfrm>
          <a:prstGeom prst="roundRect">
            <a:avLst>
              <a:gd name="adj" fmla="val 72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9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BF81-A55E-15FA-9E9B-E052B924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017EF-D60F-8890-188E-6BABECB5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05A3-779D-1E76-1854-053D976508A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336326" cy="774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People's Participation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B9835D8F-B3E1-CCDE-D347-5CDDD3B9FF71}"/>
              </a:ext>
            </a:extLst>
          </p:cNvPr>
          <p:cNvSpPr/>
          <p:nvPr/>
        </p:nvSpPr>
        <p:spPr>
          <a:xfrm>
            <a:off x="-16965" y="6551227"/>
            <a:ext cx="1194863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03EEBD5C-9E57-D225-0726-D067EAEA9003}"/>
              </a:ext>
            </a:extLst>
          </p:cNvPr>
          <p:cNvSpPr/>
          <p:nvPr/>
        </p:nvSpPr>
        <p:spPr>
          <a:xfrm>
            <a:off x="4360882" y="6562855"/>
            <a:ext cx="5544923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89BC85CE-676B-BA8E-9551-1AE91D53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297" t="15556" r="22297" b="16667"/>
          <a:stretch>
            <a:fillRect/>
          </a:stretch>
        </p:blipFill>
        <p:spPr bwMode="auto">
          <a:xfrm>
            <a:off x="9336327" y="104628"/>
            <a:ext cx="506570" cy="704290"/>
          </a:xfrm>
          <a:prstGeom prst="rect">
            <a:avLst/>
          </a:prstGeom>
          <a:noFill/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99C008B-AC87-C961-6881-8E1050573469}"/>
              </a:ext>
            </a:extLst>
          </p:cNvPr>
          <p:cNvSpPr txBox="1">
            <a:spLocks/>
          </p:cNvSpPr>
          <p:nvPr/>
        </p:nvSpPr>
        <p:spPr>
          <a:xfrm>
            <a:off x="175745" y="1089300"/>
            <a:ext cx="5956002" cy="56321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Organizing Gram Sabha for handing over schemes: </a:t>
            </a:r>
          </a:p>
          <a:p>
            <a:pPr marL="0" indent="0" algn="just">
              <a:buNone/>
            </a:pP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Picture 11" descr="WhatsApp Image 2025-09-26 at 14.49.49_ce2e13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881" y="999859"/>
            <a:ext cx="3337488" cy="2623559"/>
          </a:xfrm>
          <a:prstGeom prst="roundRect">
            <a:avLst>
              <a:gd name="adj" fmla="val 84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24lnlkmnlk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1339" y="3725966"/>
            <a:ext cx="3388407" cy="2738926"/>
          </a:xfrm>
          <a:prstGeom prst="roundRect">
            <a:avLst>
              <a:gd name="adj" fmla="val 110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604DD7-1046-CF07-C0E9-DD9D05848159}"/>
              </a:ext>
            </a:extLst>
          </p:cNvPr>
          <p:cNvSpPr txBox="1"/>
          <p:nvPr/>
        </p:nvSpPr>
        <p:spPr>
          <a:xfrm>
            <a:off x="495300" y="1616149"/>
            <a:ext cx="56364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 B"/>
              </a:rPr>
              <a:t>Gram Sabha: </a:t>
            </a:r>
            <a:r>
              <a:rPr lang="en-US" dirty="0">
                <a:latin typeface="Times New Rom B"/>
              </a:rPr>
              <a:t>Convened specifically to formalize the handover of the water supply scheme.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 B"/>
              </a:rPr>
              <a:t>Community participation: </a:t>
            </a:r>
            <a:r>
              <a:rPr lang="en-US" dirty="0">
                <a:latin typeface="Times New Rom B"/>
              </a:rPr>
              <a:t>villagers, </a:t>
            </a:r>
            <a:r>
              <a:rPr lang="en-US" dirty="0" err="1">
                <a:latin typeface="Times New Rom B"/>
              </a:rPr>
              <a:t>VWSC</a:t>
            </a:r>
            <a:r>
              <a:rPr lang="en-US" dirty="0">
                <a:latin typeface="Times New Rom B"/>
              </a:rPr>
              <a:t> members, and local leaders present.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 B"/>
              </a:rPr>
              <a:t>Officials' Participation: </a:t>
            </a:r>
            <a:r>
              <a:rPr lang="en-US" dirty="0">
                <a:latin typeface="Times New Rom B"/>
              </a:rPr>
              <a:t>Block team, engineers, and Panchayati Raj representatives.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 B"/>
              </a:rPr>
              <a:t>Schemes documents:  </a:t>
            </a:r>
            <a:r>
              <a:rPr lang="en-US" dirty="0">
                <a:latin typeface="Times New Rom B"/>
              </a:rPr>
              <a:t>Schemes Asset register, Completion Certificate, technical drawings, and O&amp;M details.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 B"/>
              </a:rPr>
              <a:t>Roles and responsibilities:  </a:t>
            </a:r>
            <a:r>
              <a:rPr lang="en-US" dirty="0">
                <a:latin typeface="Times New Rom B"/>
              </a:rPr>
              <a:t>Outlining </a:t>
            </a:r>
            <a:r>
              <a:rPr lang="en-US" dirty="0" err="1">
                <a:latin typeface="Times New Rom B"/>
              </a:rPr>
              <a:t>VWSC</a:t>
            </a:r>
            <a:r>
              <a:rPr lang="en-US" dirty="0">
                <a:latin typeface="Times New Rom B"/>
              </a:rPr>
              <a:t> responsibilities for operation, maintenance, and tariff collection.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 B"/>
              </a:rPr>
              <a:t>Formal handover: </a:t>
            </a:r>
            <a:r>
              <a:rPr lang="en-US" dirty="0">
                <a:latin typeface="Times New Rom B"/>
              </a:rPr>
              <a:t>Signing documents and handing over schemes to the </a:t>
            </a:r>
            <a:r>
              <a:rPr lang="en-US" dirty="0" err="1">
                <a:latin typeface="Times New Rom B"/>
              </a:rPr>
              <a:t>VWSC</a:t>
            </a:r>
            <a:r>
              <a:rPr lang="en-US" dirty="0">
                <a:latin typeface="Times New Rom B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 B"/>
              </a:rPr>
              <a:t>Community awareness: </a:t>
            </a:r>
            <a:r>
              <a:rPr lang="en-US" dirty="0">
                <a:latin typeface="Times New Rom B"/>
              </a:rPr>
              <a:t>Water conservation, equitable distribution, and reporting issues.</a:t>
            </a:r>
          </a:p>
        </p:txBody>
      </p:sp>
    </p:spTree>
    <p:extLst>
      <p:ext uri="{BB962C8B-B14F-4D97-AF65-F5344CB8AC3E}">
        <p14:creationId xmlns:p14="http://schemas.microsoft.com/office/powerpoint/2010/main" val="32429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6AA4E-DB4D-2B43-23E7-32A94E7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D490-4E7E-36EA-294D-D83DB5B9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7AFD5-C4AF-291A-AB1E-676BA38DF77F}"/>
              </a:ext>
            </a:extLst>
          </p:cNvPr>
          <p:cNvSpPr txBox="1">
            <a:spLocks/>
          </p:cNvSpPr>
          <p:nvPr/>
        </p:nvSpPr>
        <p:spPr>
          <a:xfrm>
            <a:off x="0" y="85461"/>
            <a:ext cx="9336326" cy="903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Sustainability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D564AD7A-8D58-A8AA-20B0-0996CD05918C}"/>
              </a:ext>
            </a:extLst>
          </p:cNvPr>
          <p:cNvSpPr/>
          <p:nvPr/>
        </p:nvSpPr>
        <p:spPr>
          <a:xfrm>
            <a:off x="-16965" y="6551227"/>
            <a:ext cx="1194863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3638DD97-45A9-25B5-337F-71A7A4880D60}"/>
              </a:ext>
            </a:extLst>
          </p:cNvPr>
          <p:cNvSpPr/>
          <p:nvPr/>
        </p:nvSpPr>
        <p:spPr>
          <a:xfrm>
            <a:off x="4360882" y="6562855"/>
            <a:ext cx="5544923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ED3CD06A-FA41-28DD-69C1-5C41EF67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297" t="15556" r="22297" b="16667"/>
          <a:stretch>
            <a:fillRect/>
          </a:stretch>
        </p:blipFill>
        <p:spPr bwMode="auto">
          <a:xfrm>
            <a:off x="9336327" y="104628"/>
            <a:ext cx="506570" cy="704290"/>
          </a:xfrm>
          <a:prstGeom prst="rect">
            <a:avLst/>
          </a:prstGeom>
          <a:noFill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51112E-8058-F795-556D-1B759D12E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91798"/>
              </p:ext>
            </p:extLst>
          </p:nvPr>
        </p:nvGraphicFramePr>
        <p:xfrm>
          <a:off x="367740" y="1195731"/>
          <a:ext cx="6206504" cy="5076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6504">
                  <a:extLst>
                    <a:ext uri="{9D8B030D-6E8A-4147-A177-3AD203B41FA5}">
                      <a16:colId xmlns:a16="http://schemas.microsoft.com/office/drawing/2014/main" val="818945622"/>
                    </a:ext>
                  </a:extLst>
                </a:gridCol>
              </a:tblGrid>
              <a:tr h="5076883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 B"/>
                        </a:rPr>
                        <a:t>VWSC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 conducts regular meetings to manage the water scheme.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Water tariff is fixed and collected for sustainable O&amp;M by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 B"/>
                        </a:rPr>
                        <a:t>VWSCs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Proper record-keeping is maintained for transparency by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 B"/>
                        </a:rPr>
                        <a:t>VWSCs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Water quality is tested periodically.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Skilled operators are engaged to run the system smoothly.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Grievances are resolved through the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 B"/>
                        </a:rPr>
                        <a:t>Jhar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-Jal Portal and district mechanisms.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 B"/>
                        </a:rPr>
                        <a:t>Villagers feel proud as they manage their own water supply scheme.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 B"/>
                        </a:rPr>
                        <a:t>Video on Interaction with </a:t>
                      </a:r>
                      <a:r>
                        <a:rPr lang="en-US" b="1">
                          <a:solidFill>
                            <a:schemeClr val="tx1"/>
                          </a:solidFill>
                          <a:latin typeface="Times New Rom B"/>
                        </a:rPr>
                        <a:t>Gram Pradhan/ Mukhiya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 B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800" b="0" i="1" u="sng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When a community takes ownership, even the smallest resource becomes a source of strength and progress. Handover is not the end — it is the beginning of responsibility, sustainability, and development.</a:t>
                      </a:r>
                    </a:p>
                  </a:txBody>
                  <a:tcPr marL="55721" marR="557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471148"/>
                  </a:ext>
                </a:extLst>
              </a:tr>
            </a:tbl>
          </a:graphicData>
        </a:graphic>
      </p:graphicFrame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816" y="1016950"/>
            <a:ext cx="2914116" cy="4873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783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1BBBE79-C427-480A-88F3-4BBC7C8C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905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85" y="-1"/>
            <a:ext cx="9125793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00332F-F2C1-4CBC-BA57-7FB5CF4AB65C}"/>
              </a:ext>
            </a:extLst>
          </p:cNvPr>
          <p:cNvSpPr txBox="1">
            <a:spLocks/>
          </p:cNvSpPr>
          <p:nvPr/>
        </p:nvSpPr>
        <p:spPr>
          <a:xfrm>
            <a:off x="3963974" y="5179273"/>
            <a:ext cx="2257365" cy="794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99158-527F-6754-19C6-C51FAA06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492241"/>
            <a:ext cx="2228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4D0855-E517-46AC-9D7A-05E085B7527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1" name="Picture 10" descr="WhatsApp Image 2025-11-19 at 7.47.22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474" y="4238713"/>
            <a:ext cx="2845748" cy="2461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902EDFB-0F6C-4732-8228-DA58F6ADEB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644" r="5136"/>
          <a:stretch/>
        </p:blipFill>
        <p:spPr>
          <a:xfrm>
            <a:off x="3388035" y="354702"/>
            <a:ext cx="2710329" cy="3426462"/>
          </a:xfrm>
          <a:prstGeom prst="rect">
            <a:avLst/>
          </a:prstGeom>
        </p:spPr>
      </p:pic>
      <p:pic>
        <p:nvPicPr>
          <p:cNvPr id="14" name="Picture 13" descr="WhatsApp Image 2025-11-19 at 7.47.22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845" y="4294258"/>
            <a:ext cx="2845748" cy="2461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233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022011-5637-47BF-A9C4-83DE55F6A93D}">
  <we:reference id="9c4ae91c-a022-4062-b6f5-38e49ed8ba78" version="1.0.34.1" store="EXCatalog" storeType="EXCatalog"/>
  <we:alternateReferences/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14528</TotalTime>
  <Words>514</Words>
  <Application>Microsoft Office PowerPoint</Application>
  <PresentationFormat>A4 Paper (210x297 mm)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</vt:lpstr>
      <vt:lpstr>Times New Rom 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Sarkar, Arpan De</dc:creator>
  <cp:lastModifiedBy>Parth Sarthi</cp:lastModifiedBy>
  <cp:revision>1265</cp:revision>
  <cp:lastPrinted>2023-03-06T07:36:39Z</cp:lastPrinted>
  <dcterms:created xsi:type="dcterms:W3CDTF">2023-02-27T07:00:43Z</dcterms:created>
  <dcterms:modified xsi:type="dcterms:W3CDTF">2025-12-11T05:33:27Z</dcterms:modified>
</cp:coreProperties>
</file>