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Default Extension="svg" ContentType="image/svg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23" r:id="rId2"/>
    <p:sldMasterId id="2147483748" r:id="rId3"/>
  </p:sldMasterIdLst>
  <p:notesMasterIdLst>
    <p:notesMasterId r:id="rId20"/>
  </p:notesMasterIdLst>
  <p:sldIdLst>
    <p:sldId id="2147472676" r:id="rId4"/>
    <p:sldId id="15002594" r:id="rId5"/>
    <p:sldId id="1474" r:id="rId6"/>
    <p:sldId id="1514" r:id="rId7"/>
    <p:sldId id="2147472681" r:id="rId8"/>
    <p:sldId id="2147472696" r:id="rId9"/>
    <p:sldId id="2147472701" r:id="rId10"/>
    <p:sldId id="2147472674" r:id="rId11"/>
    <p:sldId id="2147472673" r:id="rId12"/>
    <p:sldId id="2147472698" r:id="rId13"/>
    <p:sldId id="2147472682" r:id="rId14"/>
    <p:sldId id="2147472699" r:id="rId15"/>
    <p:sldId id="2147472692" r:id="rId16"/>
    <p:sldId id="2147472693" r:id="rId17"/>
    <p:sldId id="2147472685" r:id="rId18"/>
    <p:sldId id="27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034" autoAdjust="0"/>
  </p:normalViewPr>
  <p:slideViewPr>
    <p:cSldViewPr snapToGrid="0">
      <p:cViewPr>
        <p:scale>
          <a:sx n="71" d="100"/>
          <a:sy n="71" d="100"/>
        </p:scale>
        <p:origin x="-1109" y="-2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1.png"/><Relationship Id="rId7" Type="http://schemas.openxmlformats.org/officeDocument/2006/relationships/image" Target="../media/image91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1.png"/><Relationship Id="rId6" Type="http://schemas.openxmlformats.org/officeDocument/2006/relationships/image" Target="../media/image11.svg"/><Relationship Id="rId11" Type="http://schemas.openxmlformats.org/officeDocument/2006/relationships/image" Target="../media/image111.png"/><Relationship Id="rId5" Type="http://schemas.openxmlformats.org/officeDocument/2006/relationships/image" Target="../media/image81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2E1BC-16FF-4654-96C4-0A5D7E8022C7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220A70-19A8-4026-AE72-2AB85E2209BB}">
      <dgm:prSet custT="1"/>
      <dgm:spPr/>
      <dgm:t>
        <a:bodyPr/>
        <a:lstStyle/>
        <a:p>
          <a:r>
            <a:rPr lang="en-IN" sz="1800" b="1" dirty="0"/>
            <a:t>Feasibility Phase - </a:t>
          </a:r>
          <a:r>
            <a:rPr lang="en-US" altLang="en-US" sz="1800" b="0" dirty="0"/>
            <a:t>Feasibility Study</a:t>
          </a:r>
          <a:endParaRPr lang="en-US" sz="1800" b="0" dirty="0"/>
        </a:p>
      </dgm:t>
    </dgm:pt>
    <dgm:pt modelId="{CF044E69-7048-4613-AE73-C4B15403AF40}" type="parTrans" cxnId="{9DD3961F-B425-4C88-84CA-833DBB71F3E3}">
      <dgm:prSet/>
      <dgm:spPr/>
      <dgm:t>
        <a:bodyPr/>
        <a:lstStyle/>
        <a:p>
          <a:endParaRPr lang="en-US" sz="2400"/>
        </a:p>
      </dgm:t>
    </dgm:pt>
    <dgm:pt modelId="{740876BA-7F2C-4582-B5C7-03F529B295F2}" type="sibTrans" cxnId="{9DD3961F-B425-4C88-84CA-833DBB71F3E3}">
      <dgm:prSet/>
      <dgm:spPr/>
      <dgm:t>
        <a:bodyPr/>
        <a:lstStyle/>
        <a:p>
          <a:endParaRPr lang="en-US" sz="2400"/>
        </a:p>
      </dgm:t>
    </dgm:pt>
    <dgm:pt modelId="{BDEA39B0-6852-4178-A68C-9726953D7677}">
      <dgm:prSet custT="1"/>
      <dgm:spPr/>
      <dgm:t>
        <a:bodyPr/>
        <a:lstStyle/>
        <a:p>
          <a:r>
            <a:rPr lang="en-IN" sz="1800" b="1" dirty="0"/>
            <a:t>Triggering Phase – </a:t>
          </a:r>
          <a:r>
            <a:rPr lang="en-IN" sz="1800" b="0" dirty="0"/>
            <a:t>Repair works to meet 24/7, </a:t>
          </a:r>
          <a:r>
            <a:rPr kumimoji="0" lang="en-US" altLang="en-US" sz="1800" b="0" i="0" u="none" strike="noStrike" cap="none" spc="0" normalizeH="0" baseline="0" noProof="0" dirty="0">
              <a:effectLst/>
              <a:uLnTx/>
              <a:uFillTx/>
              <a:latin typeface="Aptos" panose="02110004020202020204"/>
              <a:ea typeface="+mn-ea"/>
              <a:cs typeface="+mn-cs"/>
            </a:rPr>
            <a:t>Community triggering, O&amp;M policy adoption.</a:t>
          </a:r>
          <a:endParaRPr lang="en-US" sz="1800" dirty="0"/>
        </a:p>
      </dgm:t>
    </dgm:pt>
    <dgm:pt modelId="{46C4BFE2-64BF-4165-A48E-9605F86A23FB}" type="parTrans" cxnId="{E6260BB4-4E77-43AF-92A5-444D69F66405}">
      <dgm:prSet/>
      <dgm:spPr/>
      <dgm:t>
        <a:bodyPr/>
        <a:lstStyle/>
        <a:p>
          <a:endParaRPr lang="en-US" sz="2400"/>
        </a:p>
      </dgm:t>
    </dgm:pt>
    <dgm:pt modelId="{4D8F4EDE-7B06-43DE-8BE9-38D5747D6CA9}" type="sibTrans" cxnId="{E6260BB4-4E77-43AF-92A5-444D69F66405}">
      <dgm:prSet/>
      <dgm:spPr/>
      <dgm:t>
        <a:bodyPr/>
        <a:lstStyle/>
        <a:p>
          <a:endParaRPr lang="en-US" sz="2400"/>
        </a:p>
      </dgm:t>
    </dgm:pt>
    <dgm:pt modelId="{4DC37DF2-4ADD-4B67-8AF7-27DE8EB89C87}">
      <dgm:prSet custT="1"/>
      <dgm:spPr/>
      <dgm:t>
        <a:bodyPr/>
        <a:lstStyle/>
        <a:p>
          <a:r>
            <a:rPr lang="en-IN" sz="1800" b="1" dirty="0"/>
            <a:t>Follow-up Phase - </a:t>
          </a:r>
          <a:r>
            <a:rPr lang="en-US" sz="1800" dirty="0">
              <a:latin typeface="Aptos"/>
            </a:rPr>
            <a:t>Meter reading and record keeping, User level consumption analysis</a:t>
          </a:r>
          <a:endParaRPr lang="en-US" sz="1800" dirty="0"/>
        </a:p>
      </dgm:t>
    </dgm:pt>
    <dgm:pt modelId="{F40D5A99-3228-4D3E-B8F4-3E3E353D6E0D}" type="parTrans" cxnId="{B5F8477D-D98A-4AA3-9764-32426A31BF14}">
      <dgm:prSet/>
      <dgm:spPr/>
      <dgm:t>
        <a:bodyPr/>
        <a:lstStyle/>
        <a:p>
          <a:endParaRPr lang="en-US" sz="2400"/>
        </a:p>
      </dgm:t>
    </dgm:pt>
    <dgm:pt modelId="{550754A4-012B-4C6A-A5AD-FEE6132B4EED}" type="sibTrans" cxnId="{B5F8477D-D98A-4AA3-9764-32426A31BF14}">
      <dgm:prSet/>
      <dgm:spPr/>
      <dgm:t>
        <a:bodyPr/>
        <a:lstStyle/>
        <a:p>
          <a:endParaRPr lang="en-US" sz="2400"/>
        </a:p>
      </dgm:t>
    </dgm:pt>
    <dgm:pt modelId="{ADC38813-16FC-4EB1-99A4-DD65EAB5321E}">
      <dgm:prSet custT="1"/>
      <dgm:spPr/>
      <dgm:t>
        <a:bodyPr/>
        <a:lstStyle/>
        <a:p>
          <a:r>
            <a:rPr lang="en-IN" sz="1800" b="1" dirty="0"/>
            <a:t>Sustainability Phase </a:t>
          </a:r>
        </a:p>
        <a:p>
          <a:r>
            <a:rPr kumimoji="0" lang="en-US" sz="1800" b="0" i="0" u="none" strike="noStrike" cap="none" spc="0" normalizeH="0" baseline="0" noProof="0" dirty="0">
              <a:effectLst/>
              <a:uLnTx/>
              <a:uFillTx/>
              <a:latin typeface="Aptos"/>
              <a:ea typeface="+mn-ea"/>
              <a:cs typeface="+mn-cs"/>
            </a:rPr>
            <a:t>Monthly tariff collection by SHG</a:t>
          </a:r>
        </a:p>
        <a:p>
          <a:r>
            <a:rPr kumimoji="0" lang="en-US" sz="1800" b="0" i="0" u="none" strike="noStrike" cap="none" spc="0" normalizeH="0" baseline="0" noProof="0" dirty="0">
              <a:effectLst/>
              <a:uLnTx/>
              <a:uFillTx/>
              <a:latin typeface="Aptos"/>
              <a:ea typeface="+mn-ea"/>
              <a:cs typeface="+mn-cs"/>
            </a:rPr>
            <a:t>Daily Monitoring through Google analytics.</a:t>
          </a:r>
          <a:endParaRPr lang="en-US" sz="1800" b="0" dirty="0"/>
        </a:p>
      </dgm:t>
    </dgm:pt>
    <dgm:pt modelId="{50990804-7CEA-429C-9671-B75FEC385C0A}" type="parTrans" cxnId="{315B6075-6F68-4B50-8495-DC652B1DB9A0}">
      <dgm:prSet/>
      <dgm:spPr/>
      <dgm:t>
        <a:bodyPr/>
        <a:lstStyle/>
        <a:p>
          <a:endParaRPr lang="en-US" sz="2400"/>
        </a:p>
      </dgm:t>
    </dgm:pt>
    <dgm:pt modelId="{1FB04B19-2305-467B-9BB0-9CF39126DF54}" type="sibTrans" cxnId="{315B6075-6F68-4B50-8495-DC652B1DB9A0}">
      <dgm:prSet/>
      <dgm:spPr/>
      <dgm:t>
        <a:bodyPr/>
        <a:lstStyle/>
        <a:p>
          <a:endParaRPr lang="en-US" sz="2400"/>
        </a:p>
      </dgm:t>
    </dgm:pt>
    <dgm:pt modelId="{39DBB457-1D8C-4A0B-90BF-9E11D4688FD8}" type="pres">
      <dgm:prSet presAssocID="{0722E1BC-16FF-4654-96C4-0A5D7E8022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7AE7F1-64AC-4BD0-B485-00EDD1934A74}" type="pres">
      <dgm:prSet presAssocID="{0722E1BC-16FF-4654-96C4-0A5D7E8022C7}" presName="arrow" presStyleLbl="bgShp" presStyleIdx="0" presStyleCnt="1"/>
      <dgm:spPr/>
    </dgm:pt>
    <dgm:pt modelId="{9F800E13-0EAA-4E4E-BDD4-3CE553D7C70B}" type="pres">
      <dgm:prSet presAssocID="{0722E1BC-16FF-4654-96C4-0A5D7E8022C7}" presName="points" presStyleCnt="0"/>
      <dgm:spPr/>
    </dgm:pt>
    <dgm:pt modelId="{73B0B6C5-322E-40F1-817A-A8CE429CD42E}" type="pres">
      <dgm:prSet presAssocID="{A4220A70-19A8-4026-AE72-2AB85E2209BB}" presName="compositeA" presStyleCnt="0"/>
      <dgm:spPr/>
    </dgm:pt>
    <dgm:pt modelId="{2E9145BE-75F9-43D8-BE5A-44514349FB52}" type="pres">
      <dgm:prSet presAssocID="{A4220A70-19A8-4026-AE72-2AB85E2209BB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C7CDE5-8EF7-43DE-B14F-560DCB2E5877}" type="pres">
      <dgm:prSet presAssocID="{A4220A70-19A8-4026-AE72-2AB85E2209BB}" presName="circleA" presStyleLbl="node1" presStyleIdx="0" presStyleCnt="4"/>
      <dgm:spPr/>
    </dgm:pt>
    <dgm:pt modelId="{04AB2997-62EF-48A2-B916-4151175E5FC3}" type="pres">
      <dgm:prSet presAssocID="{A4220A70-19A8-4026-AE72-2AB85E2209BB}" presName="spaceA" presStyleCnt="0"/>
      <dgm:spPr/>
    </dgm:pt>
    <dgm:pt modelId="{02AB7A03-FA62-46DD-A083-610AF1235A42}" type="pres">
      <dgm:prSet presAssocID="{740876BA-7F2C-4582-B5C7-03F529B295F2}" presName="space" presStyleCnt="0"/>
      <dgm:spPr/>
    </dgm:pt>
    <dgm:pt modelId="{70591E2C-2261-4A6F-96A8-A59EBF1C3650}" type="pres">
      <dgm:prSet presAssocID="{BDEA39B0-6852-4178-A68C-9726953D7677}" presName="compositeB" presStyleCnt="0"/>
      <dgm:spPr/>
    </dgm:pt>
    <dgm:pt modelId="{82741F85-B7F3-47F1-BC9C-5F5E3B369521}" type="pres">
      <dgm:prSet presAssocID="{BDEA39B0-6852-4178-A68C-9726953D7677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A94007-CEBD-4F7D-9E2E-729AC62D1AC0}" type="pres">
      <dgm:prSet presAssocID="{BDEA39B0-6852-4178-A68C-9726953D7677}" presName="circleB" presStyleLbl="node1" presStyleIdx="1" presStyleCnt="4"/>
      <dgm:spPr/>
    </dgm:pt>
    <dgm:pt modelId="{03170BDF-01E2-453E-ACDC-58C73DFA46CD}" type="pres">
      <dgm:prSet presAssocID="{BDEA39B0-6852-4178-A68C-9726953D7677}" presName="spaceB" presStyleCnt="0"/>
      <dgm:spPr/>
    </dgm:pt>
    <dgm:pt modelId="{3532A896-EAA9-48F1-B0B2-A0031089B9D2}" type="pres">
      <dgm:prSet presAssocID="{4D8F4EDE-7B06-43DE-8BE9-38D5747D6CA9}" presName="space" presStyleCnt="0"/>
      <dgm:spPr/>
    </dgm:pt>
    <dgm:pt modelId="{9DEA8314-68DE-4A75-991C-DD2DBB3C0639}" type="pres">
      <dgm:prSet presAssocID="{4DC37DF2-4ADD-4B67-8AF7-27DE8EB89C87}" presName="compositeA" presStyleCnt="0"/>
      <dgm:spPr/>
    </dgm:pt>
    <dgm:pt modelId="{2F201503-261A-48A8-BF2B-C0A33AC87D82}" type="pres">
      <dgm:prSet presAssocID="{4DC37DF2-4ADD-4B67-8AF7-27DE8EB89C87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EB3E1-04A8-4988-A108-838C64165F4E}" type="pres">
      <dgm:prSet presAssocID="{4DC37DF2-4ADD-4B67-8AF7-27DE8EB89C87}" presName="circleA" presStyleLbl="node1" presStyleIdx="2" presStyleCnt="4"/>
      <dgm:spPr/>
    </dgm:pt>
    <dgm:pt modelId="{11D1AB56-E4CB-4436-AE13-322F9F49A025}" type="pres">
      <dgm:prSet presAssocID="{4DC37DF2-4ADD-4B67-8AF7-27DE8EB89C87}" presName="spaceA" presStyleCnt="0"/>
      <dgm:spPr/>
    </dgm:pt>
    <dgm:pt modelId="{8CEF4353-B12C-4B42-A5F1-FEAF26C108C0}" type="pres">
      <dgm:prSet presAssocID="{550754A4-012B-4C6A-A5AD-FEE6132B4EED}" presName="space" presStyleCnt="0"/>
      <dgm:spPr/>
    </dgm:pt>
    <dgm:pt modelId="{6581EEAB-BC46-4C44-B8E1-FFD74E994518}" type="pres">
      <dgm:prSet presAssocID="{ADC38813-16FC-4EB1-99A4-DD65EAB5321E}" presName="compositeB" presStyleCnt="0"/>
      <dgm:spPr/>
    </dgm:pt>
    <dgm:pt modelId="{A5D95733-AB3C-4804-914B-D7D4961625F6}" type="pres">
      <dgm:prSet presAssocID="{ADC38813-16FC-4EB1-99A4-DD65EAB5321E}" presName="textB" presStyleLbl="revTx" presStyleIdx="3" presStyleCnt="4" custLinFactNeighborX="-8404" custLinFactNeighborY="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B4A01-FE17-49BD-9F2C-FE22C920E39E}" type="pres">
      <dgm:prSet presAssocID="{ADC38813-16FC-4EB1-99A4-DD65EAB5321E}" presName="circleB" presStyleLbl="node1" presStyleIdx="3" presStyleCnt="4"/>
      <dgm:spPr/>
    </dgm:pt>
    <dgm:pt modelId="{85874F06-675A-40A1-A760-9C693AF87084}" type="pres">
      <dgm:prSet presAssocID="{ADC38813-16FC-4EB1-99A4-DD65EAB5321E}" presName="spaceB" presStyleCnt="0"/>
      <dgm:spPr/>
    </dgm:pt>
  </dgm:ptLst>
  <dgm:cxnLst>
    <dgm:cxn modelId="{9DD3961F-B425-4C88-84CA-833DBB71F3E3}" srcId="{0722E1BC-16FF-4654-96C4-0A5D7E8022C7}" destId="{A4220A70-19A8-4026-AE72-2AB85E2209BB}" srcOrd="0" destOrd="0" parTransId="{CF044E69-7048-4613-AE73-C4B15403AF40}" sibTransId="{740876BA-7F2C-4582-B5C7-03F529B295F2}"/>
    <dgm:cxn modelId="{315B6075-6F68-4B50-8495-DC652B1DB9A0}" srcId="{0722E1BC-16FF-4654-96C4-0A5D7E8022C7}" destId="{ADC38813-16FC-4EB1-99A4-DD65EAB5321E}" srcOrd="3" destOrd="0" parTransId="{50990804-7CEA-429C-9671-B75FEC385C0A}" sibTransId="{1FB04B19-2305-467B-9BB0-9CF39126DF54}"/>
    <dgm:cxn modelId="{DB6B77A1-C85C-43F7-BF85-F0277E1EEF3B}" type="presOf" srcId="{BDEA39B0-6852-4178-A68C-9726953D7677}" destId="{82741F85-B7F3-47F1-BC9C-5F5E3B369521}" srcOrd="0" destOrd="0" presId="urn:microsoft.com/office/officeart/2005/8/layout/hProcess11"/>
    <dgm:cxn modelId="{E6260BB4-4E77-43AF-92A5-444D69F66405}" srcId="{0722E1BC-16FF-4654-96C4-0A5D7E8022C7}" destId="{BDEA39B0-6852-4178-A68C-9726953D7677}" srcOrd="1" destOrd="0" parTransId="{46C4BFE2-64BF-4165-A48E-9605F86A23FB}" sibTransId="{4D8F4EDE-7B06-43DE-8BE9-38D5747D6CA9}"/>
    <dgm:cxn modelId="{751D1792-BA9C-41DF-9264-53D984853D40}" type="presOf" srcId="{ADC38813-16FC-4EB1-99A4-DD65EAB5321E}" destId="{A5D95733-AB3C-4804-914B-D7D4961625F6}" srcOrd="0" destOrd="0" presId="urn:microsoft.com/office/officeart/2005/8/layout/hProcess11"/>
    <dgm:cxn modelId="{4C101BDA-6176-4B9E-8099-5B6C0263DC8B}" type="presOf" srcId="{A4220A70-19A8-4026-AE72-2AB85E2209BB}" destId="{2E9145BE-75F9-43D8-BE5A-44514349FB52}" srcOrd="0" destOrd="0" presId="urn:microsoft.com/office/officeart/2005/8/layout/hProcess11"/>
    <dgm:cxn modelId="{A72A2059-0442-46F4-AF94-B39B4D9363E4}" type="presOf" srcId="{4DC37DF2-4ADD-4B67-8AF7-27DE8EB89C87}" destId="{2F201503-261A-48A8-BF2B-C0A33AC87D82}" srcOrd="0" destOrd="0" presId="urn:microsoft.com/office/officeart/2005/8/layout/hProcess11"/>
    <dgm:cxn modelId="{B5F8477D-D98A-4AA3-9764-32426A31BF14}" srcId="{0722E1BC-16FF-4654-96C4-0A5D7E8022C7}" destId="{4DC37DF2-4ADD-4B67-8AF7-27DE8EB89C87}" srcOrd="2" destOrd="0" parTransId="{F40D5A99-3228-4D3E-B8F4-3E3E353D6E0D}" sibTransId="{550754A4-012B-4C6A-A5AD-FEE6132B4EED}"/>
    <dgm:cxn modelId="{29E52B4E-7151-444A-86B7-445562F1FC49}" type="presOf" srcId="{0722E1BC-16FF-4654-96C4-0A5D7E8022C7}" destId="{39DBB457-1D8C-4A0B-90BF-9E11D4688FD8}" srcOrd="0" destOrd="0" presId="urn:microsoft.com/office/officeart/2005/8/layout/hProcess11"/>
    <dgm:cxn modelId="{8D881EF6-7699-45E9-BB63-C81BA96078BF}" type="presParOf" srcId="{39DBB457-1D8C-4A0B-90BF-9E11D4688FD8}" destId="{627AE7F1-64AC-4BD0-B485-00EDD1934A74}" srcOrd="0" destOrd="0" presId="urn:microsoft.com/office/officeart/2005/8/layout/hProcess11"/>
    <dgm:cxn modelId="{DEA6E0D3-E8CD-4902-85CE-400D9D20D830}" type="presParOf" srcId="{39DBB457-1D8C-4A0B-90BF-9E11D4688FD8}" destId="{9F800E13-0EAA-4E4E-BDD4-3CE553D7C70B}" srcOrd="1" destOrd="0" presId="urn:microsoft.com/office/officeart/2005/8/layout/hProcess11"/>
    <dgm:cxn modelId="{111AE7AD-35D1-4589-9E7D-E175879C45C3}" type="presParOf" srcId="{9F800E13-0EAA-4E4E-BDD4-3CE553D7C70B}" destId="{73B0B6C5-322E-40F1-817A-A8CE429CD42E}" srcOrd="0" destOrd="0" presId="urn:microsoft.com/office/officeart/2005/8/layout/hProcess11"/>
    <dgm:cxn modelId="{D05210E1-C619-4037-9D20-1FDA4B2F0DBE}" type="presParOf" srcId="{73B0B6C5-322E-40F1-817A-A8CE429CD42E}" destId="{2E9145BE-75F9-43D8-BE5A-44514349FB52}" srcOrd="0" destOrd="0" presId="urn:microsoft.com/office/officeart/2005/8/layout/hProcess11"/>
    <dgm:cxn modelId="{CC82816E-D8F6-40FE-9774-88E83779DEB3}" type="presParOf" srcId="{73B0B6C5-322E-40F1-817A-A8CE429CD42E}" destId="{12C7CDE5-8EF7-43DE-B14F-560DCB2E5877}" srcOrd="1" destOrd="0" presId="urn:microsoft.com/office/officeart/2005/8/layout/hProcess11"/>
    <dgm:cxn modelId="{FD8C2E35-5251-4533-B0CD-0C2A88D05EB9}" type="presParOf" srcId="{73B0B6C5-322E-40F1-817A-A8CE429CD42E}" destId="{04AB2997-62EF-48A2-B916-4151175E5FC3}" srcOrd="2" destOrd="0" presId="urn:microsoft.com/office/officeart/2005/8/layout/hProcess11"/>
    <dgm:cxn modelId="{1759015A-A92F-4356-A7AE-A1DFD7B5228B}" type="presParOf" srcId="{9F800E13-0EAA-4E4E-BDD4-3CE553D7C70B}" destId="{02AB7A03-FA62-46DD-A083-610AF1235A42}" srcOrd="1" destOrd="0" presId="urn:microsoft.com/office/officeart/2005/8/layout/hProcess11"/>
    <dgm:cxn modelId="{006EC57F-906A-4DC2-967C-2B315185CF06}" type="presParOf" srcId="{9F800E13-0EAA-4E4E-BDD4-3CE553D7C70B}" destId="{70591E2C-2261-4A6F-96A8-A59EBF1C3650}" srcOrd="2" destOrd="0" presId="urn:microsoft.com/office/officeart/2005/8/layout/hProcess11"/>
    <dgm:cxn modelId="{77484F84-BEB0-4D1A-867F-9CA749C0651D}" type="presParOf" srcId="{70591E2C-2261-4A6F-96A8-A59EBF1C3650}" destId="{82741F85-B7F3-47F1-BC9C-5F5E3B369521}" srcOrd="0" destOrd="0" presId="urn:microsoft.com/office/officeart/2005/8/layout/hProcess11"/>
    <dgm:cxn modelId="{3205C252-EA8D-47F4-8C45-2BBE3D273467}" type="presParOf" srcId="{70591E2C-2261-4A6F-96A8-A59EBF1C3650}" destId="{61A94007-CEBD-4F7D-9E2E-729AC62D1AC0}" srcOrd="1" destOrd="0" presId="urn:microsoft.com/office/officeart/2005/8/layout/hProcess11"/>
    <dgm:cxn modelId="{4A56DB04-6808-4566-B119-65A457D56ACB}" type="presParOf" srcId="{70591E2C-2261-4A6F-96A8-A59EBF1C3650}" destId="{03170BDF-01E2-453E-ACDC-58C73DFA46CD}" srcOrd="2" destOrd="0" presId="urn:microsoft.com/office/officeart/2005/8/layout/hProcess11"/>
    <dgm:cxn modelId="{846A1E1F-0E7E-46F3-AF9E-DEE15CAFF09C}" type="presParOf" srcId="{9F800E13-0EAA-4E4E-BDD4-3CE553D7C70B}" destId="{3532A896-EAA9-48F1-B0B2-A0031089B9D2}" srcOrd="3" destOrd="0" presId="urn:microsoft.com/office/officeart/2005/8/layout/hProcess11"/>
    <dgm:cxn modelId="{2C23346C-CC8B-485E-863E-C8C0E98EC381}" type="presParOf" srcId="{9F800E13-0EAA-4E4E-BDD4-3CE553D7C70B}" destId="{9DEA8314-68DE-4A75-991C-DD2DBB3C0639}" srcOrd="4" destOrd="0" presId="urn:microsoft.com/office/officeart/2005/8/layout/hProcess11"/>
    <dgm:cxn modelId="{20953B42-B62E-405F-A764-5C82F32D2CA5}" type="presParOf" srcId="{9DEA8314-68DE-4A75-991C-DD2DBB3C0639}" destId="{2F201503-261A-48A8-BF2B-C0A33AC87D82}" srcOrd="0" destOrd="0" presId="urn:microsoft.com/office/officeart/2005/8/layout/hProcess11"/>
    <dgm:cxn modelId="{FCBD9A9A-F903-4BFA-9E8A-764832348EC1}" type="presParOf" srcId="{9DEA8314-68DE-4A75-991C-DD2DBB3C0639}" destId="{0DDEB3E1-04A8-4988-A108-838C64165F4E}" srcOrd="1" destOrd="0" presId="urn:microsoft.com/office/officeart/2005/8/layout/hProcess11"/>
    <dgm:cxn modelId="{DCADBEA6-998C-44B0-BA70-99D8E6BA3094}" type="presParOf" srcId="{9DEA8314-68DE-4A75-991C-DD2DBB3C0639}" destId="{11D1AB56-E4CB-4436-AE13-322F9F49A025}" srcOrd="2" destOrd="0" presId="urn:microsoft.com/office/officeart/2005/8/layout/hProcess11"/>
    <dgm:cxn modelId="{7695F295-7408-4255-B13C-67BF52D99C5D}" type="presParOf" srcId="{9F800E13-0EAA-4E4E-BDD4-3CE553D7C70B}" destId="{8CEF4353-B12C-4B42-A5F1-FEAF26C108C0}" srcOrd="5" destOrd="0" presId="urn:microsoft.com/office/officeart/2005/8/layout/hProcess11"/>
    <dgm:cxn modelId="{D6AA9BFF-E80E-4939-95C0-5D3485C1B97E}" type="presParOf" srcId="{9F800E13-0EAA-4E4E-BDD4-3CE553D7C70B}" destId="{6581EEAB-BC46-4C44-B8E1-FFD74E994518}" srcOrd="6" destOrd="0" presId="urn:microsoft.com/office/officeart/2005/8/layout/hProcess11"/>
    <dgm:cxn modelId="{84D4D31C-DE37-4EF4-9BEA-F5D90D4D65EA}" type="presParOf" srcId="{6581EEAB-BC46-4C44-B8E1-FFD74E994518}" destId="{A5D95733-AB3C-4804-914B-D7D4961625F6}" srcOrd="0" destOrd="0" presId="urn:microsoft.com/office/officeart/2005/8/layout/hProcess11"/>
    <dgm:cxn modelId="{B0F72AC0-400C-4F42-99C4-961294E0C6E0}" type="presParOf" srcId="{6581EEAB-BC46-4C44-B8E1-FFD74E994518}" destId="{885B4A01-FE17-49BD-9F2C-FE22C920E39E}" srcOrd="1" destOrd="0" presId="urn:microsoft.com/office/officeart/2005/8/layout/hProcess11"/>
    <dgm:cxn modelId="{A4E665B1-3D6D-4621-B0B5-38670E2706E5}" type="presParOf" srcId="{6581EEAB-BC46-4C44-B8E1-FFD74E994518}" destId="{85874F06-675A-40A1-A760-9C693AF8708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EE4A8-F646-464A-A58C-06563F700BB0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3E7878D-C81C-4A7D-AA36-0CA3B0240C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Analysis of water usage at consumer level.</a:t>
          </a:r>
        </a:p>
      </dgm:t>
    </dgm:pt>
    <dgm:pt modelId="{463489B9-859D-4951-BC3C-6EFBA8ABF40C}" type="parTrans" cxnId="{C06DD139-5674-4C03-8CD0-0053A6088DC2}">
      <dgm:prSet/>
      <dgm:spPr/>
      <dgm:t>
        <a:bodyPr/>
        <a:lstStyle/>
        <a:p>
          <a:endParaRPr lang="en-US"/>
        </a:p>
      </dgm:t>
    </dgm:pt>
    <dgm:pt modelId="{5358E5FE-FB33-4F3D-86B1-76F973A8958D}" type="sibTrans" cxnId="{C06DD139-5674-4C03-8CD0-0053A6088D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F92EFCD-A576-4335-A0AB-D5AF7DAF8F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Analysis of Non-Revenue water.</a:t>
          </a:r>
        </a:p>
      </dgm:t>
    </dgm:pt>
    <dgm:pt modelId="{8CDC99E9-6687-4DAF-A927-12EA2E59902A}" type="parTrans" cxnId="{F06E9F6B-5BB5-4B8A-AD8C-C8DE3E40A04E}">
      <dgm:prSet/>
      <dgm:spPr/>
      <dgm:t>
        <a:bodyPr/>
        <a:lstStyle/>
        <a:p>
          <a:endParaRPr lang="en-US"/>
        </a:p>
      </dgm:t>
    </dgm:pt>
    <dgm:pt modelId="{E3ED390E-1624-42AA-A84B-EA1842270280}" type="sibTrans" cxnId="{F06E9F6B-5BB5-4B8A-AD8C-C8DE3E40A0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297B45C-71B0-4DAE-8464-DA59032353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Daily Pumping hours.</a:t>
          </a:r>
        </a:p>
      </dgm:t>
    </dgm:pt>
    <dgm:pt modelId="{EE2EDC3E-3BF9-42A9-94D1-76BE2CF0A9DE}" type="parTrans" cxnId="{4938135F-06AA-437F-A28F-07DF6EDDBA12}">
      <dgm:prSet/>
      <dgm:spPr/>
      <dgm:t>
        <a:bodyPr/>
        <a:lstStyle/>
        <a:p>
          <a:endParaRPr lang="en-US"/>
        </a:p>
      </dgm:t>
    </dgm:pt>
    <dgm:pt modelId="{62E962C0-E2CE-4C78-81A6-259FD3D7F899}" type="sibTrans" cxnId="{4938135F-06AA-437F-A28F-07DF6EDDBA1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D2971FD-8E64-4650-A381-8AB1C79357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Analysis of O&amp;M cost/expenditure in 24/7 water supply village v/s Intermittent water supply village.</a:t>
          </a:r>
        </a:p>
      </dgm:t>
    </dgm:pt>
    <dgm:pt modelId="{A4A93DF4-F76A-4761-B2B7-C9EB72DBECE9}" type="parTrans" cxnId="{99956EB7-289E-481B-AF8B-B428B84F9E97}">
      <dgm:prSet/>
      <dgm:spPr/>
      <dgm:t>
        <a:bodyPr/>
        <a:lstStyle/>
        <a:p>
          <a:endParaRPr lang="en-US"/>
        </a:p>
      </dgm:t>
    </dgm:pt>
    <dgm:pt modelId="{B63D57D4-1FA5-407E-B5DC-A48EE52DCA6B}" type="sibTrans" cxnId="{99956EB7-289E-481B-AF8B-B428B84F9E9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AD50CC3-D119-40C2-9FF4-82E841F06B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Electricity charges.</a:t>
          </a:r>
        </a:p>
      </dgm:t>
    </dgm:pt>
    <dgm:pt modelId="{3FE4ECD6-E3F4-442E-B331-A52CCE2CF855}" type="parTrans" cxnId="{60DB30EB-E65F-4F68-BD99-D8E2EBC82837}">
      <dgm:prSet/>
      <dgm:spPr/>
      <dgm:t>
        <a:bodyPr/>
        <a:lstStyle/>
        <a:p>
          <a:endParaRPr lang="en-US"/>
        </a:p>
      </dgm:t>
    </dgm:pt>
    <dgm:pt modelId="{7BDEB7D0-6117-4729-A35B-3B94C196C608}" type="sibTrans" cxnId="{60DB30EB-E65F-4F68-BD99-D8E2EBC82837}">
      <dgm:prSet/>
      <dgm:spPr/>
      <dgm:t>
        <a:bodyPr/>
        <a:lstStyle/>
        <a:p>
          <a:endParaRPr lang="en-US"/>
        </a:p>
      </dgm:t>
    </dgm:pt>
    <dgm:pt modelId="{545BFE77-142E-4E56-BFF7-8AB68B0E6D8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Bulk water meter reading </a:t>
          </a:r>
        </a:p>
      </dgm:t>
    </dgm:pt>
    <dgm:pt modelId="{504FA3E6-BBDE-4349-90A8-0B7294530E59}" type="sibTrans" cxnId="{893DCA72-30B5-4516-9491-91C9B1FF566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9E15660-FC57-4EC5-96E1-B37901C1BC1E}" type="parTrans" cxnId="{893DCA72-30B5-4516-9491-91C9B1FF5669}">
      <dgm:prSet/>
      <dgm:spPr/>
      <dgm:t>
        <a:bodyPr/>
        <a:lstStyle/>
        <a:p>
          <a:endParaRPr lang="en-US"/>
        </a:p>
      </dgm:t>
    </dgm:pt>
    <dgm:pt modelId="{99BB55A3-07C0-4CA7-8C35-BAE4212696CE}" type="pres">
      <dgm:prSet presAssocID="{136EE4A8-F646-464A-A58C-06563F700BB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4B4403-45A9-4CCB-8782-D7CEB372AF5A}" type="pres">
      <dgm:prSet presAssocID="{545BFE77-142E-4E56-BFF7-8AB68B0E6D8C}" presName="compNode" presStyleCnt="0"/>
      <dgm:spPr/>
    </dgm:pt>
    <dgm:pt modelId="{AF763EAC-EE0C-4F90-BA80-766BEC3BE3D1}" type="pres">
      <dgm:prSet presAssocID="{545BFE77-142E-4E56-BFF7-8AB68B0E6D8C}" presName="bgRect" presStyleLbl="bgShp" presStyleIdx="0" presStyleCnt="6"/>
      <dgm:spPr/>
    </dgm:pt>
    <dgm:pt modelId="{E9A7CF32-9BA5-4C78-BE7C-6247D35ABCF0}" type="pres">
      <dgm:prSet presAssocID="{545BFE77-142E-4E56-BFF7-8AB68B0E6D8C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F4BB8F2-7400-408E-91D1-CEB96351867A}" type="pres">
      <dgm:prSet presAssocID="{545BFE77-142E-4E56-BFF7-8AB68B0E6D8C}" presName="spaceRect" presStyleCnt="0"/>
      <dgm:spPr/>
    </dgm:pt>
    <dgm:pt modelId="{637650FA-BF03-4625-942C-087E473FCC13}" type="pres">
      <dgm:prSet presAssocID="{545BFE77-142E-4E56-BFF7-8AB68B0E6D8C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BEA1550-945C-47B7-B49F-9B9616FA0425}" type="pres">
      <dgm:prSet presAssocID="{504FA3E6-BBDE-4349-90A8-0B7294530E59}" presName="sibTrans" presStyleCnt="0"/>
      <dgm:spPr/>
    </dgm:pt>
    <dgm:pt modelId="{00B33E97-76CB-44A6-907A-A43A442B0B5F}" type="pres">
      <dgm:prSet presAssocID="{B3E7878D-C81C-4A7D-AA36-0CA3B0240CF2}" presName="compNode" presStyleCnt="0"/>
      <dgm:spPr/>
    </dgm:pt>
    <dgm:pt modelId="{4B02EFD3-3C19-45B3-8401-9EE927E12333}" type="pres">
      <dgm:prSet presAssocID="{B3E7878D-C81C-4A7D-AA36-0CA3B0240CF2}" presName="bgRect" presStyleLbl="bgShp" presStyleIdx="1" presStyleCnt="6"/>
      <dgm:spPr/>
    </dgm:pt>
    <dgm:pt modelId="{2C2BE4FF-A446-4E7E-A595-7423473FA47E}" type="pres">
      <dgm:prSet presAssocID="{B3E7878D-C81C-4A7D-AA36-0CA3B0240CF2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xmlns="" id="0" name="" descr="Sink"/>
        </a:ext>
      </dgm:extLst>
    </dgm:pt>
    <dgm:pt modelId="{E8341616-4F9F-4330-8595-8252773F5D8C}" type="pres">
      <dgm:prSet presAssocID="{B3E7878D-C81C-4A7D-AA36-0CA3B0240CF2}" presName="spaceRect" presStyleCnt="0"/>
      <dgm:spPr/>
    </dgm:pt>
    <dgm:pt modelId="{86F25527-977C-4082-8F9D-8A1EE57C69AC}" type="pres">
      <dgm:prSet presAssocID="{B3E7878D-C81C-4A7D-AA36-0CA3B0240CF2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0EE302E-6052-4040-BBD6-0C86A468AEB7}" type="pres">
      <dgm:prSet presAssocID="{5358E5FE-FB33-4F3D-86B1-76F973A8958D}" presName="sibTrans" presStyleCnt="0"/>
      <dgm:spPr/>
    </dgm:pt>
    <dgm:pt modelId="{F90807E5-BCA0-499A-85BF-B66B773B19C5}" type="pres">
      <dgm:prSet presAssocID="{6F92EFCD-A576-4335-A0AB-D5AF7DAF8F2A}" presName="compNode" presStyleCnt="0"/>
      <dgm:spPr/>
    </dgm:pt>
    <dgm:pt modelId="{02D86A27-DC49-4401-B733-EE140602BEF6}" type="pres">
      <dgm:prSet presAssocID="{6F92EFCD-A576-4335-A0AB-D5AF7DAF8F2A}" presName="bgRect" presStyleLbl="bgShp" presStyleIdx="2" presStyleCnt="6"/>
      <dgm:spPr/>
    </dgm:pt>
    <dgm:pt modelId="{E7A5AD3F-58D8-4CD1-ACF2-DD501EF667DE}" type="pres">
      <dgm:prSet presAssocID="{6F92EFCD-A576-4335-A0AB-D5AF7DAF8F2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xmlns="" id="0" name="" descr="Eye dropper"/>
        </a:ext>
      </dgm:extLst>
    </dgm:pt>
    <dgm:pt modelId="{39866B04-65AA-43AF-9830-15363A4A03B0}" type="pres">
      <dgm:prSet presAssocID="{6F92EFCD-A576-4335-A0AB-D5AF7DAF8F2A}" presName="spaceRect" presStyleCnt="0"/>
      <dgm:spPr/>
    </dgm:pt>
    <dgm:pt modelId="{4F487C14-8B10-4153-899D-B20BED7472DC}" type="pres">
      <dgm:prSet presAssocID="{6F92EFCD-A576-4335-A0AB-D5AF7DAF8F2A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F0026C1-30DE-4BD6-8453-D980177F9155}" type="pres">
      <dgm:prSet presAssocID="{E3ED390E-1624-42AA-A84B-EA1842270280}" presName="sibTrans" presStyleCnt="0"/>
      <dgm:spPr/>
    </dgm:pt>
    <dgm:pt modelId="{E468CBAE-FB58-4336-968F-0BB42C0069C3}" type="pres">
      <dgm:prSet presAssocID="{2297B45C-71B0-4DAE-8464-DA5903235329}" presName="compNode" presStyleCnt="0"/>
      <dgm:spPr/>
    </dgm:pt>
    <dgm:pt modelId="{EB066A23-D120-4802-85B9-B4ED7C5AA3B4}" type="pres">
      <dgm:prSet presAssocID="{2297B45C-71B0-4DAE-8464-DA5903235329}" presName="bgRect" presStyleLbl="bgShp" presStyleIdx="3" presStyleCnt="6"/>
      <dgm:spPr/>
    </dgm:pt>
    <dgm:pt modelId="{C54E6AF5-870A-4FBD-9828-D49A8CE9DFC7}" type="pres">
      <dgm:prSet presAssocID="{2297B45C-71B0-4DAE-8464-DA5903235329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xmlns="" id="0" name="" descr="Stopwatch"/>
        </a:ext>
      </dgm:extLst>
    </dgm:pt>
    <dgm:pt modelId="{35C4C830-325F-44A7-ABCB-DC904FED6584}" type="pres">
      <dgm:prSet presAssocID="{2297B45C-71B0-4DAE-8464-DA5903235329}" presName="spaceRect" presStyleCnt="0"/>
      <dgm:spPr/>
    </dgm:pt>
    <dgm:pt modelId="{FF3036C7-AA6D-4B9B-8BD4-1BBDC48E8CD8}" type="pres">
      <dgm:prSet presAssocID="{2297B45C-71B0-4DAE-8464-DA5903235329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54D49A4-EC14-47D6-B874-D006AFFD97FC}" type="pres">
      <dgm:prSet presAssocID="{62E962C0-E2CE-4C78-81A6-259FD3D7F899}" presName="sibTrans" presStyleCnt="0"/>
      <dgm:spPr/>
    </dgm:pt>
    <dgm:pt modelId="{CEA3B4CC-5993-4A56-8FFE-CB74872C3873}" type="pres">
      <dgm:prSet presAssocID="{9D2971FD-8E64-4650-A381-8AB1C79357B7}" presName="compNode" presStyleCnt="0"/>
      <dgm:spPr/>
    </dgm:pt>
    <dgm:pt modelId="{B9CC8E63-075A-4348-9923-762AF778586A}" type="pres">
      <dgm:prSet presAssocID="{9D2971FD-8E64-4650-A381-8AB1C79357B7}" presName="bgRect" presStyleLbl="bgShp" presStyleIdx="4" presStyleCnt="6"/>
      <dgm:spPr/>
    </dgm:pt>
    <dgm:pt modelId="{C1CA7C5D-D9F8-41D6-9A13-B223B80DBBBD}" type="pres">
      <dgm:prSet presAssocID="{9D2971FD-8E64-4650-A381-8AB1C79357B7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xmlns="" id="0" name="" descr="City"/>
        </a:ext>
      </dgm:extLst>
    </dgm:pt>
    <dgm:pt modelId="{3C9B12D5-DA26-4289-91E9-41DCF741E818}" type="pres">
      <dgm:prSet presAssocID="{9D2971FD-8E64-4650-A381-8AB1C79357B7}" presName="spaceRect" presStyleCnt="0"/>
      <dgm:spPr/>
    </dgm:pt>
    <dgm:pt modelId="{90194F38-91C4-477D-BDD7-02BD78290BD7}" type="pres">
      <dgm:prSet presAssocID="{9D2971FD-8E64-4650-A381-8AB1C79357B7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3B4F28C-6677-426C-965C-159A3A96D42D}" type="pres">
      <dgm:prSet presAssocID="{B63D57D4-1FA5-407E-B5DC-A48EE52DCA6B}" presName="sibTrans" presStyleCnt="0"/>
      <dgm:spPr/>
    </dgm:pt>
    <dgm:pt modelId="{8C514119-3EB7-42D4-A3B4-7A87069097E9}" type="pres">
      <dgm:prSet presAssocID="{EAD50CC3-D119-40C2-9FF4-82E841F06B65}" presName="compNode" presStyleCnt="0"/>
      <dgm:spPr/>
    </dgm:pt>
    <dgm:pt modelId="{5A579EA4-852E-4BB5-A01B-3F2E3E06B672}" type="pres">
      <dgm:prSet presAssocID="{EAD50CC3-D119-40C2-9FF4-82E841F06B65}" presName="bgRect" presStyleLbl="bgShp" presStyleIdx="5" presStyleCnt="6"/>
      <dgm:spPr/>
    </dgm:pt>
    <dgm:pt modelId="{78C69293-B279-44F3-8AA9-9763EA9C2753}" type="pres">
      <dgm:prSet presAssocID="{EAD50CC3-D119-40C2-9FF4-82E841F06B65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xmlns="" id="0" name="" descr="High Voltage"/>
        </a:ext>
      </dgm:extLst>
    </dgm:pt>
    <dgm:pt modelId="{B1D13E8D-8CC1-427D-9615-49EE91A59835}" type="pres">
      <dgm:prSet presAssocID="{EAD50CC3-D119-40C2-9FF4-82E841F06B65}" presName="spaceRect" presStyleCnt="0"/>
      <dgm:spPr/>
    </dgm:pt>
    <dgm:pt modelId="{C585BFD2-C9AA-4791-B6BD-8CA37D19662F}" type="pres">
      <dgm:prSet presAssocID="{EAD50CC3-D119-40C2-9FF4-82E841F06B65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938135F-06AA-437F-A28F-07DF6EDDBA12}" srcId="{136EE4A8-F646-464A-A58C-06563F700BB0}" destId="{2297B45C-71B0-4DAE-8464-DA5903235329}" srcOrd="3" destOrd="0" parTransId="{EE2EDC3E-3BF9-42A9-94D1-76BE2CF0A9DE}" sibTransId="{62E962C0-E2CE-4C78-81A6-259FD3D7F899}"/>
    <dgm:cxn modelId="{421BB3F5-68A5-4D54-9159-38554762D54B}" type="presOf" srcId="{136EE4A8-F646-464A-A58C-06563F700BB0}" destId="{99BB55A3-07C0-4CA7-8C35-BAE4212696CE}" srcOrd="0" destOrd="0" presId="urn:microsoft.com/office/officeart/2018/2/layout/IconVerticalSolidList"/>
    <dgm:cxn modelId="{1FB0F88B-18C0-43D2-B209-E8352D4F896B}" type="presOf" srcId="{B3E7878D-C81C-4A7D-AA36-0CA3B0240CF2}" destId="{86F25527-977C-4082-8F9D-8A1EE57C69AC}" srcOrd="0" destOrd="0" presId="urn:microsoft.com/office/officeart/2018/2/layout/IconVerticalSolidList"/>
    <dgm:cxn modelId="{893DCA72-30B5-4516-9491-91C9B1FF5669}" srcId="{136EE4A8-F646-464A-A58C-06563F700BB0}" destId="{545BFE77-142E-4E56-BFF7-8AB68B0E6D8C}" srcOrd="0" destOrd="0" parTransId="{F9E15660-FC57-4EC5-96E1-B37901C1BC1E}" sibTransId="{504FA3E6-BBDE-4349-90A8-0B7294530E59}"/>
    <dgm:cxn modelId="{077F1838-972C-405E-A914-7EDE4C685AD5}" type="presOf" srcId="{2297B45C-71B0-4DAE-8464-DA5903235329}" destId="{FF3036C7-AA6D-4B9B-8BD4-1BBDC48E8CD8}" srcOrd="0" destOrd="0" presId="urn:microsoft.com/office/officeart/2018/2/layout/IconVerticalSolidList"/>
    <dgm:cxn modelId="{99956EB7-289E-481B-AF8B-B428B84F9E97}" srcId="{136EE4A8-F646-464A-A58C-06563F700BB0}" destId="{9D2971FD-8E64-4650-A381-8AB1C79357B7}" srcOrd="4" destOrd="0" parTransId="{A4A93DF4-F76A-4761-B2B7-C9EB72DBECE9}" sibTransId="{B63D57D4-1FA5-407E-B5DC-A48EE52DCA6B}"/>
    <dgm:cxn modelId="{2C54A0D0-826C-45B9-B7BC-0DE10BBBFAC2}" type="presOf" srcId="{545BFE77-142E-4E56-BFF7-8AB68B0E6D8C}" destId="{637650FA-BF03-4625-942C-087E473FCC13}" srcOrd="0" destOrd="0" presId="urn:microsoft.com/office/officeart/2018/2/layout/IconVerticalSolidList"/>
    <dgm:cxn modelId="{135587F2-0213-49E2-8942-B82B699D7B5C}" type="presOf" srcId="{6F92EFCD-A576-4335-A0AB-D5AF7DAF8F2A}" destId="{4F487C14-8B10-4153-899D-B20BED7472DC}" srcOrd="0" destOrd="0" presId="urn:microsoft.com/office/officeart/2018/2/layout/IconVerticalSolidList"/>
    <dgm:cxn modelId="{E7EBA1D9-4B8E-436B-BF11-4BC4DE02E967}" type="presOf" srcId="{EAD50CC3-D119-40C2-9FF4-82E841F06B65}" destId="{C585BFD2-C9AA-4791-B6BD-8CA37D19662F}" srcOrd="0" destOrd="0" presId="urn:microsoft.com/office/officeart/2018/2/layout/IconVerticalSolidList"/>
    <dgm:cxn modelId="{C06DD139-5674-4C03-8CD0-0053A6088DC2}" srcId="{136EE4A8-F646-464A-A58C-06563F700BB0}" destId="{B3E7878D-C81C-4A7D-AA36-0CA3B0240CF2}" srcOrd="1" destOrd="0" parTransId="{463489B9-859D-4951-BC3C-6EFBA8ABF40C}" sibTransId="{5358E5FE-FB33-4F3D-86B1-76F973A8958D}"/>
    <dgm:cxn modelId="{F06E9F6B-5BB5-4B8A-AD8C-C8DE3E40A04E}" srcId="{136EE4A8-F646-464A-A58C-06563F700BB0}" destId="{6F92EFCD-A576-4335-A0AB-D5AF7DAF8F2A}" srcOrd="2" destOrd="0" parTransId="{8CDC99E9-6687-4DAF-A927-12EA2E59902A}" sibTransId="{E3ED390E-1624-42AA-A84B-EA1842270280}"/>
    <dgm:cxn modelId="{9EAC8F21-C6DD-40D8-BB2F-8F1B586AE459}" type="presOf" srcId="{9D2971FD-8E64-4650-A381-8AB1C79357B7}" destId="{90194F38-91C4-477D-BDD7-02BD78290BD7}" srcOrd="0" destOrd="0" presId="urn:microsoft.com/office/officeart/2018/2/layout/IconVerticalSolidList"/>
    <dgm:cxn modelId="{60DB30EB-E65F-4F68-BD99-D8E2EBC82837}" srcId="{136EE4A8-F646-464A-A58C-06563F700BB0}" destId="{EAD50CC3-D119-40C2-9FF4-82E841F06B65}" srcOrd="5" destOrd="0" parTransId="{3FE4ECD6-E3F4-442E-B331-A52CCE2CF855}" sibTransId="{7BDEB7D0-6117-4729-A35B-3B94C196C608}"/>
    <dgm:cxn modelId="{60F2CE34-57EA-4052-A03B-B56002CF88B2}" type="presParOf" srcId="{99BB55A3-07C0-4CA7-8C35-BAE4212696CE}" destId="{DF4B4403-45A9-4CCB-8782-D7CEB372AF5A}" srcOrd="0" destOrd="0" presId="urn:microsoft.com/office/officeart/2018/2/layout/IconVerticalSolidList"/>
    <dgm:cxn modelId="{4116F438-4F7D-4DF3-AD00-1164ABBF8391}" type="presParOf" srcId="{DF4B4403-45A9-4CCB-8782-D7CEB372AF5A}" destId="{AF763EAC-EE0C-4F90-BA80-766BEC3BE3D1}" srcOrd="0" destOrd="0" presId="urn:microsoft.com/office/officeart/2018/2/layout/IconVerticalSolidList"/>
    <dgm:cxn modelId="{ACABE62D-16C1-4F98-A756-8958B51B7F9E}" type="presParOf" srcId="{DF4B4403-45A9-4CCB-8782-D7CEB372AF5A}" destId="{E9A7CF32-9BA5-4C78-BE7C-6247D35ABCF0}" srcOrd="1" destOrd="0" presId="urn:microsoft.com/office/officeart/2018/2/layout/IconVerticalSolidList"/>
    <dgm:cxn modelId="{FCFBF198-A278-4D95-BF2D-870C2B1C3104}" type="presParOf" srcId="{DF4B4403-45A9-4CCB-8782-D7CEB372AF5A}" destId="{FF4BB8F2-7400-408E-91D1-CEB96351867A}" srcOrd="2" destOrd="0" presId="urn:microsoft.com/office/officeart/2018/2/layout/IconVerticalSolidList"/>
    <dgm:cxn modelId="{9D256637-BA0A-46D3-99DB-F24311609C74}" type="presParOf" srcId="{DF4B4403-45A9-4CCB-8782-D7CEB372AF5A}" destId="{637650FA-BF03-4625-942C-087E473FCC13}" srcOrd="3" destOrd="0" presId="urn:microsoft.com/office/officeart/2018/2/layout/IconVerticalSolidList"/>
    <dgm:cxn modelId="{E50A5DB2-478E-45F7-8FB2-88501037BB1A}" type="presParOf" srcId="{99BB55A3-07C0-4CA7-8C35-BAE4212696CE}" destId="{6BEA1550-945C-47B7-B49F-9B9616FA0425}" srcOrd="1" destOrd="0" presId="urn:microsoft.com/office/officeart/2018/2/layout/IconVerticalSolidList"/>
    <dgm:cxn modelId="{1D811118-38D7-40F2-834B-716F568B0A03}" type="presParOf" srcId="{99BB55A3-07C0-4CA7-8C35-BAE4212696CE}" destId="{00B33E97-76CB-44A6-907A-A43A442B0B5F}" srcOrd="2" destOrd="0" presId="urn:microsoft.com/office/officeart/2018/2/layout/IconVerticalSolidList"/>
    <dgm:cxn modelId="{964D614E-032D-4EB2-B974-6AEE2295E357}" type="presParOf" srcId="{00B33E97-76CB-44A6-907A-A43A442B0B5F}" destId="{4B02EFD3-3C19-45B3-8401-9EE927E12333}" srcOrd="0" destOrd="0" presId="urn:microsoft.com/office/officeart/2018/2/layout/IconVerticalSolidList"/>
    <dgm:cxn modelId="{29B74B26-628A-4FF0-AAEE-CF9C2EC9047E}" type="presParOf" srcId="{00B33E97-76CB-44A6-907A-A43A442B0B5F}" destId="{2C2BE4FF-A446-4E7E-A595-7423473FA47E}" srcOrd="1" destOrd="0" presId="urn:microsoft.com/office/officeart/2018/2/layout/IconVerticalSolidList"/>
    <dgm:cxn modelId="{DE347A4E-F11D-477F-AEA3-C2A0FE3893B0}" type="presParOf" srcId="{00B33E97-76CB-44A6-907A-A43A442B0B5F}" destId="{E8341616-4F9F-4330-8595-8252773F5D8C}" srcOrd="2" destOrd="0" presId="urn:microsoft.com/office/officeart/2018/2/layout/IconVerticalSolidList"/>
    <dgm:cxn modelId="{572A550D-7D7D-4E08-AA22-44FF6F88CC29}" type="presParOf" srcId="{00B33E97-76CB-44A6-907A-A43A442B0B5F}" destId="{86F25527-977C-4082-8F9D-8A1EE57C69AC}" srcOrd="3" destOrd="0" presId="urn:microsoft.com/office/officeart/2018/2/layout/IconVerticalSolidList"/>
    <dgm:cxn modelId="{C616A167-02DC-4865-990F-A5046F638AA6}" type="presParOf" srcId="{99BB55A3-07C0-4CA7-8C35-BAE4212696CE}" destId="{C0EE302E-6052-4040-BBD6-0C86A468AEB7}" srcOrd="3" destOrd="0" presId="urn:microsoft.com/office/officeart/2018/2/layout/IconVerticalSolidList"/>
    <dgm:cxn modelId="{CA85BAED-D87B-4A8F-A9CF-131C7EA95D19}" type="presParOf" srcId="{99BB55A3-07C0-4CA7-8C35-BAE4212696CE}" destId="{F90807E5-BCA0-499A-85BF-B66B773B19C5}" srcOrd="4" destOrd="0" presId="urn:microsoft.com/office/officeart/2018/2/layout/IconVerticalSolidList"/>
    <dgm:cxn modelId="{1C59BF4A-9258-49B6-93BD-5ECA381D6D6A}" type="presParOf" srcId="{F90807E5-BCA0-499A-85BF-B66B773B19C5}" destId="{02D86A27-DC49-4401-B733-EE140602BEF6}" srcOrd="0" destOrd="0" presId="urn:microsoft.com/office/officeart/2018/2/layout/IconVerticalSolidList"/>
    <dgm:cxn modelId="{61384E8D-323D-429A-B6C3-7B01A4595339}" type="presParOf" srcId="{F90807E5-BCA0-499A-85BF-B66B773B19C5}" destId="{E7A5AD3F-58D8-4CD1-ACF2-DD501EF667DE}" srcOrd="1" destOrd="0" presId="urn:microsoft.com/office/officeart/2018/2/layout/IconVerticalSolidList"/>
    <dgm:cxn modelId="{0D01A32A-21EB-44C6-84DB-D95DEB300623}" type="presParOf" srcId="{F90807E5-BCA0-499A-85BF-B66B773B19C5}" destId="{39866B04-65AA-43AF-9830-15363A4A03B0}" srcOrd="2" destOrd="0" presId="urn:microsoft.com/office/officeart/2018/2/layout/IconVerticalSolidList"/>
    <dgm:cxn modelId="{E4351842-2D1B-4F27-A8CC-5DBC2C221DAA}" type="presParOf" srcId="{F90807E5-BCA0-499A-85BF-B66B773B19C5}" destId="{4F487C14-8B10-4153-899D-B20BED7472DC}" srcOrd="3" destOrd="0" presId="urn:microsoft.com/office/officeart/2018/2/layout/IconVerticalSolidList"/>
    <dgm:cxn modelId="{1E1CD66C-652B-40B3-9629-CA82A28084D7}" type="presParOf" srcId="{99BB55A3-07C0-4CA7-8C35-BAE4212696CE}" destId="{BF0026C1-30DE-4BD6-8453-D980177F9155}" srcOrd="5" destOrd="0" presId="urn:microsoft.com/office/officeart/2018/2/layout/IconVerticalSolidList"/>
    <dgm:cxn modelId="{D07BEBAC-937C-451C-9B7F-D7145C082F21}" type="presParOf" srcId="{99BB55A3-07C0-4CA7-8C35-BAE4212696CE}" destId="{E468CBAE-FB58-4336-968F-0BB42C0069C3}" srcOrd="6" destOrd="0" presId="urn:microsoft.com/office/officeart/2018/2/layout/IconVerticalSolidList"/>
    <dgm:cxn modelId="{A0E274DF-D37B-45ED-906B-00BDD3A741AD}" type="presParOf" srcId="{E468CBAE-FB58-4336-968F-0BB42C0069C3}" destId="{EB066A23-D120-4802-85B9-B4ED7C5AA3B4}" srcOrd="0" destOrd="0" presId="urn:microsoft.com/office/officeart/2018/2/layout/IconVerticalSolidList"/>
    <dgm:cxn modelId="{68AE00A2-727C-4A17-97ED-52CDBD9AD391}" type="presParOf" srcId="{E468CBAE-FB58-4336-968F-0BB42C0069C3}" destId="{C54E6AF5-870A-4FBD-9828-D49A8CE9DFC7}" srcOrd="1" destOrd="0" presId="urn:microsoft.com/office/officeart/2018/2/layout/IconVerticalSolidList"/>
    <dgm:cxn modelId="{42618D68-369E-4D6B-97CA-493D532DDD2E}" type="presParOf" srcId="{E468CBAE-FB58-4336-968F-0BB42C0069C3}" destId="{35C4C830-325F-44A7-ABCB-DC904FED6584}" srcOrd="2" destOrd="0" presId="urn:microsoft.com/office/officeart/2018/2/layout/IconVerticalSolidList"/>
    <dgm:cxn modelId="{4C1E060F-3CF9-4605-8DB6-CC997C2FD566}" type="presParOf" srcId="{E468CBAE-FB58-4336-968F-0BB42C0069C3}" destId="{FF3036C7-AA6D-4B9B-8BD4-1BBDC48E8CD8}" srcOrd="3" destOrd="0" presId="urn:microsoft.com/office/officeart/2018/2/layout/IconVerticalSolidList"/>
    <dgm:cxn modelId="{AAB000C7-D2B7-476E-8A2E-1DC6E4E076A6}" type="presParOf" srcId="{99BB55A3-07C0-4CA7-8C35-BAE4212696CE}" destId="{354D49A4-EC14-47D6-B874-D006AFFD97FC}" srcOrd="7" destOrd="0" presId="urn:microsoft.com/office/officeart/2018/2/layout/IconVerticalSolidList"/>
    <dgm:cxn modelId="{05274F3B-18DA-42F2-9EA2-DB65B5CBE355}" type="presParOf" srcId="{99BB55A3-07C0-4CA7-8C35-BAE4212696CE}" destId="{CEA3B4CC-5993-4A56-8FFE-CB74872C3873}" srcOrd="8" destOrd="0" presId="urn:microsoft.com/office/officeart/2018/2/layout/IconVerticalSolidList"/>
    <dgm:cxn modelId="{50510E7C-75F7-4E6E-9637-740F643384F3}" type="presParOf" srcId="{CEA3B4CC-5993-4A56-8FFE-CB74872C3873}" destId="{B9CC8E63-075A-4348-9923-762AF778586A}" srcOrd="0" destOrd="0" presId="urn:microsoft.com/office/officeart/2018/2/layout/IconVerticalSolidList"/>
    <dgm:cxn modelId="{576D06E0-6C8C-4AAE-A85D-DA3C4BD7A6FA}" type="presParOf" srcId="{CEA3B4CC-5993-4A56-8FFE-CB74872C3873}" destId="{C1CA7C5D-D9F8-41D6-9A13-B223B80DBBBD}" srcOrd="1" destOrd="0" presId="urn:microsoft.com/office/officeart/2018/2/layout/IconVerticalSolidList"/>
    <dgm:cxn modelId="{3AC4E6AC-E8C6-4E53-ABA0-86FE8BD85118}" type="presParOf" srcId="{CEA3B4CC-5993-4A56-8FFE-CB74872C3873}" destId="{3C9B12D5-DA26-4289-91E9-41DCF741E818}" srcOrd="2" destOrd="0" presId="urn:microsoft.com/office/officeart/2018/2/layout/IconVerticalSolidList"/>
    <dgm:cxn modelId="{B8A74A78-132E-4538-A36A-62851B05617A}" type="presParOf" srcId="{CEA3B4CC-5993-4A56-8FFE-CB74872C3873}" destId="{90194F38-91C4-477D-BDD7-02BD78290BD7}" srcOrd="3" destOrd="0" presId="urn:microsoft.com/office/officeart/2018/2/layout/IconVerticalSolidList"/>
    <dgm:cxn modelId="{023173AE-5596-4F37-8641-DF4E3F9AE07A}" type="presParOf" srcId="{99BB55A3-07C0-4CA7-8C35-BAE4212696CE}" destId="{E3B4F28C-6677-426C-965C-159A3A96D42D}" srcOrd="9" destOrd="0" presId="urn:microsoft.com/office/officeart/2018/2/layout/IconVerticalSolidList"/>
    <dgm:cxn modelId="{91EDFE7D-2B0C-4E99-B4A8-5AD417BB6455}" type="presParOf" srcId="{99BB55A3-07C0-4CA7-8C35-BAE4212696CE}" destId="{8C514119-3EB7-42D4-A3B4-7A87069097E9}" srcOrd="10" destOrd="0" presId="urn:microsoft.com/office/officeart/2018/2/layout/IconVerticalSolidList"/>
    <dgm:cxn modelId="{C1AE49F6-FF3F-4C0B-951C-7F953C4D3184}" type="presParOf" srcId="{8C514119-3EB7-42D4-A3B4-7A87069097E9}" destId="{5A579EA4-852E-4BB5-A01B-3F2E3E06B672}" srcOrd="0" destOrd="0" presId="urn:microsoft.com/office/officeart/2018/2/layout/IconVerticalSolidList"/>
    <dgm:cxn modelId="{81ED33DA-3E40-4D2C-977F-16C8C55B0F6C}" type="presParOf" srcId="{8C514119-3EB7-42D4-A3B4-7A87069097E9}" destId="{78C69293-B279-44F3-8AA9-9763EA9C2753}" srcOrd="1" destOrd="0" presId="urn:microsoft.com/office/officeart/2018/2/layout/IconVerticalSolidList"/>
    <dgm:cxn modelId="{EE7F4F79-5975-47FD-9A45-DF64694F2F22}" type="presParOf" srcId="{8C514119-3EB7-42D4-A3B4-7A87069097E9}" destId="{B1D13E8D-8CC1-427D-9615-49EE91A59835}" srcOrd="2" destOrd="0" presId="urn:microsoft.com/office/officeart/2018/2/layout/IconVerticalSolidList"/>
    <dgm:cxn modelId="{022998FD-373D-4448-A316-6AA7AE2A8D71}" type="presParOf" srcId="{8C514119-3EB7-42D4-A3B4-7A87069097E9}" destId="{C585BFD2-C9AA-4791-B6BD-8CA37D1966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7C0CF4-BF6A-49D0-8581-05FB1A1D73D5}" type="doc">
      <dgm:prSet loTypeId="urn:microsoft.com/office/officeart/2005/8/layout/default#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B45C840-C6A9-4288-953C-86324476CCBA}">
      <dgm:prSet/>
      <dgm:spPr/>
      <dgm:t>
        <a:bodyPr/>
        <a:lstStyle/>
        <a:p>
          <a:r>
            <a:rPr lang="en-US" b="1" i="0" baseline="0" dirty="0"/>
            <a:t>Reducing Non-Revenue Water – </a:t>
          </a:r>
          <a:r>
            <a:rPr lang="en-US" i="0" baseline="0" dirty="0"/>
            <a:t>17% reduction</a:t>
          </a:r>
          <a:endParaRPr lang="en-US" b="1" dirty="0"/>
        </a:p>
      </dgm:t>
    </dgm:pt>
    <dgm:pt modelId="{4C4B1763-4591-47FE-BFBB-35192A63CE10}" type="parTrans" cxnId="{4792CDF0-6F8F-48F0-9717-D8D232EF4423}">
      <dgm:prSet/>
      <dgm:spPr/>
      <dgm:t>
        <a:bodyPr/>
        <a:lstStyle/>
        <a:p>
          <a:endParaRPr lang="en-US" b="1"/>
        </a:p>
      </dgm:t>
    </dgm:pt>
    <dgm:pt modelId="{113CE9AC-0E30-4827-895F-D52416A79319}" type="sibTrans" cxnId="{4792CDF0-6F8F-48F0-9717-D8D232EF4423}">
      <dgm:prSet/>
      <dgm:spPr/>
      <dgm:t>
        <a:bodyPr/>
        <a:lstStyle/>
        <a:p>
          <a:endParaRPr lang="en-US" b="1"/>
        </a:p>
      </dgm:t>
    </dgm:pt>
    <dgm:pt modelId="{9E2C2A46-72CB-445B-B656-C18A4F6BA398}">
      <dgm:prSet/>
      <dgm:spPr/>
      <dgm:t>
        <a:bodyPr/>
        <a:lstStyle/>
        <a:p>
          <a:r>
            <a:rPr lang="en-US" b="1" dirty="0"/>
            <a:t>Leakage control</a:t>
          </a:r>
        </a:p>
      </dgm:t>
    </dgm:pt>
    <dgm:pt modelId="{53AA250C-8443-4E7D-87DA-7328EBF033D5}" type="parTrans" cxnId="{9EA284E6-2141-4BC0-8901-D309494E5DD1}">
      <dgm:prSet/>
      <dgm:spPr/>
      <dgm:t>
        <a:bodyPr/>
        <a:lstStyle/>
        <a:p>
          <a:endParaRPr lang="en-US" b="1"/>
        </a:p>
      </dgm:t>
    </dgm:pt>
    <dgm:pt modelId="{397103FD-C17A-44C4-B429-4341F4735CC5}" type="sibTrans" cxnId="{9EA284E6-2141-4BC0-8901-D309494E5DD1}">
      <dgm:prSet/>
      <dgm:spPr/>
      <dgm:t>
        <a:bodyPr/>
        <a:lstStyle/>
        <a:p>
          <a:endParaRPr lang="en-US" b="1"/>
        </a:p>
      </dgm:t>
    </dgm:pt>
    <dgm:pt modelId="{1C67ED8E-354C-467D-90D0-EF6423CC6D6C}">
      <dgm:prSet/>
      <dgm:spPr/>
      <dgm:t>
        <a:bodyPr/>
        <a:lstStyle/>
        <a:p>
          <a:r>
            <a:rPr lang="en-US" b="1" i="0" baseline="0" dirty="0"/>
            <a:t>Reduction in Electricity charges </a:t>
          </a:r>
          <a:endParaRPr lang="en-US" b="1" dirty="0"/>
        </a:p>
      </dgm:t>
    </dgm:pt>
    <dgm:pt modelId="{2FA1F17E-BD26-485D-95E5-AC356DBA593F}" type="parTrans" cxnId="{E859A097-7220-4F6F-9E92-7B32E0DEAB1E}">
      <dgm:prSet/>
      <dgm:spPr/>
      <dgm:t>
        <a:bodyPr/>
        <a:lstStyle/>
        <a:p>
          <a:endParaRPr lang="en-US" b="1"/>
        </a:p>
      </dgm:t>
    </dgm:pt>
    <dgm:pt modelId="{B4A96770-17C6-43F3-8772-FF18BB3ECDC3}" type="sibTrans" cxnId="{E859A097-7220-4F6F-9E92-7B32E0DEAB1E}">
      <dgm:prSet/>
      <dgm:spPr/>
      <dgm:t>
        <a:bodyPr/>
        <a:lstStyle/>
        <a:p>
          <a:endParaRPr lang="en-US" b="1"/>
        </a:p>
      </dgm:t>
    </dgm:pt>
    <dgm:pt modelId="{68A8483F-4FF7-43D0-BC0F-7F7709DDEFC1}">
      <dgm:prSet/>
      <dgm:spPr/>
      <dgm:t>
        <a:bodyPr/>
        <a:lstStyle/>
        <a:p>
          <a:r>
            <a:rPr lang="en-US" b="1" i="0" baseline="0" dirty="0"/>
            <a:t>Conscious use of water </a:t>
          </a:r>
          <a:r>
            <a:rPr lang="en-IN" b="1" dirty="0"/>
            <a:t>- </a:t>
          </a:r>
          <a:r>
            <a:rPr lang="en-US" dirty="0"/>
            <a:t>13% Reduction in Water Consumption.</a:t>
          </a:r>
          <a:endParaRPr lang="en-US" b="1" dirty="0"/>
        </a:p>
      </dgm:t>
    </dgm:pt>
    <dgm:pt modelId="{601D0748-FA92-49DA-8419-78282F717E31}" type="parTrans" cxnId="{0AF00FB4-E6D6-4E65-ABAE-81B9B7FA68A6}">
      <dgm:prSet/>
      <dgm:spPr/>
      <dgm:t>
        <a:bodyPr/>
        <a:lstStyle/>
        <a:p>
          <a:endParaRPr lang="en-US" b="1"/>
        </a:p>
      </dgm:t>
    </dgm:pt>
    <dgm:pt modelId="{DDFF8F26-FDA2-40D1-9557-B674257B241C}" type="sibTrans" cxnId="{0AF00FB4-E6D6-4E65-ABAE-81B9B7FA68A6}">
      <dgm:prSet/>
      <dgm:spPr/>
      <dgm:t>
        <a:bodyPr/>
        <a:lstStyle/>
        <a:p>
          <a:endParaRPr lang="en-US" b="1"/>
        </a:p>
      </dgm:t>
    </dgm:pt>
    <dgm:pt modelId="{C505F34A-9A77-4B74-8FC0-5B39FF6589DE}">
      <dgm:prSet/>
      <dgm:spPr/>
      <dgm:t>
        <a:bodyPr/>
        <a:lstStyle/>
        <a:p>
          <a:r>
            <a:rPr lang="en-US" b="1" dirty="0"/>
            <a:t>Equitable distribution and enough pressure</a:t>
          </a:r>
        </a:p>
      </dgm:t>
    </dgm:pt>
    <dgm:pt modelId="{5BB52915-5858-45BE-97F4-529B834DE1A0}" type="parTrans" cxnId="{106AFF6D-19D0-4B82-9721-679779A3EDCA}">
      <dgm:prSet/>
      <dgm:spPr/>
      <dgm:t>
        <a:bodyPr/>
        <a:lstStyle/>
        <a:p>
          <a:endParaRPr lang="en-US" b="1"/>
        </a:p>
      </dgm:t>
    </dgm:pt>
    <dgm:pt modelId="{E4D6B3A4-5208-4551-86BE-B557037DFB27}" type="sibTrans" cxnId="{106AFF6D-19D0-4B82-9721-679779A3EDCA}">
      <dgm:prSet/>
      <dgm:spPr/>
      <dgm:t>
        <a:bodyPr/>
        <a:lstStyle/>
        <a:p>
          <a:endParaRPr lang="en-US" b="1"/>
        </a:p>
      </dgm:t>
    </dgm:pt>
    <dgm:pt modelId="{2AFE4A2C-569D-4CBD-99F9-2CB886634C09}">
      <dgm:prSet/>
      <dgm:spPr/>
      <dgm:t>
        <a:bodyPr/>
        <a:lstStyle/>
        <a:p>
          <a:r>
            <a:rPr lang="en-US" b="1" i="0" baseline="0" dirty="0"/>
            <a:t>Reduction in Pumping hours - 33% </a:t>
          </a:r>
          <a:r>
            <a:rPr lang="en-US" dirty="0"/>
            <a:t>Reduction</a:t>
          </a:r>
          <a:endParaRPr lang="en-US" b="1" dirty="0"/>
        </a:p>
      </dgm:t>
    </dgm:pt>
    <dgm:pt modelId="{F33C3DDE-9D67-47D8-BB15-1D767BBC3CA1}" type="parTrans" cxnId="{69B4878B-08FE-4645-B528-0824E82B3670}">
      <dgm:prSet/>
      <dgm:spPr/>
      <dgm:t>
        <a:bodyPr/>
        <a:lstStyle/>
        <a:p>
          <a:endParaRPr lang="en-US" b="1"/>
        </a:p>
      </dgm:t>
    </dgm:pt>
    <dgm:pt modelId="{CEFAD9BA-4CAE-497B-AD37-CB5439333012}" type="sibTrans" cxnId="{69B4878B-08FE-4645-B528-0824E82B3670}">
      <dgm:prSet/>
      <dgm:spPr/>
      <dgm:t>
        <a:bodyPr/>
        <a:lstStyle/>
        <a:p>
          <a:endParaRPr lang="en-US" b="1"/>
        </a:p>
      </dgm:t>
    </dgm:pt>
    <dgm:pt modelId="{67F33FD9-2F68-40C7-99B1-B77C297A9E17}">
      <dgm:prSet/>
      <dgm:spPr/>
      <dgm:t>
        <a:bodyPr/>
        <a:lstStyle/>
        <a:p>
          <a:r>
            <a:rPr lang="en-US" b="1" dirty="0"/>
            <a:t>Better service level</a:t>
          </a:r>
        </a:p>
      </dgm:t>
    </dgm:pt>
    <dgm:pt modelId="{E6860A04-04A1-4866-AC75-7C8E917775BD}" type="parTrans" cxnId="{C51BD6A3-7714-468D-9EB3-49DD016C8407}">
      <dgm:prSet/>
      <dgm:spPr/>
      <dgm:t>
        <a:bodyPr/>
        <a:lstStyle/>
        <a:p>
          <a:endParaRPr lang="en-US" b="1"/>
        </a:p>
      </dgm:t>
    </dgm:pt>
    <dgm:pt modelId="{043760F0-EDDE-433C-9346-2D88FBF3B39C}" type="sibTrans" cxnId="{C51BD6A3-7714-468D-9EB3-49DD016C8407}">
      <dgm:prSet/>
      <dgm:spPr/>
      <dgm:t>
        <a:bodyPr/>
        <a:lstStyle/>
        <a:p>
          <a:endParaRPr lang="en-US" b="1"/>
        </a:p>
      </dgm:t>
    </dgm:pt>
    <dgm:pt modelId="{02B05DD8-2F94-4DDF-A504-A8930C00293D}">
      <dgm:prSet/>
      <dgm:spPr/>
      <dgm:t>
        <a:bodyPr/>
        <a:lstStyle/>
        <a:p>
          <a:r>
            <a:rPr lang="en-US" b="1" dirty="0"/>
            <a:t>Stops contamination </a:t>
          </a:r>
        </a:p>
      </dgm:t>
    </dgm:pt>
    <dgm:pt modelId="{70FC3A5E-E47B-43C5-83F2-82E63C0275AB}" type="parTrans" cxnId="{A8A03F0B-9A36-4435-AC03-3430AF53D413}">
      <dgm:prSet/>
      <dgm:spPr/>
      <dgm:t>
        <a:bodyPr/>
        <a:lstStyle/>
        <a:p>
          <a:endParaRPr lang="en-US" b="1"/>
        </a:p>
      </dgm:t>
    </dgm:pt>
    <dgm:pt modelId="{C4754BF4-0BBF-41AB-9929-EDBF0746E88F}" type="sibTrans" cxnId="{A8A03F0B-9A36-4435-AC03-3430AF53D413}">
      <dgm:prSet/>
      <dgm:spPr/>
      <dgm:t>
        <a:bodyPr/>
        <a:lstStyle/>
        <a:p>
          <a:endParaRPr lang="en-US" b="1"/>
        </a:p>
      </dgm:t>
    </dgm:pt>
    <dgm:pt modelId="{F86C1E2B-E4A3-498C-A363-B4E022D9F257}">
      <dgm:prSet/>
      <dgm:spPr/>
      <dgm:t>
        <a:bodyPr/>
        <a:lstStyle/>
        <a:p>
          <a:r>
            <a:rPr lang="en-US" b="1"/>
            <a:t>Consumer satisfaction</a:t>
          </a:r>
        </a:p>
      </dgm:t>
    </dgm:pt>
    <dgm:pt modelId="{F1210699-E9F0-47A7-9778-B4EC33AA30D2}" type="parTrans" cxnId="{CEEBE47F-0E79-4684-8196-082FAD6F5E1C}">
      <dgm:prSet/>
      <dgm:spPr/>
      <dgm:t>
        <a:bodyPr/>
        <a:lstStyle/>
        <a:p>
          <a:endParaRPr lang="en-US" b="1"/>
        </a:p>
      </dgm:t>
    </dgm:pt>
    <dgm:pt modelId="{E2265045-BFD2-46D6-BFC5-2439DE7ABF37}" type="sibTrans" cxnId="{CEEBE47F-0E79-4684-8196-082FAD6F5E1C}">
      <dgm:prSet/>
      <dgm:spPr/>
      <dgm:t>
        <a:bodyPr/>
        <a:lstStyle/>
        <a:p>
          <a:endParaRPr lang="en-US" b="1"/>
        </a:p>
      </dgm:t>
    </dgm:pt>
    <dgm:pt modelId="{5D658416-C1E0-4AFD-8D25-BC8625BADE1F}">
      <dgm:prSet/>
      <dgm:spPr/>
      <dgm:t>
        <a:bodyPr/>
        <a:lstStyle/>
        <a:p>
          <a:r>
            <a:rPr lang="en-US" b="1" dirty="0"/>
            <a:t>The life of the network increases</a:t>
          </a:r>
        </a:p>
      </dgm:t>
    </dgm:pt>
    <dgm:pt modelId="{65FB268C-27BE-4E02-8FD7-0392466FB47B}" type="parTrans" cxnId="{577DD6A9-C37B-4942-A78F-9CB0C0A55EC7}">
      <dgm:prSet/>
      <dgm:spPr/>
      <dgm:t>
        <a:bodyPr/>
        <a:lstStyle/>
        <a:p>
          <a:endParaRPr lang="en-US" b="1"/>
        </a:p>
      </dgm:t>
    </dgm:pt>
    <dgm:pt modelId="{88D8F31F-0390-498F-B5CD-F979C881C5FE}" type="sibTrans" cxnId="{577DD6A9-C37B-4942-A78F-9CB0C0A55EC7}">
      <dgm:prSet/>
      <dgm:spPr/>
      <dgm:t>
        <a:bodyPr/>
        <a:lstStyle/>
        <a:p>
          <a:endParaRPr lang="en-US" b="1"/>
        </a:p>
      </dgm:t>
    </dgm:pt>
    <dgm:pt modelId="{83269E74-D55F-4EF3-8830-00BB9ACFCD9D}">
      <dgm:prSet/>
      <dgm:spPr/>
      <dgm:t>
        <a:bodyPr/>
        <a:lstStyle/>
        <a:p>
          <a:r>
            <a:rPr lang="en-US" b="1" dirty="0"/>
            <a:t>Time for rewarding activities.</a:t>
          </a:r>
        </a:p>
      </dgm:t>
    </dgm:pt>
    <dgm:pt modelId="{7A725238-24A9-4845-8CB6-1991CCA9558E}" type="parTrans" cxnId="{991FF70E-B444-4DEB-9EC3-65BB27F494E2}">
      <dgm:prSet/>
      <dgm:spPr/>
      <dgm:t>
        <a:bodyPr/>
        <a:lstStyle/>
        <a:p>
          <a:endParaRPr lang="en-US" b="1"/>
        </a:p>
      </dgm:t>
    </dgm:pt>
    <dgm:pt modelId="{30E3A2A6-4741-458B-A900-7B66E67B5378}" type="sibTrans" cxnId="{991FF70E-B444-4DEB-9EC3-65BB27F494E2}">
      <dgm:prSet/>
      <dgm:spPr/>
      <dgm:t>
        <a:bodyPr/>
        <a:lstStyle/>
        <a:p>
          <a:endParaRPr lang="en-US" b="1"/>
        </a:p>
      </dgm:t>
    </dgm:pt>
    <dgm:pt modelId="{C0B60E6F-ADC0-43D2-9A03-31DAEBF44989}" type="pres">
      <dgm:prSet presAssocID="{187C0CF4-BF6A-49D0-8581-05FB1A1D73D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FD7FB4-9FD0-4BBA-A863-01DFEFD34BAE}" type="pres">
      <dgm:prSet presAssocID="{6B45C840-C6A9-4288-953C-86324476CCBA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D16AE-17BF-4D7A-9014-7EB8D994B9E6}" type="pres">
      <dgm:prSet presAssocID="{113CE9AC-0E30-4827-895F-D52416A79319}" presName="sibTrans" presStyleCnt="0"/>
      <dgm:spPr/>
    </dgm:pt>
    <dgm:pt modelId="{347F896E-18F0-4AC2-8D9D-BA33AE1DA0E4}" type="pres">
      <dgm:prSet presAssocID="{9E2C2A46-72CB-445B-B656-C18A4F6BA398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92126-529E-4E9D-8600-47217A0BF193}" type="pres">
      <dgm:prSet presAssocID="{397103FD-C17A-44C4-B429-4341F4735CC5}" presName="sibTrans" presStyleCnt="0"/>
      <dgm:spPr/>
    </dgm:pt>
    <dgm:pt modelId="{0826DBF8-E344-4900-82F1-4F36FAA92D37}" type="pres">
      <dgm:prSet presAssocID="{1C67ED8E-354C-467D-90D0-EF6423CC6D6C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FFA1DE-0E79-45B0-B61D-C45D75E16732}" type="pres">
      <dgm:prSet presAssocID="{B4A96770-17C6-43F3-8772-FF18BB3ECDC3}" presName="sibTrans" presStyleCnt="0"/>
      <dgm:spPr/>
    </dgm:pt>
    <dgm:pt modelId="{6841EBCF-CFEF-4A7D-A2EC-577F7C5B6F26}" type="pres">
      <dgm:prSet presAssocID="{68A8483F-4FF7-43D0-BC0F-7F7709DDEFC1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5E289-03F7-46F1-8B27-B279CAE93C63}" type="pres">
      <dgm:prSet presAssocID="{DDFF8F26-FDA2-40D1-9557-B674257B241C}" presName="sibTrans" presStyleCnt="0"/>
      <dgm:spPr/>
    </dgm:pt>
    <dgm:pt modelId="{30E121A3-FB81-4153-81FC-1D05F30CB03C}" type="pres">
      <dgm:prSet presAssocID="{C505F34A-9A77-4B74-8FC0-5B39FF6589DE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2816A-37C5-4B4D-A34D-2E065C7E60FD}" type="pres">
      <dgm:prSet presAssocID="{E4D6B3A4-5208-4551-86BE-B557037DFB27}" presName="sibTrans" presStyleCnt="0"/>
      <dgm:spPr/>
    </dgm:pt>
    <dgm:pt modelId="{2A54C955-056E-4D92-B6F2-1D5DB862930D}" type="pres">
      <dgm:prSet presAssocID="{2AFE4A2C-569D-4CBD-99F9-2CB886634C09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8FCFAA-860A-46DC-AB48-75715DC49DB0}" type="pres">
      <dgm:prSet presAssocID="{CEFAD9BA-4CAE-497B-AD37-CB5439333012}" presName="sibTrans" presStyleCnt="0"/>
      <dgm:spPr/>
    </dgm:pt>
    <dgm:pt modelId="{CA36B1C4-88AC-4219-86F2-7F2EBE2519CE}" type="pres">
      <dgm:prSet presAssocID="{67F33FD9-2F68-40C7-99B1-B77C297A9E17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721C4-6DBA-484F-8D1F-D83E26654C37}" type="pres">
      <dgm:prSet presAssocID="{043760F0-EDDE-433C-9346-2D88FBF3B39C}" presName="sibTrans" presStyleCnt="0"/>
      <dgm:spPr/>
    </dgm:pt>
    <dgm:pt modelId="{235667B4-BA57-4FE3-B2E8-1C0ADDE195EA}" type="pres">
      <dgm:prSet presAssocID="{02B05DD8-2F94-4DDF-A504-A8930C00293D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7AF88A-ACC8-4B93-AB1E-0C5761778E9A}" type="pres">
      <dgm:prSet presAssocID="{C4754BF4-0BBF-41AB-9929-EDBF0746E88F}" presName="sibTrans" presStyleCnt="0"/>
      <dgm:spPr/>
    </dgm:pt>
    <dgm:pt modelId="{C836A034-0605-45CF-AF5B-3D06D8B14CB0}" type="pres">
      <dgm:prSet presAssocID="{F86C1E2B-E4A3-498C-A363-B4E022D9F257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CE5BB-494C-4AD6-B99C-18901959E2BF}" type="pres">
      <dgm:prSet presAssocID="{E2265045-BFD2-46D6-BFC5-2439DE7ABF37}" presName="sibTrans" presStyleCnt="0"/>
      <dgm:spPr/>
    </dgm:pt>
    <dgm:pt modelId="{80EC8FBD-4497-4E10-8144-8AA116FA0DF5}" type="pres">
      <dgm:prSet presAssocID="{5D658416-C1E0-4AFD-8D25-BC8625BADE1F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B3D54-EE16-4F29-A825-FFE1C243CEAB}" type="pres">
      <dgm:prSet presAssocID="{88D8F31F-0390-498F-B5CD-F979C881C5FE}" presName="sibTrans" presStyleCnt="0"/>
      <dgm:spPr/>
    </dgm:pt>
    <dgm:pt modelId="{F707DE3F-0128-4CF7-8B7B-7077A052D1E0}" type="pres">
      <dgm:prSet presAssocID="{83269E74-D55F-4EF3-8830-00BB9ACFCD9D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B145B7-265D-4CD1-9A23-89F96DE48767}" type="presOf" srcId="{5D658416-C1E0-4AFD-8D25-BC8625BADE1F}" destId="{80EC8FBD-4497-4E10-8144-8AA116FA0DF5}" srcOrd="0" destOrd="0" presId="urn:microsoft.com/office/officeart/2005/8/layout/default#1"/>
    <dgm:cxn modelId="{A30072A2-4072-4C99-AC8A-A0E7024E5245}" type="presOf" srcId="{1C67ED8E-354C-467D-90D0-EF6423CC6D6C}" destId="{0826DBF8-E344-4900-82F1-4F36FAA92D37}" srcOrd="0" destOrd="0" presId="urn:microsoft.com/office/officeart/2005/8/layout/default#1"/>
    <dgm:cxn modelId="{328D8AA1-EA65-4F71-8645-463A828AFE98}" type="presOf" srcId="{68A8483F-4FF7-43D0-BC0F-7F7709DDEFC1}" destId="{6841EBCF-CFEF-4A7D-A2EC-577F7C5B6F26}" srcOrd="0" destOrd="0" presId="urn:microsoft.com/office/officeart/2005/8/layout/default#1"/>
    <dgm:cxn modelId="{0AF00FB4-E6D6-4E65-ABAE-81B9B7FA68A6}" srcId="{187C0CF4-BF6A-49D0-8581-05FB1A1D73D5}" destId="{68A8483F-4FF7-43D0-BC0F-7F7709DDEFC1}" srcOrd="3" destOrd="0" parTransId="{601D0748-FA92-49DA-8419-78282F717E31}" sibTransId="{DDFF8F26-FDA2-40D1-9557-B674257B241C}"/>
    <dgm:cxn modelId="{C51BD6A3-7714-468D-9EB3-49DD016C8407}" srcId="{187C0CF4-BF6A-49D0-8581-05FB1A1D73D5}" destId="{67F33FD9-2F68-40C7-99B1-B77C297A9E17}" srcOrd="6" destOrd="0" parTransId="{E6860A04-04A1-4866-AC75-7C8E917775BD}" sibTransId="{043760F0-EDDE-433C-9346-2D88FBF3B39C}"/>
    <dgm:cxn modelId="{106AFF6D-19D0-4B82-9721-679779A3EDCA}" srcId="{187C0CF4-BF6A-49D0-8581-05FB1A1D73D5}" destId="{C505F34A-9A77-4B74-8FC0-5B39FF6589DE}" srcOrd="4" destOrd="0" parTransId="{5BB52915-5858-45BE-97F4-529B834DE1A0}" sibTransId="{E4D6B3A4-5208-4551-86BE-B557037DFB27}"/>
    <dgm:cxn modelId="{577DD6A9-C37B-4942-A78F-9CB0C0A55EC7}" srcId="{187C0CF4-BF6A-49D0-8581-05FB1A1D73D5}" destId="{5D658416-C1E0-4AFD-8D25-BC8625BADE1F}" srcOrd="9" destOrd="0" parTransId="{65FB268C-27BE-4E02-8FD7-0392466FB47B}" sibTransId="{88D8F31F-0390-498F-B5CD-F979C881C5FE}"/>
    <dgm:cxn modelId="{4792CDF0-6F8F-48F0-9717-D8D232EF4423}" srcId="{187C0CF4-BF6A-49D0-8581-05FB1A1D73D5}" destId="{6B45C840-C6A9-4288-953C-86324476CCBA}" srcOrd="0" destOrd="0" parTransId="{4C4B1763-4591-47FE-BFBB-35192A63CE10}" sibTransId="{113CE9AC-0E30-4827-895F-D52416A79319}"/>
    <dgm:cxn modelId="{57972D71-BCCC-4CA6-9B0D-B0074B89969D}" type="presOf" srcId="{2AFE4A2C-569D-4CBD-99F9-2CB886634C09}" destId="{2A54C955-056E-4D92-B6F2-1D5DB862930D}" srcOrd="0" destOrd="0" presId="urn:microsoft.com/office/officeart/2005/8/layout/default#1"/>
    <dgm:cxn modelId="{AD86A683-FF78-4095-B2F5-F9597B368DF8}" type="presOf" srcId="{187C0CF4-BF6A-49D0-8581-05FB1A1D73D5}" destId="{C0B60E6F-ADC0-43D2-9A03-31DAEBF44989}" srcOrd="0" destOrd="0" presId="urn:microsoft.com/office/officeart/2005/8/layout/default#1"/>
    <dgm:cxn modelId="{F0EFCE3E-C747-4E8D-8A04-8C0FADF931CA}" type="presOf" srcId="{C505F34A-9A77-4B74-8FC0-5B39FF6589DE}" destId="{30E121A3-FB81-4153-81FC-1D05F30CB03C}" srcOrd="0" destOrd="0" presId="urn:microsoft.com/office/officeart/2005/8/layout/default#1"/>
    <dgm:cxn modelId="{C63B44B7-67F2-40BF-9520-0728DEEF8185}" type="presOf" srcId="{02B05DD8-2F94-4DDF-A504-A8930C00293D}" destId="{235667B4-BA57-4FE3-B2E8-1C0ADDE195EA}" srcOrd="0" destOrd="0" presId="urn:microsoft.com/office/officeart/2005/8/layout/default#1"/>
    <dgm:cxn modelId="{85AD62D5-D19C-4273-8CEF-CF2F52630904}" type="presOf" srcId="{83269E74-D55F-4EF3-8830-00BB9ACFCD9D}" destId="{F707DE3F-0128-4CF7-8B7B-7077A052D1E0}" srcOrd="0" destOrd="0" presId="urn:microsoft.com/office/officeart/2005/8/layout/default#1"/>
    <dgm:cxn modelId="{F13DF53E-15A8-4B0C-843D-0B1C6EE7434A}" type="presOf" srcId="{9E2C2A46-72CB-445B-B656-C18A4F6BA398}" destId="{347F896E-18F0-4AC2-8D9D-BA33AE1DA0E4}" srcOrd="0" destOrd="0" presId="urn:microsoft.com/office/officeart/2005/8/layout/default#1"/>
    <dgm:cxn modelId="{F646D835-FEDE-41BE-937A-200F1014AF5A}" type="presOf" srcId="{F86C1E2B-E4A3-498C-A363-B4E022D9F257}" destId="{C836A034-0605-45CF-AF5B-3D06D8B14CB0}" srcOrd="0" destOrd="0" presId="urn:microsoft.com/office/officeart/2005/8/layout/default#1"/>
    <dgm:cxn modelId="{9EA284E6-2141-4BC0-8901-D309494E5DD1}" srcId="{187C0CF4-BF6A-49D0-8581-05FB1A1D73D5}" destId="{9E2C2A46-72CB-445B-B656-C18A4F6BA398}" srcOrd="1" destOrd="0" parTransId="{53AA250C-8443-4E7D-87DA-7328EBF033D5}" sibTransId="{397103FD-C17A-44C4-B429-4341F4735CC5}"/>
    <dgm:cxn modelId="{32F45189-F8A1-4039-BFF1-E7D19950DC46}" type="presOf" srcId="{67F33FD9-2F68-40C7-99B1-B77C297A9E17}" destId="{CA36B1C4-88AC-4219-86F2-7F2EBE2519CE}" srcOrd="0" destOrd="0" presId="urn:microsoft.com/office/officeart/2005/8/layout/default#1"/>
    <dgm:cxn modelId="{69B4878B-08FE-4645-B528-0824E82B3670}" srcId="{187C0CF4-BF6A-49D0-8581-05FB1A1D73D5}" destId="{2AFE4A2C-569D-4CBD-99F9-2CB886634C09}" srcOrd="5" destOrd="0" parTransId="{F33C3DDE-9D67-47D8-BB15-1D767BBC3CA1}" sibTransId="{CEFAD9BA-4CAE-497B-AD37-CB5439333012}"/>
    <dgm:cxn modelId="{E859A097-7220-4F6F-9E92-7B32E0DEAB1E}" srcId="{187C0CF4-BF6A-49D0-8581-05FB1A1D73D5}" destId="{1C67ED8E-354C-467D-90D0-EF6423CC6D6C}" srcOrd="2" destOrd="0" parTransId="{2FA1F17E-BD26-485D-95E5-AC356DBA593F}" sibTransId="{B4A96770-17C6-43F3-8772-FF18BB3ECDC3}"/>
    <dgm:cxn modelId="{CEEBE47F-0E79-4684-8196-082FAD6F5E1C}" srcId="{187C0CF4-BF6A-49D0-8581-05FB1A1D73D5}" destId="{F86C1E2B-E4A3-498C-A363-B4E022D9F257}" srcOrd="8" destOrd="0" parTransId="{F1210699-E9F0-47A7-9778-B4EC33AA30D2}" sibTransId="{E2265045-BFD2-46D6-BFC5-2439DE7ABF37}"/>
    <dgm:cxn modelId="{991FF70E-B444-4DEB-9EC3-65BB27F494E2}" srcId="{187C0CF4-BF6A-49D0-8581-05FB1A1D73D5}" destId="{83269E74-D55F-4EF3-8830-00BB9ACFCD9D}" srcOrd="10" destOrd="0" parTransId="{7A725238-24A9-4845-8CB6-1991CCA9558E}" sibTransId="{30E3A2A6-4741-458B-A900-7B66E67B5378}"/>
    <dgm:cxn modelId="{68A60D18-78C3-49E8-B086-994AE54BD575}" type="presOf" srcId="{6B45C840-C6A9-4288-953C-86324476CCBA}" destId="{E2FD7FB4-9FD0-4BBA-A863-01DFEFD34BAE}" srcOrd="0" destOrd="0" presId="urn:microsoft.com/office/officeart/2005/8/layout/default#1"/>
    <dgm:cxn modelId="{A8A03F0B-9A36-4435-AC03-3430AF53D413}" srcId="{187C0CF4-BF6A-49D0-8581-05FB1A1D73D5}" destId="{02B05DD8-2F94-4DDF-A504-A8930C00293D}" srcOrd="7" destOrd="0" parTransId="{70FC3A5E-E47B-43C5-83F2-82E63C0275AB}" sibTransId="{C4754BF4-0BBF-41AB-9929-EDBF0746E88F}"/>
    <dgm:cxn modelId="{16A05030-F870-4821-B350-9DF1CB1CCB83}" type="presParOf" srcId="{C0B60E6F-ADC0-43D2-9A03-31DAEBF44989}" destId="{E2FD7FB4-9FD0-4BBA-A863-01DFEFD34BAE}" srcOrd="0" destOrd="0" presId="urn:microsoft.com/office/officeart/2005/8/layout/default#1"/>
    <dgm:cxn modelId="{57BBD649-0679-48FB-8830-343DFFE1A408}" type="presParOf" srcId="{C0B60E6F-ADC0-43D2-9A03-31DAEBF44989}" destId="{816D16AE-17BF-4D7A-9014-7EB8D994B9E6}" srcOrd="1" destOrd="0" presId="urn:microsoft.com/office/officeart/2005/8/layout/default#1"/>
    <dgm:cxn modelId="{0D75CE6C-D2B4-494A-BD77-D97A800C7B31}" type="presParOf" srcId="{C0B60E6F-ADC0-43D2-9A03-31DAEBF44989}" destId="{347F896E-18F0-4AC2-8D9D-BA33AE1DA0E4}" srcOrd="2" destOrd="0" presId="urn:microsoft.com/office/officeart/2005/8/layout/default#1"/>
    <dgm:cxn modelId="{77D50785-E3B5-496B-A410-ACDE24E603B4}" type="presParOf" srcId="{C0B60E6F-ADC0-43D2-9A03-31DAEBF44989}" destId="{31392126-529E-4E9D-8600-47217A0BF193}" srcOrd="3" destOrd="0" presId="urn:microsoft.com/office/officeart/2005/8/layout/default#1"/>
    <dgm:cxn modelId="{15EFDC31-170D-4835-A5C7-6D09EAB0CF5A}" type="presParOf" srcId="{C0B60E6F-ADC0-43D2-9A03-31DAEBF44989}" destId="{0826DBF8-E344-4900-82F1-4F36FAA92D37}" srcOrd="4" destOrd="0" presId="urn:microsoft.com/office/officeart/2005/8/layout/default#1"/>
    <dgm:cxn modelId="{1D23A5C6-FBFA-4345-8C8A-ECC141A0F4AB}" type="presParOf" srcId="{C0B60E6F-ADC0-43D2-9A03-31DAEBF44989}" destId="{22FFA1DE-0E79-45B0-B61D-C45D75E16732}" srcOrd="5" destOrd="0" presId="urn:microsoft.com/office/officeart/2005/8/layout/default#1"/>
    <dgm:cxn modelId="{3FC4094A-B8A5-4838-8A5D-CF8CC5A8F138}" type="presParOf" srcId="{C0B60E6F-ADC0-43D2-9A03-31DAEBF44989}" destId="{6841EBCF-CFEF-4A7D-A2EC-577F7C5B6F26}" srcOrd="6" destOrd="0" presId="urn:microsoft.com/office/officeart/2005/8/layout/default#1"/>
    <dgm:cxn modelId="{97642F8D-F6CB-4A82-BB90-8BD94384A04F}" type="presParOf" srcId="{C0B60E6F-ADC0-43D2-9A03-31DAEBF44989}" destId="{4185E289-03F7-46F1-8B27-B279CAE93C63}" srcOrd="7" destOrd="0" presId="urn:microsoft.com/office/officeart/2005/8/layout/default#1"/>
    <dgm:cxn modelId="{8533B2A4-BD5C-46EA-910C-C87D15C53152}" type="presParOf" srcId="{C0B60E6F-ADC0-43D2-9A03-31DAEBF44989}" destId="{30E121A3-FB81-4153-81FC-1D05F30CB03C}" srcOrd="8" destOrd="0" presId="urn:microsoft.com/office/officeart/2005/8/layout/default#1"/>
    <dgm:cxn modelId="{E994EF5A-B9E8-40B7-B147-5E24102864C6}" type="presParOf" srcId="{C0B60E6F-ADC0-43D2-9A03-31DAEBF44989}" destId="{51C2816A-37C5-4B4D-A34D-2E065C7E60FD}" srcOrd="9" destOrd="0" presId="urn:microsoft.com/office/officeart/2005/8/layout/default#1"/>
    <dgm:cxn modelId="{C51231D7-BE85-45D9-8709-BA43FAD94A7B}" type="presParOf" srcId="{C0B60E6F-ADC0-43D2-9A03-31DAEBF44989}" destId="{2A54C955-056E-4D92-B6F2-1D5DB862930D}" srcOrd="10" destOrd="0" presId="urn:microsoft.com/office/officeart/2005/8/layout/default#1"/>
    <dgm:cxn modelId="{5B778B3A-85DF-4588-948D-FE29F28D2E46}" type="presParOf" srcId="{C0B60E6F-ADC0-43D2-9A03-31DAEBF44989}" destId="{638FCFAA-860A-46DC-AB48-75715DC49DB0}" srcOrd="11" destOrd="0" presId="urn:microsoft.com/office/officeart/2005/8/layout/default#1"/>
    <dgm:cxn modelId="{BEAE5841-2CDA-402B-BBD3-37754A259ACE}" type="presParOf" srcId="{C0B60E6F-ADC0-43D2-9A03-31DAEBF44989}" destId="{CA36B1C4-88AC-4219-86F2-7F2EBE2519CE}" srcOrd="12" destOrd="0" presId="urn:microsoft.com/office/officeart/2005/8/layout/default#1"/>
    <dgm:cxn modelId="{A343DE6D-1C2B-4CCA-9968-559C6A0749C5}" type="presParOf" srcId="{C0B60E6F-ADC0-43D2-9A03-31DAEBF44989}" destId="{D1D721C4-6DBA-484F-8D1F-D83E26654C37}" srcOrd="13" destOrd="0" presId="urn:microsoft.com/office/officeart/2005/8/layout/default#1"/>
    <dgm:cxn modelId="{9D71CB6D-4C67-4163-90F7-959538DE15C9}" type="presParOf" srcId="{C0B60E6F-ADC0-43D2-9A03-31DAEBF44989}" destId="{235667B4-BA57-4FE3-B2E8-1C0ADDE195EA}" srcOrd="14" destOrd="0" presId="urn:microsoft.com/office/officeart/2005/8/layout/default#1"/>
    <dgm:cxn modelId="{BBEDBF54-1D36-4E19-864D-E5ABB1E12DB1}" type="presParOf" srcId="{C0B60E6F-ADC0-43D2-9A03-31DAEBF44989}" destId="{CB7AF88A-ACC8-4B93-AB1E-0C5761778E9A}" srcOrd="15" destOrd="0" presId="urn:microsoft.com/office/officeart/2005/8/layout/default#1"/>
    <dgm:cxn modelId="{C07DAB36-7656-4F7F-997F-E08BCB483729}" type="presParOf" srcId="{C0B60E6F-ADC0-43D2-9A03-31DAEBF44989}" destId="{C836A034-0605-45CF-AF5B-3D06D8B14CB0}" srcOrd="16" destOrd="0" presId="urn:microsoft.com/office/officeart/2005/8/layout/default#1"/>
    <dgm:cxn modelId="{396E9844-6576-4D06-82A7-6B0A24A88DBE}" type="presParOf" srcId="{C0B60E6F-ADC0-43D2-9A03-31DAEBF44989}" destId="{9C8CE5BB-494C-4AD6-B99C-18901959E2BF}" srcOrd="17" destOrd="0" presId="urn:microsoft.com/office/officeart/2005/8/layout/default#1"/>
    <dgm:cxn modelId="{7268F795-126B-4D91-8D97-185B0536A173}" type="presParOf" srcId="{C0B60E6F-ADC0-43D2-9A03-31DAEBF44989}" destId="{80EC8FBD-4497-4E10-8144-8AA116FA0DF5}" srcOrd="18" destOrd="0" presId="urn:microsoft.com/office/officeart/2005/8/layout/default#1"/>
    <dgm:cxn modelId="{E9B1BCE1-F53B-433C-A172-8BF399167EB5}" type="presParOf" srcId="{C0B60E6F-ADC0-43D2-9A03-31DAEBF44989}" destId="{C97B3D54-EE16-4F29-A825-FFE1C243CEAB}" srcOrd="19" destOrd="0" presId="urn:microsoft.com/office/officeart/2005/8/layout/default#1"/>
    <dgm:cxn modelId="{4B1F3CED-1F44-47A5-8C49-80A815A9D97C}" type="presParOf" srcId="{C0B60E6F-ADC0-43D2-9A03-31DAEBF44989}" destId="{F707DE3F-0128-4CF7-8B7B-7077A052D1E0}" srcOrd="2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198365-DEB7-478C-8378-DD225710BAE7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488A4CE-AEEE-4EC5-8459-B43C4FDD7EF4}">
      <dgm:prSet/>
      <dgm:spPr/>
      <dgm:t>
        <a:bodyPr/>
        <a:lstStyle/>
        <a:p>
          <a:r>
            <a:rPr lang="en-US" b="0" dirty="0"/>
            <a:t>VWSC (</a:t>
          </a:r>
          <a:r>
            <a:rPr lang="en-US" b="1" dirty="0"/>
            <a:t>water bank) accounts are opened</a:t>
          </a:r>
          <a:endParaRPr lang="en-IN" dirty="0"/>
        </a:p>
      </dgm:t>
    </dgm:pt>
    <dgm:pt modelId="{DD76A57E-53D3-48CF-9093-97C2BD008796}" type="parTrans" cxnId="{CD7732BD-D435-4FF3-98B0-93F13AB0BD28}">
      <dgm:prSet/>
      <dgm:spPr/>
      <dgm:t>
        <a:bodyPr/>
        <a:lstStyle/>
        <a:p>
          <a:endParaRPr lang="en-IN"/>
        </a:p>
      </dgm:t>
    </dgm:pt>
    <dgm:pt modelId="{6DEB65F1-1757-4876-A645-B7A8128900AF}" type="sibTrans" cxnId="{CD7732BD-D435-4FF3-98B0-93F13AB0BD28}">
      <dgm:prSet/>
      <dgm:spPr/>
      <dgm:t>
        <a:bodyPr/>
        <a:lstStyle/>
        <a:p>
          <a:endParaRPr lang="en-IN"/>
        </a:p>
      </dgm:t>
    </dgm:pt>
    <dgm:pt modelId="{8A43A484-6030-4899-8131-20C92B1E5E99}">
      <dgm:prSet/>
      <dgm:spPr/>
      <dgm:t>
        <a:bodyPr/>
        <a:lstStyle/>
        <a:p>
          <a:r>
            <a:rPr lang="en-US" b="1" dirty="0"/>
            <a:t>O&amp;M policy </a:t>
          </a:r>
          <a:r>
            <a:rPr lang="en-US" dirty="0"/>
            <a:t>has been adopted in GPs.</a:t>
          </a:r>
          <a:endParaRPr lang="en-IN" dirty="0"/>
        </a:p>
      </dgm:t>
    </dgm:pt>
    <dgm:pt modelId="{BAD495CE-BBC3-4BC1-A0B2-E45B1B7D71E1}" type="parTrans" cxnId="{2FC4F494-C784-4FE4-9BEA-AA734004C882}">
      <dgm:prSet/>
      <dgm:spPr/>
      <dgm:t>
        <a:bodyPr/>
        <a:lstStyle/>
        <a:p>
          <a:endParaRPr lang="en-IN"/>
        </a:p>
      </dgm:t>
    </dgm:pt>
    <dgm:pt modelId="{A1DA8407-E818-47DA-8F7F-0ED77873C2CF}" type="sibTrans" cxnId="{2FC4F494-C784-4FE4-9BEA-AA734004C882}">
      <dgm:prSet/>
      <dgm:spPr/>
      <dgm:t>
        <a:bodyPr/>
        <a:lstStyle/>
        <a:p>
          <a:endParaRPr lang="en-IN"/>
        </a:p>
      </dgm:t>
    </dgm:pt>
    <dgm:pt modelId="{FFC159C9-CE54-4CFF-A507-83B9663243D1}">
      <dgm:prSet/>
      <dgm:spPr/>
      <dgm:t>
        <a:bodyPr/>
        <a:lstStyle/>
        <a:p>
          <a:r>
            <a:rPr lang="en-IN" dirty="0"/>
            <a:t>Details of </a:t>
          </a:r>
          <a:r>
            <a:rPr lang="en-IN" b="1" dirty="0"/>
            <a:t>Water Tariff collection captured in Panchatantra 2.0</a:t>
          </a:r>
          <a:endParaRPr lang="en-IN" dirty="0"/>
        </a:p>
      </dgm:t>
    </dgm:pt>
    <dgm:pt modelId="{A7015E93-39DE-4FD5-80D0-13F5234A2B1A}" type="parTrans" cxnId="{3E69BF87-3EC0-4D11-BED8-63DD825B4416}">
      <dgm:prSet/>
      <dgm:spPr/>
      <dgm:t>
        <a:bodyPr/>
        <a:lstStyle/>
        <a:p>
          <a:endParaRPr lang="en-IN"/>
        </a:p>
      </dgm:t>
    </dgm:pt>
    <dgm:pt modelId="{580DE751-AB97-4ED5-912D-CE185B73F202}" type="sibTrans" cxnId="{3E69BF87-3EC0-4D11-BED8-63DD825B4416}">
      <dgm:prSet/>
      <dgm:spPr/>
      <dgm:t>
        <a:bodyPr/>
        <a:lstStyle/>
        <a:p>
          <a:endParaRPr lang="en-IN"/>
        </a:p>
      </dgm:t>
    </dgm:pt>
    <dgm:pt modelId="{59391240-71DB-44FD-8AD7-B969CA63D1A9}">
      <dgm:prSet/>
      <dgm:spPr/>
      <dgm:t>
        <a:bodyPr/>
        <a:lstStyle/>
        <a:p>
          <a:r>
            <a:rPr lang="en-US" dirty="0"/>
            <a:t>Annual </a:t>
          </a:r>
          <a:r>
            <a:rPr lang="en-US" b="1" dirty="0"/>
            <a:t>O&amp;M Budget </a:t>
          </a:r>
          <a:r>
            <a:rPr lang="en-US" dirty="0"/>
            <a:t>preparation</a:t>
          </a:r>
          <a:endParaRPr lang="en-IN" dirty="0"/>
        </a:p>
      </dgm:t>
    </dgm:pt>
    <dgm:pt modelId="{9FB49D8B-C090-4467-9EE9-D9ECB6B47E15}" type="parTrans" cxnId="{0668970B-DE92-46D4-A3C9-129F35DC1BEF}">
      <dgm:prSet/>
      <dgm:spPr/>
      <dgm:t>
        <a:bodyPr/>
        <a:lstStyle/>
        <a:p>
          <a:endParaRPr lang="en-IN"/>
        </a:p>
      </dgm:t>
    </dgm:pt>
    <dgm:pt modelId="{6132E608-8FE3-411D-A790-7E8F032E1136}" type="sibTrans" cxnId="{0668970B-DE92-46D4-A3C9-129F35DC1BEF}">
      <dgm:prSet/>
      <dgm:spPr/>
      <dgm:t>
        <a:bodyPr/>
        <a:lstStyle/>
        <a:p>
          <a:endParaRPr lang="en-IN"/>
        </a:p>
      </dgm:t>
    </dgm:pt>
    <dgm:pt modelId="{B430AA2B-EE11-4FAE-8EDD-FACF3A40773B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rPr>
            <a:t>Software based Volumetric billing.</a:t>
          </a:r>
          <a:endParaRPr lang="en-IN" dirty="0"/>
        </a:p>
      </dgm:t>
    </dgm:pt>
    <dgm:pt modelId="{7957F7C3-2D3C-49A1-8F40-F7A834D865D8}" type="parTrans" cxnId="{E6D7C9DE-3A0C-450E-9731-434069D43F8A}">
      <dgm:prSet/>
      <dgm:spPr/>
      <dgm:t>
        <a:bodyPr/>
        <a:lstStyle/>
        <a:p>
          <a:endParaRPr lang="en-IN"/>
        </a:p>
      </dgm:t>
    </dgm:pt>
    <dgm:pt modelId="{0B9CC6CF-1657-437E-AA0E-B9AD5D46F634}" type="sibTrans" cxnId="{E6D7C9DE-3A0C-450E-9731-434069D43F8A}">
      <dgm:prSet/>
      <dgm:spPr/>
      <dgm:t>
        <a:bodyPr/>
        <a:lstStyle/>
        <a:p>
          <a:endParaRPr lang="en-IN"/>
        </a:p>
      </dgm:t>
    </dgm:pt>
    <dgm:pt modelId="{AFB998AF-A47F-4C32-8573-DA848D66D3A5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en-US" b="1" dirty="0"/>
            <a:t>Capacity building </a:t>
          </a:r>
          <a:r>
            <a:rPr lang="en-US" dirty="0"/>
            <a:t>of RDWSD &amp; PR staff through FLL &amp; feedback foundation trainings.</a:t>
          </a:r>
          <a:endParaRPr lang="en-IN" dirty="0"/>
        </a:p>
      </dgm:t>
    </dgm:pt>
    <dgm:pt modelId="{81DA5377-FD59-4473-BC68-C3F7B0E18790}" type="parTrans" cxnId="{AF512AF2-CD2A-4630-8E25-06DB1D1DEB53}">
      <dgm:prSet/>
      <dgm:spPr/>
      <dgm:t>
        <a:bodyPr/>
        <a:lstStyle/>
        <a:p>
          <a:endParaRPr lang="en-IN"/>
        </a:p>
      </dgm:t>
    </dgm:pt>
    <dgm:pt modelId="{6D5463A7-C82B-450A-B9F5-F16C10417E13}" type="sibTrans" cxnId="{AF512AF2-CD2A-4630-8E25-06DB1D1DEB53}">
      <dgm:prSet/>
      <dgm:spPr/>
      <dgm:t>
        <a:bodyPr/>
        <a:lstStyle/>
        <a:p>
          <a:endParaRPr lang="en-IN"/>
        </a:p>
      </dgm:t>
    </dgm:pt>
    <dgm:pt modelId="{F3F7EAF3-F610-469C-9B82-C0EB3A09973C}" type="pres">
      <dgm:prSet presAssocID="{00198365-DEB7-478C-8378-DD225710BA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9C7CF1-703C-4F33-9ACC-BB881EB9533F}" type="pres">
      <dgm:prSet presAssocID="{00198365-DEB7-478C-8378-DD225710BAE7}" presName="arrow" presStyleLbl="bgShp" presStyleIdx="0" presStyleCnt="1"/>
      <dgm:spPr/>
    </dgm:pt>
    <dgm:pt modelId="{80F71666-12B8-4A96-9AC7-14BBA53C235B}" type="pres">
      <dgm:prSet presAssocID="{00198365-DEB7-478C-8378-DD225710BAE7}" presName="points" presStyleCnt="0"/>
      <dgm:spPr/>
    </dgm:pt>
    <dgm:pt modelId="{197A65DB-A299-478E-B2EB-FDC310E65F66}" type="pres">
      <dgm:prSet presAssocID="{F488A4CE-AEEE-4EC5-8459-B43C4FDD7EF4}" presName="compositeA" presStyleCnt="0"/>
      <dgm:spPr/>
    </dgm:pt>
    <dgm:pt modelId="{41FA0C9C-8358-4273-B98C-98EBDD773C0F}" type="pres">
      <dgm:prSet presAssocID="{F488A4CE-AEEE-4EC5-8459-B43C4FDD7EF4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1982D-3D9D-4562-B1F8-7079F1BB28E5}" type="pres">
      <dgm:prSet presAssocID="{F488A4CE-AEEE-4EC5-8459-B43C4FDD7EF4}" presName="circleA" presStyleLbl="node1" presStyleIdx="0" presStyleCnt="6"/>
      <dgm:spPr/>
    </dgm:pt>
    <dgm:pt modelId="{0B4E28C7-F86E-4C06-B82F-047F6A850AEF}" type="pres">
      <dgm:prSet presAssocID="{F488A4CE-AEEE-4EC5-8459-B43C4FDD7EF4}" presName="spaceA" presStyleCnt="0"/>
      <dgm:spPr/>
    </dgm:pt>
    <dgm:pt modelId="{3CD2C1C0-10AF-4422-8E3F-9FC0D27C2281}" type="pres">
      <dgm:prSet presAssocID="{6DEB65F1-1757-4876-A645-B7A8128900AF}" presName="space" presStyleCnt="0"/>
      <dgm:spPr/>
    </dgm:pt>
    <dgm:pt modelId="{661958CF-960E-4A9E-B829-FDFA85FAB5FE}" type="pres">
      <dgm:prSet presAssocID="{8A43A484-6030-4899-8131-20C92B1E5E99}" presName="compositeB" presStyleCnt="0"/>
      <dgm:spPr/>
    </dgm:pt>
    <dgm:pt modelId="{C26B66A8-B292-46BF-A474-D5600F305E57}" type="pres">
      <dgm:prSet presAssocID="{8A43A484-6030-4899-8131-20C92B1E5E99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36DA0-5120-447D-9C56-E93A3BBCEB63}" type="pres">
      <dgm:prSet presAssocID="{8A43A484-6030-4899-8131-20C92B1E5E99}" presName="circleB" presStyleLbl="node1" presStyleIdx="1" presStyleCnt="6"/>
      <dgm:spPr/>
    </dgm:pt>
    <dgm:pt modelId="{FFD7297F-D92A-4BB3-918E-6CB593330506}" type="pres">
      <dgm:prSet presAssocID="{8A43A484-6030-4899-8131-20C92B1E5E99}" presName="spaceB" presStyleCnt="0"/>
      <dgm:spPr/>
    </dgm:pt>
    <dgm:pt modelId="{11FCF60B-1C23-45CC-B723-10B65186EF81}" type="pres">
      <dgm:prSet presAssocID="{A1DA8407-E818-47DA-8F7F-0ED77873C2CF}" presName="space" presStyleCnt="0"/>
      <dgm:spPr/>
    </dgm:pt>
    <dgm:pt modelId="{F9AC281E-0925-40C4-B2CE-362983C5CEA5}" type="pres">
      <dgm:prSet presAssocID="{FFC159C9-CE54-4CFF-A507-83B9663243D1}" presName="compositeA" presStyleCnt="0"/>
      <dgm:spPr/>
    </dgm:pt>
    <dgm:pt modelId="{FC7A10BA-9118-479C-A0EA-B9F65D1E8D2E}" type="pres">
      <dgm:prSet presAssocID="{FFC159C9-CE54-4CFF-A507-83B9663243D1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A3BDFE-A410-41C8-8538-45B9FB228447}" type="pres">
      <dgm:prSet presAssocID="{FFC159C9-CE54-4CFF-A507-83B9663243D1}" presName="circleA" presStyleLbl="node1" presStyleIdx="2" presStyleCnt="6"/>
      <dgm:spPr/>
    </dgm:pt>
    <dgm:pt modelId="{CF96B8AA-83C8-4DBC-940C-67247611197B}" type="pres">
      <dgm:prSet presAssocID="{FFC159C9-CE54-4CFF-A507-83B9663243D1}" presName="spaceA" presStyleCnt="0"/>
      <dgm:spPr/>
    </dgm:pt>
    <dgm:pt modelId="{9D7C9A1F-2362-4538-AB89-5335ADD7B6AC}" type="pres">
      <dgm:prSet presAssocID="{580DE751-AB97-4ED5-912D-CE185B73F202}" presName="space" presStyleCnt="0"/>
      <dgm:spPr/>
    </dgm:pt>
    <dgm:pt modelId="{ABC344D9-A99F-4A98-97DF-D8F2A6A2BB7D}" type="pres">
      <dgm:prSet presAssocID="{59391240-71DB-44FD-8AD7-B969CA63D1A9}" presName="compositeB" presStyleCnt="0"/>
      <dgm:spPr/>
    </dgm:pt>
    <dgm:pt modelId="{DF68A530-1D18-47C6-8C31-7EC5C2F19DBA}" type="pres">
      <dgm:prSet presAssocID="{59391240-71DB-44FD-8AD7-B969CA63D1A9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4E7179-B005-48A5-AE4C-C8E4AD85F830}" type="pres">
      <dgm:prSet presAssocID="{59391240-71DB-44FD-8AD7-B969CA63D1A9}" presName="circleB" presStyleLbl="node1" presStyleIdx="3" presStyleCnt="6"/>
      <dgm:spPr/>
    </dgm:pt>
    <dgm:pt modelId="{0507F4FB-A29F-4C92-81C8-37B1397A7E74}" type="pres">
      <dgm:prSet presAssocID="{59391240-71DB-44FD-8AD7-B969CA63D1A9}" presName="spaceB" presStyleCnt="0"/>
      <dgm:spPr/>
    </dgm:pt>
    <dgm:pt modelId="{667B197E-559E-4B26-8F5E-682C57849E37}" type="pres">
      <dgm:prSet presAssocID="{6132E608-8FE3-411D-A790-7E8F032E1136}" presName="space" presStyleCnt="0"/>
      <dgm:spPr/>
    </dgm:pt>
    <dgm:pt modelId="{83B0656F-1C46-466F-94A9-5379912B8555}" type="pres">
      <dgm:prSet presAssocID="{B430AA2B-EE11-4FAE-8EDD-FACF3A40773B}" presName="compositeA" presStyleCnt="0"/>
      <dgm:spPr/>
    </dgm:pt>
    <dgm:pt modelId="{5772A777-C2F9-48F2-B713-929474082B40}" type="pres">
      <dgm:prSet presAssocID="{B430AA2B-EE11-4FAE-8EDD-FACF3A40773B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4DF705-1368-498B-819A-8BEC50EB1AA0}" type="pres">
      <dgm:prSet presAssocID="{B430AA2B-EE11-4FAE-8EDD-FACF3A40773B}" presName="circleA" presStyleLbl="node1" presStyleIdx="4" presStyleCnt="6"/>
      <dgm:spPr/>
    </dgm:pt>
    <dgm:pt modelId="{91D0CD5A-3E2F-48C4-B83A-63C483650E7D}" type="pres">
      <dgm:prSet presAssocID="{B430AA2B-EE11-4FAE-8EDD-FACF3A40773B}" presName="spaceA" presStyleCnt="0"/>
      <dgm:spPr/>
    </dgm:pt>
    <dgm:pt modelId="{527087D7-3747-4E35-94A1-C618DC978AF4}" type="pres">
      <dgm:prSet presAssocID="{0B9CC6CF-1657-437E-AA0E-B9AD5D46F634}" presName="space" presStyleCnt="0"/>
      <dgm:spPr/>
    </dgm:pt>
    <dgm:pt modelId="{46E75259-4FC0-4A64-B48B-924D394DEC31}" type="pres">
      <dgm:prSet presAssocID="{AFB998AF-A47F-4C32-8573-DA848D66D3A5}" presName="compositeB" presStyleCnt="0"/>
      <dgm:spPr/>
    </dgm:pt>
    <dgm:pt modelId="{DFEC7109-C072-4A70-9085-BDF9FAFEE06D}" type="pres">
      <dgm:prSet presAssocID="{AFB998AF-A47F-4C32-8573-DA848D66D3A5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381D5-C98F-42B0-8D22-A7415D107FB6}" type="pres">
      <dgm:prSet presAssocID="{AFB998AF-A47F-4C32-8573-DA848D66D3A5}" presName="circleB" presStyleLbl="node1" presStyleIdx="5" presStyleCnt="6"/>
      <dgm:spPr/>
    </dgm:pt>
    <dgm:pt modelId="{0406D24E-096F-47CA-8D3E-85FF8A0D8B25}" type="pres">
      <dgm:prSet presAssocID="{AFB998AF-A47F-4C32-8573-DA848D66D3A5}" presName="spaceB" presStyleCnt="0"/>
      <dgm:spPr/>
    </dgm:pt>
  </dgm:ptLst>
  <dgm:cxnLst>
    <dgm:cxn modelId="{AF512AF2-CD2A-4630-8E25-06DB1D1DEB53}" srcId="{00198365-DEB7-478C-8378-DD225710BAE7}" destId="{AFB998AF-A47F-4C32-8573-DA848D66D3A5}" srcOrd="5" destOrd="0" parTransId="{81DA5377-FD59-4473-BC68-C3F7B0E18790}" sibTransId="{6D5463A7-C82B-450A-B9F5-F16C10417E13}"/>
    <dgm:cxn modelId="{CD7732BD-D435-4FF3-98B0-93F13AB0BD28}" srcId="{00198365-DEB7-478C-8378-DD225710BAE7}" destId="{F488A4CE-AEEE-4EC5-8459-B43C4FDD7EF4}" srcOrd="0" destOrd="0" parTransId="{DD76A57E-53D3-48CF-9093-97C2BD008796}" sibTransId="{6DEB65F1-1757-4876-A645-B7A8128900AF}"/>
    <dgm:cxn modelId="{0668970B-DE92-46D4-A3C9-129F35DC1BEF}" srcId="{00198365-DEB7-478C-8378-DD225710BAE7}" destId="{59391240-71DB-44FD-8AD7-B969CA63D1A9}" srcOrd="3" destOrd="0" parTransId="{9FB49D8B-C090-4467-9EE9-D9ECB6B47E15}" sibTransId="{6132E608-8FE3-411D-A790-7E8F032E1136}"/>
    <dgm:cxn modelId="{3E69BF87-3EC0-4D11-BED8-63DD825B4416}" srcId="{00198365-DEB7-478C-8378-DD225710BAE7}" destId="{FFC159C9-CE54-4CFF-A507-83B9663243D1}" srcOrd="2" destOrd="0" parTransId="{A7015E93-39DE-4FD5-80D0-13F5234A2B1A}" sibTransId="{580DE751-AB97-4ED5-912D-CE185B73F202}"/>
    <dgm:cxn modelId="{B7ACBD59-4780-440D-80AA-CAEAA337C7F4}" type="presOf" srcId="{AFB998AF-A47F-4C32-8573-DA848D66D3A5}" destId="{DFEC7109-C072-4A70-9085-BDF9FAFEE06D}" srcOrd="0" destOrd="0" presId="urn:microsoft.com/office/officeart/2005/8/layout/hProcess11"/>
    <dgm:cxn modelId="{E0EF0BD7-E32E-4CFC-9344-7F2A752F8C04}" type="presOf" srcId="{00198365-DEB7-478C-8378-DD225710BAE7}" destId="{F3F7EAF3-F610-469C-9B82-C0EB3A09973C}" srcOrd="0" destOrd="0" presId="urn:microsoft.com/office/officeart/2005/8/layout/hProcess11"/>
    <dgm:cxn modelId="{9C50A57C-DE95-46DE-B3AB-59DA4C079AF1}" type="presOf" srcId="{FFC159C9-CE54-4CFF-A507-83B9663243D1}" destId="{FC7A10BA-9118-479C-A0EA-B9F65D1E8D2E}" srcOrd="0" destOrd="0" presId="urn:microsoft.com/office/officeart/2005/8/layout/hProcess11"/>
    <dgm:cxn modelId="{C3156190-A270-4246-9EC6-BC002E95DF40}" type="presOf" srcId="{F488A4CE-AEEE-4EC5-8459-B43C4FDD7EF4}" destId="{41FA0C9C-8358-4273-B98C-98EBDD773C0F}" srcOrd="0" destOrd="0" presId="urn:microsoft.com/office/officeart/2005/8/layout/hProcess11"/>
    <dgm:cxn modelId="{2FC4F494-C784-4FE4-9BEA-AA734004C882}" srcId="{00198365-DEB7-478C-8378-DD225710BAE7}" destId="{8A43A484-6030-4899-8131-20C92B1E5E99}" srcOrd="1" destOrd="0" parTransId="{BAD495CE-BBC3-4BC1-A0B2-E45B1B7D71E1}" sibTransId="{A1DA8407-E818-47DA-8F7F-0ED77873C2CF}"/>
    <dgm:cxn modelId="{E6D7C9DE-3A0C-450E-9731-434069D43F8A}" srcId="{00198365-DEB7-478C-8378-DD225710BAE7}" destId="{B430AA2B-EE11-4FAE-8EDD-FACF3A40773B}" srcOrd="4" destOrd="0" parTransId="{7957F7C3-2D3C-49A1-8F40-F7A834D865D8}" sibTransId="{0B9CC6CF-1657-437E-AA0E-B9AD5D46F634}"/>
    <dgm:cxn modelId="{C5F95403-8487-4161-8488-AEF4A00A76DF}" type="presOf" srcId="{B430AA2B-EE11-4FAE-8EDD-FACF3A40773B}" destId="{5772A777-C2F9-48F2-B713-929474082B40}" srcOrd="0" destOrd="0" presId="urn:microsoft.com/office/officeart/2005/8/layout/hProcess11"/>
    <dgm:cxn modelId="{7F1A32BE-B04F-4CE9-A5BB-6E6F396FAE7C}" type="presOf" srcId="{8A43A484-6030-4899-8131-20C92B1E5E99}" destId="{C26B66A8-B292-46BF-A474-D5600F305E57}" srcOrd="0" destOrd="0" presId="urn:microsoft.com/office/officeart/2005/8/layout/hProcess11"/>
    <dgm:cxn modelId="{348CAC33-EDA0-4FF8-8D41-66260C1C99C6}" type="presOf" srcId="{59391240-71DB-44FD-8AD7-B969CA63D1A9}" destId="{DF68A530-1D18-47C6-8C31-7EC5C2F19DBA}" srcOrd="0" destOrd="0" presId="urn:microsoft.com/office/officeart/2005/8/layout/hProcess11"/>
    <dgm:cxn modelId="{64E3E085-2305-4767-93F4-D4CF6DF89B6A}" type="presParOf" srcId="{F3F7EAF3-F610-469C-9B82-C0EB3A09973C}" destId="{5A9C7CF1-703C-4F33-9ACC-BB881EB9533F}" srcOrd="0" destOrd="0" presId="urn:microsoft.com/office/officeart/2005/8/layout/hProcess11"/>
    <dgm:cxn modelId="{44CBC3CC-6010-4A57-A0B0-343E96F98F6C}" type="presParOf" srcId="{F3F7EAF3-F610-469C-9B82-C0EB3A09973C}" destId="{80F71666-12B8-4A96-9AC7-14BBA53C235B}" srcOrd="1" destOrd="0" presId="urn:microsoft.com/office/officeart/2005/8/layout/hProcess11"/>
    <dgm:cxn modelId="{4E9DB02A-52C2-4B47-9F36-848BC0339488}" type="presParOf" srcId="{80F71666-12B8-4A96-9AC7-14BBA53C235B}" destId="{197A65DB-A299-478E-B2EB-FDC310E65F66}" srcOrd="0" destOrd="0" presId="urn:microsoft.com/office/officeart/2005/8/layout/hProcess11"/>
    <dgm:cxn modelId="{4FCAE627-AAC7-4931-9110-05C492D59684}" type="presParOf" srcId="{197A65DB-A299-478E-B2EB-FDC310E65F66}" destId="{41FA0C9C-8358-4273-B98C-98EBDD773C0F}" srcOrd="0" destOrd="0" presId="urn:microsoft.com/office/officeart/2005/8/layout/hProcess11"/>
    <dgm:cxn modelId="{43E4FB9B-90E2-446F-8907-C6E7C0A989B2}" type="presParOf" srcId="{197A65DB-A299-478E-B2EB-FDC310E65F66}" destId="{3371982D-3D9D-4562-B1F8-7079F1BB28E5}" srcOrd="1" destOrd="0" presId="urn:microsoft.com/office/officeart/2005/8/layout/hProcess11"/>
    <dgm:cxn modelId="{38FA9EDD-C12C-4940-A2C2-409887149C8B}" type="presParOf" srcId="{197A65DB-A299-478E-B2EB-FDC310E65F66}" destId="{0B4E28C7-F86E-4C06-B82F-047F6A850AEF}" srcOrd="2" destOrd="0" presId="urn:microsoft.com/office/officeart/2005/8/layout/hProcess11"/>
    <dgm:cxn modelId="{FF769B7A-DB39-478B-8FB2-C7DF9EDE429F}" type="presParOf" srcId="{80F71666-12B8-4A96-9AC7-14BBA53C235B}" destId="{3CD2C1C0-10AF-4422-8E3F-9FC0D27C2281}" srcOrd="1" destOrd="0" presId="urn:microsoft.com/office/officeart/2005/8/layout/hProcess11"/>
    <dgm:cxn modelId="{115644C6-7B31-471D-881B-D288D17B7B14}" type="presParOf" srcId="{80F71666-12B8-4A96-9AC7-14BBA53C235B}" destId="{661958CF-960E-4A9E-B829-FDFA85FAB5FE}" srcOrd="2" destOrd="0" presId="urn:microsoft.com/office/officeart/2005/8/layout/hProcess11"/>
    <dgm:cxn modelId="{82B8E2C9-8599-4B5F-9F7D-A4A858F3BAE1}" type="presParOf" srcId="{661958CF-960E-4A9E-B829-FDFA85FAB5FE}" destId="{C26B66A8-B292-46BF-A474-D5600F305E57}" srcOrd="0" destOrd="0" presId="urn:microsoft.com/office/officeart/2005/8/layout/hProcess11"/>
    <dgm:cxn modelId="{85BA0D1E-C282-4BD4-A28B-035CB6A35E01}" type="presParOf" srcId="{661958CF-960E-4A9E-B829-FDFA85FAB5FE}" destId="{DCC36DA0-5120-447D-9C56-E93A3BBCEB63}" srcOrd="1" destOrd="0" presId="urn:microsoft.com/office/officeart/2005/8/layout/hProcess11"/>
    <dgm:cxn modelId="{9D18A4A9-ABED-4DA6-98A3-2345C4F99330}" type="presParOf" srcId="{661958CF-960E-4A9E-B829-FDFA85FAB5FE}" destId="{FFD7297F-D92A-4BB3-918E-6CB593330506}" srcOrd="2" destOrd="0" presId="urn:microsoft.com/office/officeart/2005/8/layout/hProcess11"/>
    <dgm:cxn modelId="{F2E525C9-DAEB-40C1-8251-47A50C3C9543}" type="presParOf" srcId="{80F71666-12B8-4A96-9AC7-14BBA53C235B}" destId="{11FCF60B-1C23-45CC-B723-10B65186EF81}" srcOrd="3" destOrd="0" presId="urn:microsoft.com/office/officeart/2005/8/layout/hProcess11"/>
    <dgm:cxn modelId="{DF2BE124-91BC-450C-B54A-30721B9CE7E7}" type="presParOf" srcId="{80F71666-12B8-4A96-9AC7-14BBA53C235B}" destId="{F9AC281E-0925-40C4-B2CE-362983C5CEA5}" srcOrd="4" destOrd="0" presId="urn:microsoft.com/office/officeart/2005/8/layout/hProcess11"/>
    <dgm:cxn modelId="{9A66DDE6-B147-45F2-AD24-5AFA2077FD0D}" type="presParOf" srcId="{F9AC281E-0925-40C4-B2CE-362983C5CEA5}" destId="{FC7A10BA-9118-479C-A0EA-B9F65D1E8D2E}" srcOrd="0" destOrd="0" presId="urn:microsoft.com/office/officeart/2005/8/layout/hProcess11"/>
    <dgm:cxn modelId="{72510F97-2600-43B4-AFE9-3276234AA408}" type="presParOf" srcId="{F9AC281E-0925-40C4-B2CE-362983C5CEA5}" destId="{F4A3BDFE-A410-41C8-8538-45B9FB228447}" srcOrd="1" destOrd="0" presId="urn:microsoft.com/office/officeart/2005/8/layout/hProcess11"/>
    <dgm:cxn modelId="{655E9366-FF8A-4128-BBAC-5F95BDFD1AAA}" type="presParOf" srcId="{F9AC281E-0925-40C4-B2CE-362983C5CEA5}" destId="{CF96B8AA-83C8-4DBC-940C-67247611197B}" srcOrd="2" destOrd="0" presId="urn:microsoft.com/office/officeart/2005/8/layout/hProcess11"/>
    <dgm:cxn modelId="{EEF5FEC9-9F10-4714-AD7A-953632FB6EA2}" type="presParOf" srcId="{80F71666-12B8-4A96-9AC7-14BBA53C235B}" destId="{9D7C9A1F-2362-4538-AB89-5335ADD7B6AC}" srcOrd="5" destOrd="0" presId="urn:microsoft.com/office/officeart/2005/8/layout/hProcess11"/>
    <dgm:cxn modelId="{1A0A6028-40D8-4188-8D91-5CBE8F923CE3}" type="presParOf" srcId="{80F71666-12B8-4A96-9AC7-14BBA53C235B}" destId="{ABC344D9-A99F-4A98-97DF-D8F2A6A2BB7D}" srcOrd="6" destOrd="0" presId="urn:microsoft.com/office/officeart/2005/8/layout/hProcess11"/>
    <dgm:cxn modelId="{B9FCDC6E-9837-482A-B5C1-79332E93DA1C}" type="presParOf" srcId="{ABC344D9-A99F-4A98-97DF-D8F2A6A2BB7D}" destId="{DF68A530-1D18-47C6-8C31-7EC5C2F19DBA}" srcOrd="0" destOrd="0" presId="urn:microsoft.com/office/officeart/2005/8/layout/hProcess11"/>
    <dgm:cxn modelId="{79A60309-29B9-4A00-BC71-76FD1428F65D}" type="presParOf" srcId="{ABC344D9-A99F-4A98-97DF-D8F2A6A2BB7D}" destId="{DC4E7179-B005-48A5-AE4C-C8E4AD85F830}" srcOrd="1" destOrd="0" presId="urn:microsoft.com/office/officeart/2005/8/layout/hProcess11"/>
    <dgm:cxn modelId="{AD3B1C06-CD44-468D-8074-E02873C86460}" type="presParOf" srcId="{ABC344D9-A99F-4A98-97DF-D8F2A6A2BB7D}" destId="{0507F4FB-A29F-4C92-81C8-37B1397A7E74}" srcOrd="2" destOrd="0" presId="urn:microsoft.com/office/officeart/2005/8/layout/hProcess11"/>
    <dgm:cxn modelId="{350BA187-C7CF-46E1-B52B-7A6C17D80FEB}" type="presParOf" srcId="{80F71666-12B8-4A96-9AC7-14BBA53C235B}" destId="{667B197E-559E-4B26-8F5E-682C57849E37}" srcOrd="7" destOrd="0" presId="urn:microsoft.com/office/officeart/2005/8/layout/hProcess11"/>
    <dgm:cxn modelId="{F7BCC181-CB93-4FDC-B8C5-359A3FD65C43}" type="presParOf" srcId="{80F71666-12B8-4A96-9AC7-14BBA53C235B}" destId="{83B0656F-1C46-466F-94A9-5379912B8555}" srcOrd="8" destOrd="0" presId="urn:microsoft.com/office/officeart/2005/8/layout/hProcess11"/>
    <dgm:cxn modelId="{448A5BE1-19F5-42E2-A060-CFB614D2B1C7}" type="presParOf" srcId="{83B0656F-1C46-466F-94A9-5379912B8555}" destId="{5772A777-C2F9-48F2-B713-929474082B40}" srcOrd="0" destOrd="0" presId="urn:microsoft.com/office/officeart/2005/8/layout/hProcess11"/>
    <dgm:cxn modelId="{6050DA7D-A4F1-4EF6-9C93-4E09CFD3AE37}" type="presParOf" srcId="{83B0656F-1C46-466F-94A9-5379912B8555}" destId="{D34DF705-1368-498B-819A-8BEC50EB1AA0}" srcOrd="1" destOrd="0" presId="urn:microsoft.com/office/officeart/2005/8/layout/hProcess11"/>
    <dgm:cxn modelId="{3E4CF68E-3FB9-4CC6-A65D-F3E11AAD86B2}" type="presParOf" srcId="{83B0656F-1C46-466F-94A9-5379912B8555}" destId="{91D0CD5A-3E2F-48C4-B83A-63C483650E7D}" srcOrd="2" destOrd="0" presId="urn:microsoft.com/office/officeart/2005/8/layout/hProcess11"/>
    <dgm:cxn modelId="{75C4EAF0-4366-4D87-85C8-5CF3F900C747}" type="presParOf" srcId="{80F71666-12B8-4A96-9AC7-14BBA53C235B}" destId="{527087D7-3747-4E35-94A1-C618DC978AF4}" srcOrd="9" destOrd="0" presId="urn:microsoft.com/office/officeart/2005/8/layout/hProcess11"/>
    <dgm:cxn modelId="{28B73709-A830-448D-920A-857CF578B444}" type="presParOf" srcId="{80F71666-12B8-4A96-9AC7-14BBA53C235B}" destId="{46E75259-4FC0-4A64-B48B-924D394DEC31}" srcOrd="10" destOrd="0" presId="urn:microsoft.com/office/officeart/2005/8/layout/hProcess11"/>
    <dgm:cxn modelId="{815F95EB-CB16-4EDE-849B-37A17AABE032}" type="presParOf" srcId="{46E75259-4FC0-4A64-B48B-924D394DEC31}" destId="{DFEC7109-C072-4A70-9085-BDF9FAFEE06D}" srcOrd="0" destOrd="0" presId="urn:microsoft.com/office/officeart/2005/8/layout/hProcess11"/>
    <dgm:cxn modelId="{59727F4B-A9AB-4C2D-BBAA-4EE52E4F9AE4}" type="presParOf" srcId="{46E75259-4FC0-4A64-B48B-924D394DEC31}" destId="{B21381D5-C98F-42B0-8D22-A7415D107FB6}" srcOrd="1" destOrd="0" presId="urn:microsoft.com/office/officeart/2005/8/layout/hProcess11"/>
    <dgm:cxn modelId="{C32E65AF-C74E-47EC-A24D-66D9629749D3}" type="presParOf" srcId="{46E75259-4FC0-4A64-B48B-924D394DEC31}" destId="{0406D24E-096F-47CA-8D3E-85FF8A0D8B2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AE7F1-64AC-4BD0-B485-00EDD1934A74}">
      <dsp:nvSpPr>
        <dsp:cNvPr id="0" name=""/>
        <dsp:cNvSpPr/>
      </dsp:nvSpPr>
      <dsp:spPr>
        <a:xfrm>
          <a:off x="0" y="1499193"/>
          <a:ext cx="11423276" cy="1998925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145BE-75F9-43D8-BE5A-44514349FB52}">
      <dsp:nvSpPr>
        <dsp:cNvPr id="0" name=""/>
        <dsp:cNvSpPr/>
      </dsp:nvSpPr>
      <dsp:spPr>
        <a:xfrm>
          <a:off x="5145" y="0"/>
          <a:ext cx="2474857" cy="199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/>
            <a:t>Feasibility Phase - </a:t>
          </a:r>
          <a:r>
            <a:rPr lang="en-US" altLang="en-US" sz="1800" b="0" kern="1200" dirty="0"/>
            <a:t>Feasibility Study</a:t>
          </a:r>
          <a:endParaRPr lang="en-US" sz="1800" b="0" kern="1200" dirty="0"/>
        </a:p>
      </dsp:txBody>
      <dsp:txXfrm>
        <a:off x="5145" y="0"/>
        <a:ext cx="2474857" cy="1998925"/>
      </dsp:txXfrm>
    </dsp:sp>
    <dsp:sp modelId="{12C7CDE5-8EF7-43DE-B14F-560DCB2E5877}">
      <dsp:nvSpPr>
        <dsp:cNvPr id="0" name=""/>
        <dsp:cNvSpPr/>
      </dsp:nvSpPr>
      <dsp:spPr>
        <a:xfrm>
          <a:off x="992708" y="2248790"/>
          <a:ext cx="499731" cy="4997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41F85-B7F3-47F1-BC9C-5F5E3B369521}">
      <dsp:nvSpPr>
        <dsp:cNvPr id="0" name=""/>
        <dsp:cNvSpPr/>
      </dsp:nvSpPr>
      <dsp:spPr>
        <a:xfrm>
          <a:off x="2603745" y="2998387"/>
          <a:ext cx="2474857" cy="199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/>
            <a:t>Triggering Phase – </a:t>
          </a:r>
          <a:r>
            <a:rPr lang="en-IN" sz="1800" b="0" kern="1200" dirty="0"/>
            <a:t>Repair works to meet 24/7, </a:t>
          </a:r>
          <a:r>
            <a:rPr kumimoji="0" lang="en-US" altLang="en-US" sz="1800" b="0" i="0" u="none" strike="noStrike" kern="1200" cap="none" spc="0" normalizeH="0" baseline="0" noProof="0" dirty="0">
              <a:effectLst/>
              <a:uLnTx/>
              <a:uFillTx/>
              <a:latin typeface="Aptos" panose="02110004020202020204"/>
              <a:ea typeface="+mn-ea"/>
              <a:cs typeface="+mn-cs"/>
            </a:rPr>
            <a:t>Community triggering, O&amp;M policy adoption.</a:t>
          </a:r>
          <a:endParaRPr lang="en-US" sz="1800" kern="1200" dirty="0"/>
        </a:p>
      </dsp:txBody>
      <dsp:txXfrm>
        <a:off x="2603745" y="2998387"/>
        <a:ext cx="2474857" cy="1998925"/>
      </dsp:txXfrm>
    </dsp:sp>
    <dsp:sp modelId="{61A94007-CEBD-4F7D-9E2E-729AC62D1AC0}">
      <dsp:nvSpPr>
        <dsp:cNvPr id="0" name=""/>
        <dsp:cNvSpPr/>
      </dsp:nvSpPr>
      <dsp:spPr>
        <a:xfrm>
          <a:off x="3591308" y="2248790"/>
          <a:ext cx="499731" cy="499731"/>
        </a:xfrm>
        <a:prstGeom prst="ellipse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201503-261A-48A8-BF2B-C0A33AC87D82}">
      <dsp:nvSpPr>
        <dsp:cNvPr id="0" name=""/>
        <dsp:cNvSpPr/>
      </dsp:nvSpPr>
      <dsp:spPr>
        <a:xfrm>
          <a:off x="5202345" y="0"/>
          <a:ext cx="2474857" cy="199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/>
            <a:t>Follow-up Phase - </a:t>
          </a:r>
          <a:r>
            <a:rPr lang="en-US" sz="1800" kern="1200" dirty="0">
              <a:latin typeface="Aptos"/>
            </a:rPr>
            <a:t>Meter reading and record keeping, User level consumption analysis</a:t>
          </a:r>
          <a:endParaRPr lang="en-US" sz="1800" kern="1200" dirty="0"/>
        </a:p>
      </dsp:txBody>
      <dsp:txXfrm>
        <a:off x="5202345" y="0"/>
        <a:ext cx="2474857" cy="1998925"/>
      </dsp:txXfrm>
    </dsp:sp>
    <dsp:sp modelId="{0DDEB3E1-04A8-4988-A108-838C64165F4E}">
      <dsp:nvSpPr>
        <dsp:cNvPr id="0" name=""/>
        <dsp:cNvSpPr/>
      </dsp:nvSpPr>
      <dsp:spPr>
        <a:xfrm>
          <a:off x="6189908" y="2248790"/>
          <a:ext cx="499731" cy="499731"/>
        </a:xfrm>
        <a:prstGeom prst="ellipse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95733-AB3C-4804-914B-D7D4961625F6}">
      <dsp:nvSpPr>
        <dsp:cNvPr id="0" name=""/>
        <dsp:cNvSpPr/>
      </dsp:nvSpPr>
      <dsp:spPr>
        <a:xfrm>
          <a:off x="7592958" y="2998387"/>
          <a:ext cx="2474857" cy="199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/>
            <a:t>Sustainability Phase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800" b="0" i="0" u="none" strike="noStrike" kern="1200" cap="none" spc="0" normalizeH="0" baseline="0" noProof="0" dirty="0">
              <a:effectLst/>
              <a:uLnTx/>
              <a:uFillTx/>
              <a:latin typeface="Aptos"/>
              <a:ea typeface="+mn-ea"/>
              <a:cs typeface="+mn-cs"/>
            </a:rPr>
            <a:t>Monthly tariff collection by SHG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800" b="0" i="0" u="none" strike="noStrike" kern="1200" cap="none" spc="0" normalizeH="0" baseline="0" noProof="0" dirty="0">
              <a:effectLst/>
              <a:uLnTx/>
              <a:uFillTx/>
              <a:latin typeface="Aptos"/>
              <a:ea typeface="+mn-ea"/>
              <a:cs typeface="+mn-cs"/>
            </a:rPr>
            <a:t>Daily Monitoring through Google analytics.</a:t>
          </a:r>
          <a:endParaRPr lang="en-US" sz="1800" b="0" kern="1200" dirty="0"/>
        </a:p>
      </dsp:txBody>
      <dsp:txXfrm>
        <a:off x="7592958" y="2998387"/>
        <a:ext cx="2474857" cy="1998925"/>
      </dsp:txXfrm>
    </dsp:sp>
    <dsp:sp modelId="{885B4A01-FE17-49BD-9F2C-FE22C920E39E}">
      <dsp:nvSpPr>
        <dsp:cNvPr id="0" name=""/>
        <dsp:cNvSpPr/>
      </dsp:nvSpPr>
      <dsp:spPr>
        <a:xfrm>
          <a:off x="8788508" y="2248790"/>
          <a:ext cx="499731" cy="499731"/>
        </a:xfrm>
        <a:prstGeom prst="ellipse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63EAC-EE0C-4F90-BA80-766BEC3BE3D1}">
      <dsp:nvSpPr>
        <dsp:cNvPr id="0" name=""/>
        <dsp:cNvSpPr/>
      </dsp:nvSpPr>
      <dsp:spPr>
        <a:xfrm>
          <a:off x="0" y="1543"/>
          <a:ext cx="5069349" cy="6579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7CF32-9BA5-4C78-BE7C-6247D35ABCF0}">
      <dsp:nvSpPr>
        <dsp:cNvPr id="0" name=""/>
        <dsp:cNvSpPr/>
      </dsp:nvSpPr>
      <dsp:spPr>
        <a:xfrm>
          <a:off x="199015" y="149572"/>
          <a:ext cx="361847" cy="36184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650FA-BF03-4625-942C-087E473FCC13}">
      <dsp:nvSpPr>
        <dsp:cNvPr id="0" name=""/>
        <dsp:cNvSpPr/>
      </dsp:nvSpPr>
      <dsp:spPr>
        <a:xfrm>
          <a:off x="759879" y="1543"/>
          <a:ext cx="4309469" cy="65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28" tIns="69628" rIns="69628" bIns="6962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Bulk water meter reading </a:t>
          </a:r>
        </a:p>
      </dsp:txBody>
      <dsp:txXfrm>
        <a:off x="759879" y="1543"/>
        <a:ext cx="4309469" cy="657904"/>
      </dsp:txXfrm>
    </dsp:sp>
    <dsp:sp modelId="{4B02EFD3-3C19-45B3-8401-9EE927E12333}">
      <dsp:nvSpPr>
        <dsp:cNvPr id="0" name=""/>
        <dsp:cNvSpPr/>
      </dsp:nvSpPr>
      <dsp:spPr>
        <a:xfrm>
          <a:off x="0" y="823923"/>
          <a:ext cx="5069349" cy="6579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BE4FF-A446-4E7E-A595-7423473FA47E}">
      <dsp:nvSpPr>
        <dsp:cNvPr id="0" name=""/>
        <dsp:cNvSpPr/>
      </dsp:nvSpPr>
      <dsp:spPr>
        <a:xfrm>
          <a:off x="199015" y="971952"/>
          <a:ext cx="361847" cy="36184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25527-977C-4082-8F9D-8A1EE57C69AC}">
      <dsp:nvSpPr>
        <dsp:cNvPr id="0" name=""/>
        <dsp:cNvSpPr/>
      </dsp:nvSpPr>
      <dsp:spPr>
        <a:xfrm>
          <a:off x="759879" y="823923"/>
          <a:ext cx="4309469" cy="65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28" tIns="69628" rIns="69628" bIns="6962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Analysis of water usage at consumer level.</a:t>
          </a:r>
        </a:p>
      </dsp:txBody>
      <dsp:txXfrm>
        <a:off x="759879" y="823923"/>
        <a:ext cx="4309469" cy="657904"/>
      </dsp:txXfrm>
    </dsp:sp>
    <dsp:sp modelId="{02D86A27-DC49-4401-B733-EE140602BEF6}">
      <dsp:nvSpPr>
        <dsp:cNvPr id="0" name=""/>
        <dsp:cNvSpPr/>
      </dsp:nvSpPr>
      <dsp:spPr>
        <a:xfrm>
          <a:off x="0" y="1646303"/>
          <a:ext cx="5069349" cy="6579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5AD3F-58D8-4CD1-ACF2-DD501EF667DE}">
      <dsp:nvSpPr>
        <dsp:cNvPr id="0" name=""/>
        <dsp:cNvSpPr/>
      </dsp:nvSpPr>
      <dsp:spPr>
        <a:xfrm>
          <a:off x="199015" y="1794332"/>
          <a:ext cx="361847" cy="3618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87C14-8B10-4153-899D-B20BED7472DC}">
      <dsp:nvSpPr>
        <dsp:cNvPr id="0" name=""/>
        <dsp:cNvSpPr/>
      </dsp:nvSpPr>
      <dsp:spPr>
        <a:xfrm>
          <a:off x="759879" y="1646303"/>
          <a:ext cx="4309469" cy="65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28" tIns="69628" rIns="69628" bIns="6962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Analysis of Non-Revenue water.</a:t>
          </a:r>
        </a:p>
      </dsp:txBody>
      <dsp:txXfrm>
        <a:off x="759879" y="1646303"/>
        <a:ext cx="4309469" cy="657904"/>
      </dsp:txXfrm>
    </dsp:sp>
    <dsp:sp modelId="{EB066A23-D120-4802-85B9-B4ED7C5AA3B4}">
      <dsp:nvSpPr>
        <dsp:cNvPr id="0" name=""/>
        <dsp:cNvSpPr/>
      </dsp:nvSpPr>
      <dsp:spPr>
        <a:xfrm>
          <a:off x="0" y="2468684"/>
          <a:ext cx="5069349" cy="6579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E6AF5-870A-4FBD-9828-D49A8CE9DFC7}">
      <dsp:nvSpPr>
        <dsp:cNvPr id="0" name=""/>
        <dsp:cNvSpPr/>
      </dsp:nvSpPr>
      <dsp:spPr>
        <a:xfrm>
          <a:off x="199015" y="2616712"/>
          <a:ext cx="361847" cy="36184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036C7-AA6D-4B9B-8BD4-1BBDC48E8CD8}">
      <dsp:nvSpPr>
        <dsp:cNvPr id="0" name=""/>
        <dsp:cNvSpPr/>
      </dsp:nvSpPr>
      <dsp:spPr>
        <a:xfrm>
          <a:off x="759879" y="2468684"/>
          <a:ext cx="4309469" cy="65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28" tIns="69628" rIns="69628" bIns="6962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Daily Pumping hours.</a:t>
          </a:r>
        </a:p>
      </dsp:txBody>
      <dsp:txXfrm>
        <a:off x="759879" y="2468684"/>
        <a:ext cx="4309469" cy="657904"/>
      </dsp:txXfrm>
    </dsp:sp>
    <dsp:sp modelId="{B9CC8E63-075A-4348-9923-762AF778586A}">
      <dsp:nvSpPr>
        <dsp:cNvPr id="0" name=""/>
        <dsp:cNvSpPr/>
      </dsp:nvSpPr>
      <dsp:spPr>
        <a:xfrm>
          <a:off x="0" y="3291064"/>
          <a:ext cx="5069349" cy="6579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A7C5D-D9F8-41D6-9A13-B223B80DBBBD}">
      <dsp:nvSpPr>
        <dsp:cNvPr id="0" name=""/>
        <dsp:cNvSpPr/>
      </dsp:nvSpPr>
      <dsp:spPr>
        <a:xfrm>
          <a:off x="199015" y="3439092"/>
          <a:ext cx="361847" cy="361847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94F38-91C4-477D-BDD7-02BD78290BD7}">
      <dsp:nvSpPr>
        <dsp:cNvPr id="0" name=""/>
        <dsp:cNvSpPr/>
      </dsp:nvSpPr>
      <dsp:spPr>
        <a:xfrm>
          <a:off x="759879" y="3291064"/>
          <a:ext cx="4309469" cy="65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28" tIns="69628" rIns="69628" bIns="69628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Analysis of O&amp;M cost/expenditure in 24/7 water supply village v/s Intermittent water supply village.</a:t>
          </a:r>
        </a:p>
      </dsp:txBody>
      <dsp:txXfrm>
        <a:off x="759879" y="3291064"/>
        <a:ext cx="4309469" cy="657904"/>
      </dsp:txXfrm>
    </dsp:sp>
    <dsp:sp modelId="{5A579EA4-852E-4BB5-A01B-3F2E3E06B672}">
      <dsp:nvSpPr>
        <dsp:cNvPr id="0" name=""/>
        <dsp:cNvSpPr/>
      </dsp:nvSpPr>
      <dsp:spPr>
        <a:xfrm>
          <a:off x="0" y="4113444"/>
          <a:ext cx="5069349" cy="6579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69293-B279-44F3-8AA9-9763EA9C2753}">
      <dsp:nvSpPr>
        <dsp:cNvPr id="0" name=""/>
        <dsp:cNvSpPr/>
      </dsp:nvSpPr>
      <dsp:spPr>
        <a:xfrm>
          <a:off x="199015" y="4261472"/>
          <a:ext cx="361847" cy="361847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5BFD2-C9AA-4791-B6BD-8CA37D19662F}">
      <dsp:nvSpPr>
        <dsp:cNvPr id="0" name=""/>
        <dsp:cNvSpPr/>
      </dsp:nvSpPr>
      <dsp:spPr>
        <a:xfrm>
          <a:off x="759879" y="4113444"/>
          <a:ext cx="4309469" cy="65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628" tIns="69628" rIns="69628" bIns="6962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Electricity charges.</a:t>
          </a:r>
        </a:p>
      </dsp:txBody>
      <dsp:txXfrm>
        <a:off x="759879" y="4113444"/>
        <a:ext cx="4309469" cy="6579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D7FB4-9FD0-4BBA-A863-01DFEFD34BAE}">
      <dsp:nvSpPr>
        <dsp:cNvPr id="0" name=""/>
        <dsp:cNvSpPr/>
      </dsp:nvSpPr>
      <dsp:spPr>
        <a:xfrm>
          <a:off x="818590" y="4804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baseline="0" dirty="0"/>
            <a:t>Reducing Non-Revenue Water – </a:t>
          </a:r>
          <a:r>
            <a:rPr lang="en-US" sz="1800" i="0" kern="1200" baseline="0" dirty="0"/>
            <a:t>17% reduction</a:t>
          </a:r>
          <a:endParaRPr lang="en-US" sz="1800" b="1" kern="1200" dirty="0"/>
        </a:p>
      </dsp:txBody>
      <dsp:txXfrm>
        <a:off x="818590" y="4804"/>
        <a:ext cx="2107870" cy="1264722"/>
      </dsp:txXfrm>
    </dsp:sp>
    <dsp:sp modelId="{347F896E-18F0-4AC2-8D9D-BA33AE1DA0E4}">
      <dsp:nvSpPr>
        <dsp:cNvPr id="0" name=""/>
        <dsp:cNvSpPr/>
      </dsp:nvSpPr>
      <dsp:spPr>
        <a:xfrm>
          <a:off x="3137247" y="4804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411716"/>
                <a:satOff val="2471"/>
                <a:lumOff val="1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"/>
                <a:satOff val="2471"/>
                <a:lumOff val="1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"/>
                <a:satOff val="2471"/>
                <a:lumOff val="1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Leakage control</a:t>
          </a:r>
        </a:p>
      </dsp:txBody>
      <dsp:txXfrm>
        <a:off x="3137247" y="4804"/>
        <a:ext cx="2107870" cy="1264722"/>
      </dsp:txXfrm>
    </dsp:sp>
    <dsp:sp modelId="{0826DBF8-E344-4900-82F1-4F36FAA92D37}">
      <dsp:nvSpPr>
        <dsp:cNvPr id="0" name=""/>
        <dsp:cNvSpPr/>
      </dsp:nvSpPr>
      <dsp:spPr>
        <a:xfrm>
          <a:off x="5455905" y="4804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823433"/>
                <a:satOff val="4942"/>
                <a:lumOff val="3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823433"/>
                <a:satOff val="4942"/>
                <a:lumOff val="3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823433"/>
                <a:satOff val="4942"/>
                <a:lumOff val="3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baseline="0" dirty="0"/>
            <a:t>Reduction in Electricity charges </a:t>
          </a:r>
          <a:endParaRPr lang="en-US" sz="1800" b="1" kern="1200" dirty="0"/>
        </a:p>
      </dsp:txBody>
      <dsp:txXfrm>
        <a:off x="5455905" y="4804"/>
        <a:ext cx="2107870" cy="1264722"/>
      </dsp:txXfrm>
    </dsp:sp>
    <dsp:sp modelId="{6841EBCF-CFEF-4A7D-A2EC-577F7C5B6F26}">
      <dsp:nvSpPr>
        <dsp:cNvPr id="0" name=""/>
        <dsp:cNvSpPr/>
      </dsp:nvSpPr>
      <dsp:spPr>
        <a:xfrm>
          <a:off x="818590" y="1480313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1235149"/>
                <a:satOff val="7414"/>
                <a:lumOff val="56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35149"/>
                <a:satOff val="7414"/>
                <a:lumOff val="56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35149"/>
                <a:satOff val="7414"/>
                <a:lumOff val="56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baseline="0" dirty="0"/>
            <a:t>Conscious use of water </a:t>
          </a:r>
          <a:r>
            <a:rPr lang="en-IN" sz="1800" b="1" kern="1200" dirty="0"/>
            <a:t>- </a:t>
          </a:r>
          <a:r>
            <a:rPr lang="en-US" sz="1800" kern="1200" dirty="0"/>
            <a:t>13% Reduction in Water Consumption.</a:t>
          </a:r>
          <a:endParaRPr lang="en-US" sz="1800" b="1" kern="1200" dirty="0"/>
        </a:p>
      </dsp:txBody>
      <dsp:txXfrm>
        <a:off x="818590" y="1480313"/>
        <a:ext cx="2107870" cy="1264722"/>
      </dsp:txXfrm>
    </dsp:sp>
    <dsp:sp modelId="{30E121A3-FB81-4153-81FC-1D05F30CB03C}">
      <dsp:nvSpPr>
        <dsp:cNvPr id="0" name=""/>
        <dsp:cNvSpPr/>
      </dsp:nvSpPr>
      <dsp:spPr>
        <a:xfrm>
          <a:off x="3137247" y="1480313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1646866"/>
                <a:satOff val="9885"/>
                <a:lumOff val="75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46866"/>
                <a:satOff val="9885"/>
                <a:lumOff val="75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46866"/>
                <a:satOff val="9885"/>
                <a:lumOff val="75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Equitable distribution and enough pressure</a:t>
          </a:r>
        </a:p>
      </dsp:txBody>
      <dsp:txXfrm>
        <a:off x="3137247" y="1480313"/>
        <a:ext cx="2107870" cy="1264722"/>
      </dsp:txXfrm>
    </dsp:sp>
    <dsp:sp modelId="{2A54C955-056E-4D92-B6F2-1D5DB862930D}">
      <dsp:nvSpPr>
        <dsp:cNvPr id="0" name=""/>
        <dsp:cNvSpPr/>
      </dsp:nvSpPr>
      <dsp:spPr>
        <a:xfrm>
          <a:off x="5455905" y="1480313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baseline="0" dirty="0"/>
            <a:t>Reduction in Pumping hours - 33% </a:t>
          </a:r>
          <a:r>
            <a:rPr lang="en-US" sz="1800" kern="1200" dirty="0"/>
            <a:t>Reduction</a:t>
          </a:r>
          <a:endParaRPr lang="en-US" sz="1800" b="1" kern="1200" dirty="0"/>
        </a:p>
      </dsp:txBody>
      <dsp:txXfrm>
        <a:off x="5455905" y="1480313"/>
        <a:ext cx="2107870" cy="1264722"/>
      </dsp:txXfrm>
    </dsp:sp>
    <dsp:sp modelId="{CA36B1C4-88AC-4219-86F2-7F2EBE2519CE}">
      <dsp:nvSpPr>
        <dsp:cNvPr id="0" name=""/>
        <dsp:cNvSpPr/>
      </dsp:nvSpPr>
      <dsp:spPr>
        <a:xfrm>
          <a:off x="818590" y="2955822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2470299"/>
                <a:satOff val="14827"/>
                <a:lumOff val="112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70299"/>
                <a:satOff val="14827"/>
                <a:lumOff val="112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70299"/>
                <a:satOff val="14827"/>
                <a:lumOff val="112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Better service level</a:t>
          </a:r>
        </a:p>
      </dsp:txBody>
      <dsp:txXfrm>
        <a:off x="818590" y="2955822"/>
        <a:ext cx="2107870" cy="1264722"/>
      </dsp:txXfrm>
    </dsp:sp>
    <dsp:sp modelId="{235667B4-BA57-4FE3-B2E8-1C0ADDE195EA}">
      <dsp:nvSpPr>
        <dsp:cNvPr id="0" name=""/>
        <dsp:cNvSpPr/>
      </dsp:nvSpPr>
      <dsp:spPr>
        <a:xfrm>
          <a:off x="3137247" y="2955822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2882015"/>
                <a:satOff val="17298"/>
                <a:lumOff val="131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882015"/>
                <a:satOff val="17298"/>
                <a:lumOff val="131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882015"/>
                <a:satOff val="17298"/>
                <a:lumOff val="131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Stops contamination </a:t>
          </a:r>
        </a:p>
      </dsp:txBody>
      <dsp:txXfrm>
        <a:off x="3137247" y="2955822"/>
        <a:ext cx="2107870" cy="1264722"/>
      </dsp:txXfrm>
    </dsp:sp>
    <dsp:sp modelId="{C836A034-0605-45CF-AF5B-3D06D8B14CB0}">
      <dsp:nvSpPr>
        <dsp:cNvPr id="0" name=""/>
        <dsp:cNvSpPr/>
      </dsp:nvSpPr>
      <dsp:spPr>
        <a:xfrm>
          <a:off x="5455905" y="2955822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3293731"/>
                <a:satOff val="19770"/>
                <a:lumOff val="150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293731"/>
                <a:satOff val="19770"/>
                <a:lumOff val="150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293731"/>
                <a:satOff val="19770"/>
                <a:lumOff val="150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Consumer satisfaction</a:t>
          </a:r>
        </a:p>
      </dsp:txBody>
      <dsp:txXfrm>
        <a:off x="5455905" y="2955822"/>
        <a:ext cx="2107870" cy="1264722"/>
      </dsp:txXfrm>
    </dsp:sp>
    <dsp:sp modelId="{80EC8FBD-4497-4E10-8144-8AA116FA0DF5}">
      <dsp:nvSpPr>
        <dsp:cNvPr id="0" name=""/>
        <dsp:cNvSpPr/>
      </dsp:nvSpPr>
      <dsp:spPr>
        <a:xfrm>
          <a:off x="1977919" y="4431331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3705447"/>
                <a:satOff val="22241"/>
                <a:lumOff val="16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705447"/>
                <a:satOff val="22241"/>
                <a:lumOff val="16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705447"/>
                <a:satOff val="22241"/>
                <a:lumOff val="16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The life of the network increases</a:t>
          </a:r>
        </a:p>
      </dsp:txBody>
      <dsp:txXfrm>
        <a:off x="1977919" y="4431331"/>
        <a:ext cx="2107870" cy="1264722"/>
      </dsp:txXfrm>
    </dsp:sp>
    <dsp:sp modelId="{F707DE3F-0128-4CF7-8B7B-7077A052D1E0}">
      <dsp:nvSpPr>
        <dsp:cNvPr id="0" name=""/>
        <dsp:cNvSpPr/>
      </dsp:nvSpPr>
      <dsp:spPr>
        <a:xfrm>
          <a:off x="4296576" y="4431331"/>
          <a:ext cx="2107870" cy="1264722"/>
        </a:xfrm>
        <a:prstGeom prst="rect">
          <a:avLst/>
        </a:prstGeom>
        <a:gradFill rotWithShape="0">
          <a:gsLst>
            <a:gs pos="0">
              <a:schemeClr val="accent3">
                <a:hueOff val="4117164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4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4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Time for rewarding activities.</a:t>
          </a:r>
        </a:p>
      </dsp:txBody>
      <dsp:txXfrm>
        <a:off x="4296576" y="4431331"/>
        <a:ext cx="2107870" cy="12647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C7CF1-703C-4F33-9ACC-BB881EB9533F}">
      <dsp:nvSpPr>
        <dsp:cNvPr id="0" name=""/>
        <dsp:cNvSpPr/>
      </dsp:nvSpPr>
      <dsp:spPr>
        <a:xfrm>
          <a:off x="0" y="1398040"/>
          <a:ext cx="11536494" cy="186405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A0C9C-8358-4273-B98C-98EBDD773C0F}">
      <dsp:nvSpPr>
        <dsp:cNvPr id="0" name=""/>
        <dsp:cNvSpPr/>
      </dsp:nvSpPr>
      <dsp:spPr>
        <a:xfrm>
          <a:off x="2851" y="0"/>
          <a:ext cx="1660342" cy="1864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/>
            <a:t>VWSC (</a:t>
          </a:r>
          <a:r>
            <a:rPr lang="en-US" sz="1600" b="1" kern="1200" dirty="0"/>
            <a:t>water bank) accounts are opened</a:t>
          </a:r>
          <a:endParaRPr lang="en-IN" sz="1600" kern="1200" dirty="0"/>
        </a:p>
      </dsp:txBody>
      <dsp:txXfrm>
        <a:off x="2851" y="0"/>
        <a:ext cx="1660342" cy="1864054"/>
      </dsp:txXfrm>
    </dsp:sp>
    <dsp:sp modelId="{3371982D-3D9D-4562-B1F8-7079F1BB28E5}">
      <dsp:nvSpPr>
        <dsp:cNvPr id="0" name=""/>
        <dsp:cNvSpPr/>
      </dsp:nvSpPr>
      <dsp:spPr>
        <a:xfrm>
          <a:off x="600016" y="2097060"/>
          <a:ext cx="466013" cy="466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B66A8-B292-46BF-A474-D5600F305E57}">
      <dsp:nvSpPr>
        <dsp:cNvPr id="0" name=""/>
        <dsp:cNvSpPr/>
      </dsp:nvSpPr>
      <dsp:spPr>
        <a:xfrm>
          <a:off x="1746211" y="2796080"/>
          <a:ext cx="1660342" cy="1864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O&amp;M policy </a:t>
          </a:r>
          <a:r>
            <a:rPr lang="en-US" sz="1600" kern="1200" dirty="0"/>
            <a:t>has been adopted in GPs.</a:t>
          </a:r>
          <a:endParaRPr lang="en-IN" sz="1600" kern="1200" dirty="0"/>
        </a:p>
      </dsp:txBody>
      <dsp:txXfrm>
        <a:off x="1746211" y="2796080"/>
        <a:ext cx="1660342" cy="1864054"/>
      </dsp:txXfrm>
    </dsp:sp>
    <dsp:sp modelId="{DCC36DA0-5120-447D-9C56-E93A3BBCEB63}">
      <dsp:nvSpPr>
        <dsp:cNvPr id="0" name=""/>
        <dsp:cNvSpPr/>
      </dsp:nvSpPr>
      <dsp:spPr>
        <a:xfrm>
          <a:off x="2343376" y="2097060"/>
          <a:ext cx="466013" cy="466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A10BA-9118-479C-A0EA-B9F65D1E8D2E}">
      <dsp:nvSpPr>
        <dsp:cNvPr id="0" name=""/>
        <dsp:cNvSpPr/>
      </dsp:nvSpPr>
      <dsp:spPr>
        <a:xfrm>
          <a:off x="3489571" y="0"/>
          <a:ext cx="1660342" cy="1864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/>
            <a:t>Details of </a:t>
          </a:r>
          <a:r>
            <a:rPr lang="en-IN" sz="1600" b="1" kern="1200" dirty="0"/>
            <a:t>Water Tariff collection captured in Panchatantra 2.0</a:t>
          </a:r>
          <a:endParaRPr lang="en-IN" sz="1600" kern="1200" dirty="0"/>
        </a:p>
      </dsp:txBody>
      <dsp:txXfrm>
        <a:off x="3489571" y="0"/>
        <a:ext cx="1660342" cy="1864054"/>
      </dsp:txXfrm>
    </dsp:sp>
    <dsp:sp modelId="{F4A3BDFE-A410-41C8-8538-45B9FB228447}">
      <dsp:nvSpPr>
        <dsp:cNvPr id="0" name=""/>
        <dsp:cNvSpPr/>
      </dsp:nvSpPr>
      <dsp:spPr>
        <a:xfrm>
          <a:off x="4086736" y="2097060"/>
          <a:ext cx="466013" cy="466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8A530-1D18-47C6-8C31-7EC5C2F19DBA}">
      <dsp:nvSpPr>
        <dsp:cNvPr id="0" name=""/>
        <dsp:cNvSpPr/>
      </dsp:nvSpPr>
      <dsp:spPr>
        <a:xfrm>
          <a:off x="5232931" y="2796080"/>
          <a:ext cx="1660342" cy="1864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Annual </a:t>
          </a:r>
          <a:r>
            <a:rPr lang="en-US" sz="1600" b="1" kern="1200" dirty="0"/>
            <a:t>O&amp;M Budget </a:t>
          </a:r>
          <a:r>
            <a:rPr lang="en-US" sz="1600" kern="1200" dirty="0"/>
            <a:t>preparation</a:t>
          </a:r>
          <a:endParaRPr lang="en-IN" sz="1600" kern="1200" dirty="0"/>
        </a:p>
      </dsp:txBody>
      <dsp:txXfrm>
        <a:off x="5232931" y="2796080"/>
        <a:ext cx="1660342" cy="1864054"/>
      </dsp:txXfrm>
    </dsp:sp>
    <dsp:sp modelId="{DC4E7179-B005-48A5-AE4C-C8E4AD85F830}">
      <dsp:nvSpPr>
        <dsp:cNvPr id="0" name=""/>
        <dsp:cNvSpPr/>
      </dsp:nvSpPr>
      <dsp:spPr>
        <a:xfrm>
          <a:off x="5830095" y="2097060"/>
          <a:ext cx="466013" cy="466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2A777-C2F9-48F2-B713-929474082B40}">
      <dsp:nvSpPr>
        <dsp:cNvPr id="0" name=""/>
        <dsp:cNvSpPr/>
      </dsp:nvSpPr>
      <dsp:spPr>
        <a:xfrm>
          <a:off x="6976291" y="0"/>
          <a:ext cx="1660342" cy="1864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rPr>
            <a:t>Software based Volumetric billing.</a:t>
          </a:r>
          <a:endParaRPr lang="en-IN" sz="1600" kern="1200" dirty="0"/>
        </a:p>
      </dsp:txBody>
      <dsp:txXfrm>
        <a:off x="6976291" y="0"/>
        <a:ext cx="1660342" cy="1864054"/>
      </dsp:txXfrm>
    </dsp:sp>
    <dsp:sp modelId="{D34DF705-1368-498B-819A-8BEC50EB1AA0}">
      <dsp:nvSpPr>
        <dsp:cNvPr id="0" name=""/>
        <dsp:cNvSpPr/>
      </dsp:nvSpPr>
      <dsp:spPr>
        <a:xfrm>
          <a:off x="7573455" y="2097060"/>
          <a:ext cx="466013" cy="466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C7109-C072-4A70-9085-BDF9FAFEE06D}">
      <dsp:nvSpPr>
        <dsp:cNvPr id="0" name=""/>
        <dsp:cNvSpPr/>
      </dsp:nvSpPr>
      <dsp:spPr>
        <a:xfrm>
          <a:off x="8719651" y="2796080"/>
          <a:ext cx="1660342" cy="1864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600" b="1" kern="1200" dirty="0"/>
            <a:t>Capacity building </a:t>
          </a:r>
          <a:r>
            <a:rPr lang="en-US" sz="1600" kern="1200" dirty="0"/>
            <a:t>of RDWSD &amp; PR staff through FLL &amp; feedback foundation trainings.</a:t>
          </a:r>
          <a:endParaRPr lang="en-IN" sz="1600" kern="1200" dirty="0"/>
        </a:p>
      </dsp:txBody>
      <dsp:txXfrm>
        <a:off x="8719651" y="2796080"/>
        <a:ext cx="1660342" cy="1864054"/>
      </dsp:txXfrm>
    </dsp:sp>
    <dsp:sp modelId="{B21381D5-C98F-42B0-8D22-A7415D107FB6}">
      <dsp:nvSpPr>
        <dsp:cNvPr id="0" name=""/>
        <dsp:cNvSpPr/>
      </dsp:nvSpPr>
      <dsp:spPr>
        <a:xfrm>
          <a:off x="9316815" y="2097060"/>
          <a:ext cx="466013" cy="466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7ADCD-E1EE-4670-9DA2-69899EA166A8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15306-063F-4E7C-97F9-D36A5503175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0604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15306-063F-4E7C-97F9-D36A55031754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15306-063F-4E7C-97F9-D36A55031754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4625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15306-063F-4E7C-97F9-D36A55031754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53918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F9B910-4594-3334-39EB-50E3179C5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641160-93E8-2340-01BF-ADFD4FD03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CBA5EF-8E85-ED03-C719-9E9B4103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C6BC27-1CAF-A9F9-4E44-0191A3E56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FCF4FF-D589-5D91-C241-629BE78D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5857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616433-B1B9-8CDC-07C8-60785F03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944E705-6504-C5EA-E606-AB29F61C4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283AA8-11E6-A36C-E2B2-DB290F14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3D985E-6731-6C9A-4031-F4103AF0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F2B081-0CE9-263C-2F02-90044E7D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7121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69D5B3-FB12-29E6-B36A-E04D4C933E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814FD8-5D91-E43F-FF95-80C928B8D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83BE73-23AA-8B0C-AA10-2184CAAD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4CA48B-AA92-81CC-F76D-B8FF9BD7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1627AA-1DE6-32C2-2ADB-13615FAB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39891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2A2BDD-628A-DF6B-E52B-E8B1F275E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F656834-6F05-CF27-26F4-2B3571C73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1C3C6B-D58F-C105-8BF8-CAF32AA4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FFADFE-A046-C4B8-B8E6-505B23A5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66F06D-A08D-2AB2-7FE3-148FD9D3C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91441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49BF49-9897-40D3-7663-8D39F575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E1DF7-4C31-EB80-FF5A-493BADA4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9C764F-2A49-0616-5844-112948806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4A18F3-4D64-2EE3-84CF-47B29AC9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810774-26E6-A42C-B9A5-B502E1DE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46255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D679CC-9EA5-AE68-ED80-105A93DC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FBEA29-80AC-124B-3EA3-FDED80870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FD8EDC-4BFC-55F2-7285-A4A73F6D1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DD09D4-B187-707C-1F78-F11099E9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E1F170-3B71-6984-2713-8C9421DE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24299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97A2DC-FF12-5BC9-BDAD-CA8108AF6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14B44A-88C0-A851-DD60-2E4D22AE9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AAAA591-6955-B89B-6EA2-91BA7F22E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108531-B71C-2BE6-8812-CC1AE6489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E7B487-5260-AB6C-1D80-35E3A828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F13082-86F1-2D9D-3684-1D3EA6FA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90862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B353E5-2A46-E0E9-48B2-6448662D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C0FD25-8D01-49A2-F827-3BA5CDA43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0430DF-8120-1089-16AD-B16556F12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39209C-2EE4-C158-25C1-7C7EB10BA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87C2C6-3298-2D86-4C21-DED52D4090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2655800-DCDF-92EF-0584-EDB61B20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C469A1A-FDA8-949D-2A7D-B73E9FA6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007290-7994-0611-3D7E-3679F336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27535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711B5B-DE70-D025-C7A1-9E3730E0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E10A6E-BED1-AA4A-E1F7-E2E82031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4FC4F39-3FAE-BB45-B12E-54ADB94E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527F64D-6450-0D4E-F7EE-DCF9F983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48439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838E7E7-7472-49EF-1CEA-29B5422B7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C5B95A-CFA6-0944-29C9-96882EB0A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C6F72B1-55C1-BDE9-4BD7-8E88493C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25469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53AE56-EAE0-BF7E-59AD-5015CD04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009FEA-D2C4-6ABB-F11B-9863A207D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AFA94C-3D56-5F11-61DA-59E6E9912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357D11-15B8-8DCD-A33D-0146CAE7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5526384-5D54-41E2-CD1D-209249FFE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385615-0CF6-D3B5-E2D2-CAD0F0A5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7089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F713F-4378-633C-F300-26065C12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FDC677-9515-551A-F4AC-534034759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C2C0C7-B7DD-168A-4D72-5414D2A4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F22BC5-2F85-561A-2548-A3154BB4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9E1F6A-DCEA-4B5B-1E6F-E3B3E08B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95819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3A34D2-E6D2-84D1-A905-AB032615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C9B32C-97DF-A08E-1290-4716BEAA0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F4422E-BD5F-D129-3A09-B4306D4A4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FB4F5E-075A-295B-6A1D-0ABA409D3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A92BEA-154B-202B-4A25-B5E4D4E2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1B6FAA-3280-F613-42D1-F0B7B636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64039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1062F1-4CA3-2094-9C3C-63D38125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E91869D-9BAD-5B8A-58DC-CE4726F3B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5A3FF5-27DB-0713-2511-2D67951D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6624EC-A2E2-B8BD-61CB-77374BF4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6C1CCE-3B25-E909-D645-8E244CE8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57791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6961878-4805-E873-5DC2-5F7449D87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3C5E78-1E87-C73C-CE29-819E790C4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C2DE-9726-528C-F5C4-80AEBB7D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5AD7E1-5B18-13E0-4018-7C9D9B24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57D0E4-FE50-78E8-3688-D02985B95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86761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Here (Arial 30, Bold)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304800" y="6297017"/>
            <a:ext cx="641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F9F971E6-D8D4-4C59-A1A0-5FE329A63D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609600" y="1448564"/>
            <a:ext cx="10972800" cy="456088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Picture, Graph, etc.</a:t>
            </a:r>
          </a:p>
        </p:txBody>
      </p:sp>
    </p:spTree>
    <p:extLst>
      <p:ext uri="{BB962C8B-B14F-4D97-AF65-F5344CB8AC3E}">
        <p14:creationId xmlns:p14="http://schemas.microsoft.com/office/powerpoint/2010/main" xmlns="" val="1747799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6539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5764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9776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001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9408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419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42DD50-9EAD-EFA7-08BB-5A28A2D8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793C79-D9F2-99FE-06CE-2C1494E6A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A22E14-63AA-8E60-EE1E-074E17127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6790ED-52E1-78AB-C8A8-7F168034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545B60-5D78-716E-153A-691B8CE3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59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8748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8760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4219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087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1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1F3478-2BB9-5A3F-AA42-28B183EB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267789-ECC4-732D-E5B4-F48C00E8A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A0A713-6206-664F-C9E5-2EBF983BE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A25E0A-5D4C-56A8-A5CA-B99DEB3D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FEAFA6-E009-8E82-09A7-9DA62D80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F6DBCF-476A-8047-49C6-95B96477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9715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A9E800-3ED6-B0A2-2838-C1EB47A6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57C326-2285-682A-FA54-647519AB8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6A9F7F-D78A-C7F6-2D9D-F734C1F45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B558DD7-63B3-ED0D-7C89-925AD5135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BC5C280-A83F-9240-6E29-DE66B28D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BCBB70-C503-4F7A-77A6-BAE3CAC66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96C6D76-B7D4-0B20-0A48-FAEAC67C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C37789C-14E5-2BE5-99B5-9EF5152F4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7827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0011BC-06B6-0A96-B0FE-3CDFA4A72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2D59EC-0793-A8A1-0C23-6291925F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C7CB2C9-5E96-4E9F-7277-7018B2D7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6E44121-104E-C8DB-DB00-FCDEC22D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06470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75A5A51-3E18-D12D-5EE0-7AB364BC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5D9751-A8B8-93BD-A8A4-091E2524E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798E55-3B66-FA04-D30E-841236B9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4585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4F80ED-B726-F0E2-D47B-EE0CAA56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2A666C-E962-4214-3742-759A9FAA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E45DF0E-F365-7804-8141-91193156A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BB8F2D-566C-4896-1855-60B61342B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08B89F-83AF-76CF-B4D0-D548BFA7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C1898E-631F-9863-6752-1FA3CDED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7755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2422E-95C2-13AF-4EBC-7EFF2B03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1B59553-09C7-396E-4A87-D5218C680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FAA130-AC8D-6E68-413E-D239757B7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C6534B-8735-A5A3-929D-B2D67304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C1B94D2-C557-7C54-FB7B-7AD45C27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8229D6-1F5D-59DB-7795-AD7FD97C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5228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3280990-FC8C-6586-7A45-2A306683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0E68FE-F2C3-BEC4-63E7-9322DE4F0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05D493-8C9A-B4BA-10F8-5E24FB0F3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B60B7-34A4-4819-882A-8380B09C1DA6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5F48DA-5124-B84F-D147-03DD722CB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1A2D8E-A701-F2A8-FC0D-E94B0C590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7190E-4444-46DE-ABBE-93CE071F02B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624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0E7D5A6-4FF7-5307-FBB9-05496200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E5A3CF-5D44-55F4-FB4E-A8A5DB6CE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829B56-7DF4-8A42-E198-24C8C5D9B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231F14-0F12-41B8-B0BB-6AEBD5D9B974}" type="datetimeFigureOut">
              <a:rPr lang="en-IN" smtClean="0"/>
              <a:pPr/>
              <a:t>06-12-2025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784372-85D4-0A27-F61B-23A2F1FF0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DB6A2C-A1A7-BBF7-6DD6-798A3E34D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C3F51-97E3-4EA8-A71C-D29C7F44E71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768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739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.png"/><Relationship Id="rId7" Type="http://schemas.openxmlformats.org/officeDocument/2006/relationships/hyperlink" Target="https://pngimagesfree.com/jal-jeevan-mission-log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en.wikipedia.org/wiki/Coat_of_arms_of_Karnataka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0989E9-15C8-A7E4-0FB7-957E4538134E}"/>
              </a:ext>
            </a:extLst>
          </p:cNvPr>
          <p:cNvSpPr txBox="1"/>
          <p:nvPr/>
        </p:nvSpPr>
        <p:spPr>
          <a:xfrm>
            <a:off x="6531429" y="4249271"/>
            <a:ext cx="5059936" cy="546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Date: December  2025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984563E-BA3C-994C-BE7A-398345ED9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80529" y="186475"/>
            <a:ext cx="1030941" cy="8900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4A2758D-F87F-C75A-FCB2-B3B7C42CE916}"/>
              </a:ext>
            </a:extLst>
          </p:cNvPr>
          <p:cNvSpPr/>
          <p:nvPr/>
        </p:nvSpPr>
        <p:spPr>
          <a:xfrm>
            <a:off x="4233887" y="1076520"/>
            <a:ext cx="37242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Calibri" panose="020F0502020204030204" pitchFamily="34" charset="0"/>
                <a:cs typeface="Calibri" panose="020F0502020204030204" pitchFamily="34" charset="0"/>
              </a:rPr>
              <a:t>Government of Karnataka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Calibri" panose="020F0502020204030204" pitchFamily="34" charset="0"/>
                <a:cs typeface="Calibri" panose="020F0502020204030204" pitchFamily="34" charset="0"/>
              </a:rPr>
              <a:t>Rural Development and Panchayat Raj Department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Calibri" panose="020F0502020204030204" pitchFamily="34" charset="0"/>
                <a:cs typeface="Calibri" panose="020F0502020204030204" pitchFamily="34" charset="0"/>
              </a:rPr>
              <a:t>Rural Drinking Water and Sanitation Department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B8ABC8C-D638-390E-E4D7-412600099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8445" b="89946" l="9920" r="89946">
                        <a14:foregroundMark x1="50938" y1="8713" x2="51475" y2="8445"/>
                        <a14:foregroundMark x1="52681" y1="11662" x2="52279" y2="10724"/>
                        <a14:foregroundMark x1="20912" y1="77078" x2="20912" y2="77078"/>
                        <a14:foregroundMark x1="32172" y1="76273" x2="32172" y2="76273"/>
                        <a14:foregroundMark x1="36059" y1="76944" x2="36059" y2="76944"/>
                        <a14:foregroundMark x1="42761" y1="75469" x2="42761" y2="75469"/>
                        <a14:foregroundMark x1="51206" y1="75469" x2="51206" y2="75469"/>
                        <a14:foregroundMark x1="60322" y1="76139" x2="60322" y2="76139"/>
                        <a14:foregroundMark x1="64209" y1="77212" x2="64209" y2="77212"/>
                        <a14:foregroundMark x1="72922" y1="76273" x2="72922" y2="76273"/>
                        <a14:foregroundMark x1="78954" y1="76408" x2="78954" y2="76408"/>
                        <a14:foregroundMark x1="82440" y1="75603" x2="82440" y2="75603"/>
                        <a14:foregroundMark x1="15147" y1="88204" x2="15147" y2="88204"/>
                        <a14:foregroundMark x1="19571" y1="86997" x2="19571" y2="86997"/>
                        <a14:foregroundMark x1="22252" y1="87265" x2="22252" y2="87265"/>
                        <a14:foregroundMark x1="29088" y1="87265" x2="29088" y2="87265"/>
                        <a14:foregroundMark x1="33914" y1="86997" x2="33914" y2="86997"/>
                        <a14:foregroundMark x1="39142" y1="87534" x2="39142" y2="87534"/>
                        <a14:foregroundMark x1="41287" y1="87936" x2="41287" y2="87936"/>
                        <a14:foregroundMark x1="48928" y1="88070" x2="48928" y2="88070"/>
                        <a14:foregroundMark x1="50670" y1="87802" x2="50670" y2="87802"/>
                        <a14:foregroundMark x1="60456" y1="85925" x2="60456" y2="85925"/>
                        <a14:foregroundMark x1="68499" y1="87265" x2="68499" y2="87265"/>
                        <a14:foregroundMark x1="68365" y1="84987" x2="68365" y2="84987"/>
                        <a14:foregroundMark x1="60188" y1="86863" x2="60188" y2="86863"/>
                        <a14:foregroundMark x1="70509" y1="88070" x2="70509" y2="88070"/>
                        <a14:foregroundMark x1="74799" y1="87668" x2="74799" y2="87668"/>
                        <a14:foregroundMark x1="78820" y1="87265" x2="78820" y2="87265"/>
                        <a14:foregroundMark x1="78686" y1="84987" x2="78686" y2="84987"/>
                        <a14:foregroundMark x1="82842" y1="86863" x2="82842" y2="86863"/>
                        <a14:foregroundMark x1="86729" y1="86997" x2="86729" y2="86997"/>
                        <a14:backgroundMark x1="30965" y1="78820" x2="30965" y2="78820"/>
                        <a14:backgroundMark x1="59517" y1="78954" x2="59517" y2="78954"/>
                        <a14:backgroundMark x1="77346" y1="78954" x2="77346" y2="78954"/>
                        <a14:backgroundMark x1="82708" y1="88472" x2="82708" y2="88472"/>
                        <a14:backgroundMark x1="47319" y1="89544" x2="47319" y2="89544"/>
                        <a14:backgroundMark x1="38070" y1="87534" x2="38070" y2="87534"/>
                        <a14:backgroundMark x1="32842" y1="87131" x2="32842" y2="87131"/>
                        <a14:backgroundMark x1="18767" y1="89544" x2="18767" y2="89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952053" y="186475"/>
            <a:ext cx="1030941" cy="103094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46336EA9-D15A-45D2-B509-D03A6DEAB2DB}"/>
              </a:ext>
            </a:extLst>
          </p:cNvPr>
          <p:cNvSpPr txBox="1">
            <a:spLocks/>
          </p:cNvSpPr>
          <p:nvPr/>
        </p:nvSpPr>
        <p:spPr>
          <a:xfrm>
            <a:off x="6377734" y="3376424"/>
            <a:ext cx="5212355" cy="8230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defRPr sz="2000" b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defRPr>
            </a:lvl1pPr>
          </a:lstStyle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24/7 water supply system</a:t>
            </a:r>
            <a:endParaRPr kumimoji="0" lang="en-US" sz="3200" i="0" u="none" strike="noStrike" cap="none" spc="0" normalizeH="0" baseline="0" noProof="0" dirty="0">
              <a:ln w="0"/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02AC00-5C81-C504-13CF-C2480DC63FEC}"/>
              </a:ext>
            </a:extLst>
          </p:cNvPr>
          <p:cNvSpPr txBox="1"/>
          <p:nvPr/>
        </p:nvSpPr>
        <p:spPr>
          <a:xfrm>
            <a:off x="1917983" y="1744839"/>
            <a:ext cx="8919507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spc="-12" normalizeH="0" baseline="0" noProof="0" dirty="0">
                <a:solidFill>
                  <a:srgbClr val="0070C0"/>
                </a:solidFill>
                <a:uLnTx/>
                <a:uFillTx/>
                <a:latin typeface="+mn-lt"/>
              </a:rPr>
              <a:t>Sustainable</a:t>
            </a:r>
            <a:r>
              <a:rPr kumimoji="0" lang="en-US" sz="3200" b="1" i="0" u="none" strike="noStrike" spc="-55" normalizeH="0" baseline="0" noProof="0" dirty="0">
                <a:solidFill>
                  <a:srgbClr val="0070C0"/>
                </a:solidFill>
                <a:uLnTx/>
                <a:uFillTx/>
                <a:latin typeface="+mn-lt"/>
              </a:rPr>
              <a:t> </a:t>
            </a:r>
            <a:r>
              <a:rPr kumimoji="0" lang="en-US" sz="3200" b="1" i="0" u="none" strike="noStrike" spc="-24" normalizeH="0" baseline="0" noProof="0" dirty="0">
                <a:solidFill>
                  <a:srgbClr val="0070C0"/>
                </a:solidFill>
                <a:uLnTx/>
                <a:uFillTx/>
                <a:latin typeface="+mn-lt"/>
              </a:rPr>
              <a:t>Rural Water</a:t>
            </a:r>
            <a:r>
              <a:rPr kumimoji="0" lang="en-US" sz="3200" b="1" i="0" u="none" strike="noStrike" spc="-61" normalizeH="0" baseline="0" noProof="0" dirty="0">
                <a:solidFill>
                  <a:srgbClr val="0070C0"/>
                </a:solidFill>
                <a:uLnTx/>
                <a:uFillTx/>
                <a:latin typeface="+mn-lt"/>
              </a:rPr>
              <a:t> </a:t>
            </a:r>
            <a:r>
              <a:rPr kumimoji="0" lang="en-US" sz="3200" b="1" i="0" u="none" strike="noStrike" spc="-12" normalizeH="0" baseline="0" noProof="0" dirty="0">
                <a:solidFill>
                  <a:srgbClr val="0070C0"/>
                </a:solidFill>
                <a:uLnTx/>
                <a:uFillTx/>
                <a:latin typeface="+mn-lt"/>
              </a:rPr>
              <a:t>Supply in </a:t>
            </a:r>
            <a:r>
              <a:rPr lang="en-US" sz="3200" b="1" spc="-12" dirty="0">
                <a:solidFill>
                  <a:srgbClr val="0070C0"/>
                </a:solidFill>
              </a:rPr>
              <a:t>Karnataka </a:t>
            </a:r>
          </a:p>
        </p:txBody>
      </p:sp>
      <p:pic>
        <p:nvPicPr>
          <p:cNvPr id="3" name="Picture 2" descr="A person working on a water supply&#10;&#10;Description automatically generated">
            <a:extLst>
              <a:ext uri="{FF2B5EF4-FFF2-40B4-BE49-F238E27FC236}">
                <a16:creationId xmlns="" xmlns:a16="http://schemas.microsoft.com/office/drawing/2014/main" id="{76666134-CCAE-DE4F-6A0E-5260A1E5B3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13" t="49485" r="-257" b="-1"/>
          <a:stretch/>
        </p:blipFill>
        <p:spPr>
          <a:xfrm>
            <a:off x="167248" y="2341558"/>
            <a:ext cx="6024545" cy="4329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46336EA9-D15A-45D2-B509-D03A6DEAB2DB}"/>
              </a:ext>
            </a:extLst>
          </p:cNvPr>
          <p:cNvSpPr txBox="1">
            <a:spLocks/>
          </p:cNvSpPr>
          <p:nvPr/>
        </p:nvSpPr>
        <p:spPr>
          <a:xfrm>
            <a:off x="6418730" y="5136776"/>
            <a:ext cx="5628560" cy="142941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defPPr>
              <a:defRPr lang="en-US"/>
            </a:defPPr>
            <a:lvl1pPr algn="ctr">
              <a:defRPr sz="2000" b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defRPr>
            </a:lvl1pPr>
          </a:lstStyle>
          <a:p>
            <a:pPr marL="0"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PRESENTED BY:</a:t>
            </a:r>
          </a:p>
          <a:p>
            <a:pPr marL="0"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i="0" u="none" strike="noStrike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Name: </a:t>
            </a:r>
          </a:p>
          <a:p>
            <a:pPr marL="0"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         Designation:</a:t>
            </a:r>
          </a:p>
          <a:p>
            <a:pPr marL="0"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i="0" u="none" strike="noStrike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District:</a:t>
            </a:r>
          </a:p>
          <a:p>
            <a:pPr marL="0"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         State:</a:t>
            </a:r>
            <a:endParaRPr kumimoji="0" lang="en-US" sz="3200" i="0" u="none" strike="noStrike" cap="none" spc="0" normalizeH="0" baseline="0" noProof="0" dirty="0">
              <a:ln w="0"/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41976" y="5351929"/>
            <a:ext cx="3361765" cy="2779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chemeClr val="tx1"/>
                </a:solidFill>
              </a:rPr>
              <a:t>Shri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Gangadharaswamy</a:t>
            </a:r>
            <a:r>
              <a:rPr lang="en-US" sz="1400" dirty="0">
                <a:solidFill>
                  <a:schemeClr val="tx1"/>
                </a:solidFill>
              </a:rPr>
              <a:t> G M, I.A.S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59905" y="5656729"/>
            <a:ext cx="3361765" cy="2958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Deputy Commissioner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659906" y="5979459"/>
            <a:ext cx="3361765" cy="2779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Davanagere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77835" y="6293223"/>
            <a:ext cx="3361765" cy="2061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Karnataka</a:t>
            </a:r>
          </a:p>
        </p:txBody>
      </p:sp>
    </p:spTree>
    <p:extLst>
      <p:ext uri="{BB962C8B-B14F-4D97-AF65-F5344CB8AC3E}">
        <p14:creationId xmlns:p14="http://schemas.microsoft.com/office/powerpoint/2010/main" xmlns="" val="113276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9075"/>
            <a:ext cx="12192000" cy="5707492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10058400" y="5658611"/>
                </a:moveTo>
                <a:lnTo>
                  <a:pt x="0" y="5658611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5658611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60073" y="962026"/>
            <a:ext cx="5412052" cy="20479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FFFF"/>
                </a:solidFill>
              </a:rPr>
              <a:t>THE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PROCESS</a:t>
            </a:r>
            <a:r>
              <a:rPr spc="5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FOLLOWED FEASIBILITY</a:t>
            </a:r>
            <a:r>
              <a:rPr spc="2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PHASE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2400" y="3190875"/>
            <a:ext cx="5629399" cy="71045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187960">
              <a:lnSpc>
                <a:spcPts val="1610"/>
              </a:lnSpc>
              <a:spcBef>
                <a:spcPts val="300"/>
              </a:spcBef>
              <a:buFont typeface="Arial"/>
              <a:buChar char="•"/>
              <a:tabLst>
                <a:tab pos="200660" algn="l"/>
              </a:tabLst>
            </a:pP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GP</a:t>
            </a:r>
            <a:r>
              <a:rPr sz="145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members/PDO/VWSC</a:t>
            </a:r>
            <a:r>
              <a:rPr sz="14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meeting</a:t>
            </a:r>
            <a:r>
              <a:rPr sz="145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4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selection</a:t>
            </a:r>
            <a:r>
              <a:rPr sz="14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sz="1450" b="1">
                <a:solidFill>
                  <a:srgbClr val="FFFFFF"/>
                </a:solidFill>
                <a:latin typeface="Calibri"/>
                <a:cs typeface="Calibri"/>
              </a:rPr>
              <a:t>village</a:t>
            </a:r>
            <a:r>
              <a:rPr sz="1450" b="1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lang="en-IN" sz="1450" b="1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450" b="1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24/7</a:t>
            </a:r>
            <a:r>
              <a:rPr sz="145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14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endParaRPr sz="1450">
              <a:latin typeface="Calibri"/>
              <a:cs typeface="Calibri"/>
            </a:endParaRPr>
          </a:p>
          <a:p>
            <a:pPr marL="200660" indent="-18796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00660" algn="l"/>
              </a:tabLst>
            </a:pP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Baseline</a:t>
            </a:r>
            <a:r>
              <a:rPr sz="145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survey</a:t>
            </a:r>
            <a:r>
              <a:rPr sz="14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4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Gap</a:t>
            </a:r>
            <a:r>
              <a:rPr sz="145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analysis.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323975"/>
            <a:ext cx="12192000" cy="5124450"/>
            <a:chOff x="0" y="1057656"/>
            <a:chExt cx="10058400" cy="56591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4672" y="1216151"/>
              <a:ext cx="1674875" cy="16748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4879" y="1368043"/>
              <a:ext cx="1394459" cy="1384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4879" y="1057656"/>
              <a:ext cx="5303519" cy="46436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6611" y="3300476"/>
              <a:ext cx="2263139" cy="22605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30567" y="1060703"/>
              <a:ext cx="3227832" cy="27050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562856"/>
              <a:ext cx="4942332" cy="21534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3" y="4712715"/>
              <a:ext cx="1292351" cy="15113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7360" y="5001768"/>
              <a:ext cx="2868167" cy="8534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0763" y="5855207"/>
              <a:ext cx="3258311" cy="8610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95388" y="4325112"/>
              <a:ext cx="2763011" cy="23911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B0E25F14-D813-4CA9-9E2F-1D5F544878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>
                <a:latin typeface="Aptos"/>
              </a:rPr>
              <a:t>THE PROCESS FOLLOWED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C669104-A552-45AD-95DE-5A72EF03389D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WATER CONSUMPTION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8E8E15-C50B-43C2-8D0E-4D79019FCFF8}"/>
              </a:ext>
            </a:extLst>
          </p:cNvPr>
          <p:cNvSpPr txBox="1"/>
          <p:nvPr/>
        </p:nvSpPr>
        <p:spPr>
          <a:xfrm>
            <a:off x="3352800" y="6858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/>
              </a:rPr>
              <a:t>FOLLOW-UP PHASE</a:t>
            </a:r>
            <a:endParaRPr lang="en-IN" b="1" dirty="0">
              <a:latin typeface="Aptos" panose="020B00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3BFA8D-1FFB-4833-BB44-873BAB435476}"/>
              </a:ext>
            </a:extLst>
          </p:cNvPr>
          <p:cNvSpPr txBox="1"/>
          <p:nvPr/>
        </p:nvSpPr>
        <p:spPr>
          <a:xfrm>
            <a:off x="272753" y="5562605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/>
              </a:rPr>
              <a:t>BULK WATER METER READING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E823645-34B6-4EA4-B78F-D1B66F5CAFD9}"/>
              </a:ext>
            </a:extLst>
          </p:cNvPr>
          <p:cNvSpPr txBox="1"/>
          <p:nvPr/>
        </p:nvSpPr>
        <p:spPr>
          <a:xfrm>
            <a:off x="3124200" y="5562605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/>
              </a:rPr>
              <a:t>ELECTRICITY METER READING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6C1F28-47A4-4190-AD67-D1381FC4DB76}"/>
              </a:ext>
            </a:extLst>
          </p:cNvPr>
          <p:cNvSpPr txBox="1"/>
          <p:nvPr/>
        </p:nvSpPr>
        <p:spPr>
          <a:xfrm>
            <a:off x="9299049" y="5558225"/>
            <a:ext cx="2667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/>
              </a:rPr>
              <a:t> USER WATER CONSUMPTION ANALYSIS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0141B73-38C7-4AA8-9F67-39A8AB3A2700}"/>
              </a:ext>
            </a:extLst>
          </p:cNvPr>
          <p:cNvSpPr txBox="1"/>
          <p:nvPr/>
        </p:nvSpPr>
        <p:spPr>
          <a:xfrm>
            <a:off x="6250325" y="5523899"/>
            <a:ext cx="2635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/>
              </a:rPr>
              <a:t>FREQUENCY OF FILLING OF OHT [2 times/day]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03B2BC-6C73-416B-A81D-AEFEE563EA4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/>
          <a:srcRect b="12563"/>
          <a:stretch/>
        </p:blipFill>
        <p:spPr>
          <a:xfrm>
            <a:off x="272752" y="1233607"/>
            <a:ext cx="2808000" cy="4290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FFF464-2083-45A8-AF4F-7B6F350026D3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1800" y="1233607"/>
            <a:ext cx="2808000" cy="429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B26CCB4-8CF4-4C0D-BBE6-DE11C483881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r="20096"/>
          <a:stretch/>
        </p:blipFill>
        <p:spPr>
          <a:xfrm>
            <a:off x="9067800" y="1232693"/>
            <a:ext cx="2808000" cy="429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F25FF64-501A-46F0-A700-ED00AF4CE240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0848" y="1252504"/>
            <a:ext cx="2808000" cy="42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750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0" y="229721"/>
            <a:ext cx="12022973" cy="6282266"/>
            <a:chOff x="-3810" y="1053846"/>
            <a:chExt cx="9918953" cy="569336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6200" y="3978615"/>
              <a:ext cx="6028943" cy="2768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810" y="1053846"/>
              <a:ext cx="5036820" cy="5666232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84727" y="2052953"/>
            <a:ext cx="5435023" cy="2230098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 indent="77470">
              <a:lnSpc>
                <a:spcPct val="91000"/>
              </a:lnSpc>
              <a:spcBef>
                <a:spcPts val="465"/>
              </a:spcBef>
            </a:pPr>
            <a:r>
              <a:rPr sz="3100" b="0" dirty="0">
                <a:latin typeface="Calibri"/>
                <a:cs typeface="Calibri"/>
              </a:rPr>
              <a:t>24/7</a:t>
            </a:r>
            <a:r>
              <a:rPr sz="3100" b="0" spc="-110" dirty="0">
                <a:latin typeface="Calibri"/>
                <a:cs typeface="Calibri"/>
              </a:rPr>
              <a:t> </a:t>
            </a:r>
            <a:r>
              <a:rPr sz="3100" b="0" dirty="0">
                <a:latin typeface="Calibri"/>
                <a:cs typeface="Calibri"/>
              </a:rPr>
              <a:t>Village</a:t>
            </a:r>
            <a:r>
              <a:rPr sz="3100" b="0" spc="-130" dirty="0">
                <a:latin typeface="Calibri"/>
                <a:cs typeface="Calibri"/>
              </a:rPr>
              <a:t> </a:t>
            </a:r>
            <a:r>
              <a:rPr sz="3100" b="0" spc="-10" dirty="0">
                <a:latin typeface="Calibri"/>
                <a:cs typeface="Calibri"/>
              </a:rPr>
              <a:t>Declaration </a:t>
            </a:r>
            <a:r>
              <a:rPr sz="3100" b="0" spc="-35" dirty="0">
                <a:latin typeface="Calibri"/>
                <a:cs typeface="Calibri"/>
              </a:rPr>
              <a:t>in</a:t>
            </a:r>
            <a:r>
              <a:rPr sz="3100" b="0" dirty="0">
                <a:latin typeface="Calibri"/>
                <a:cs typeface="Calibri"/>
              </a:rPr>
              <a:t> presence</a:t>
            </a:r>
            <a:r>
              <a:rPr sz="3100" b="0" spc="10" dirty="0">
                <a:latin typeface="Calibri"/>
                <a:cs typeface="Calibri"/>
              </a:rPr>
              <a:t> </a:t>
            </a:r>
            <a:r>
              <a:rPr sz="3100" b="0" spc="-25" dirty="0">
                <a:latin typeface="Calibri"/>
                <a:cs typeface="Calibri"/>
              </a:rPr>
              <a:t>of </a:t>
            </a:r>
            <a:r>
              <a:rPr sz="3100" b="0" spc="-10" dirty="0">
                <a:latin typeface="Calibri"/>
                <a:cs typeface="Calibri"/>
              </a:rPr>
              <a:t>Honourable</a:t>
            </a:r>
            <a:r>
              <a:rPr sz="3100" b="0" spc="-135" dirty="0">
                <a:latin typeface="Calibri"/>
                <a:cs typeface="Calibri"/>
              </a:rPr>
              <a:t> </a:t>
            </a:r>
            <a:r>
              <a:rPr sz="3100" b="0" spc="-204" dirty="0">
                <a:latin typeface="Calibri"/>
                <a:cs typeface="Calibri"/>
              </a:rPr>
              <a:t>MP,</a:t>
            </a:r>
            <a:r>
              <a:rPr sz="3100" b="0" spc="-65" dirty="0">
                <a:latin typeface="Calibri"/>
                <a:cs typeface="Calibri"/>
              </a:rPr>
              <a:t> </a:t>
            </a:r>
            <a:r>
              <a:rPr sz="3100" b="0" spc="-20" dirty="0">
                <a:latin typeface="Calibri"/>
                <a:cs typeface="Calibri"/>
              </a:rPr>
              <a:t>MLA,</a:t>
            </a:r>
            <a:r>
              <a:rPr lang="en-IN" sz="3100" b="0" spc="-20" dirty="0">
                <a:latin typeface="Calibri"/>
                <a:cs typeface="Calibri"/>
              </a:rPr>
              <a:t>MLC,</a:t>
            </a:r>
            <a:r>
              <a:rPr sz="3100" b="0" spc="-20" dirty="0">
                <a:latin typeface="Calibri"/>
                <a:cs typeface="Calibri"/>
              </a:rPr>
              <a:t> </a:t>
            </a:r>
            <a:r>
              <a:rPr sz="3100" b="0" spc="140" dirty="0">
                <a:latin typeface="Calibri"/>
                <a:cs typeface="Calibri"/>
              </a:rPr>
              <a:t>DC,</a:t>
            </a:r>
            <a:r>
              <a:rPr sz="3100" b="0" spc="-85" dirty="0">
                <a:latin typeface="Calibri"/>
                <a:cs typeface="Calibri"/>
              </a:rPr>
              <a:t> </a:t>
            </a:r>
            <a:r>
              <a:rPr sz="3100" b="0" spc="125" dirty="0">
                <a:latin typeface="Calibri"/>
                <a:cs typeface="Calibri"/>
              </a:rPr>
              <a:t>CEO,</a:t>
            </a:r>
            <a:r>
              <a:rPr lang="en-IN" sz="3100" b="0" spc="125" dirty="0">
                <a:latin typeface="Calibri"/>
                <a:cs typeface="Calibri"/>
              </a:rPr>
              <a:t>GP President,</a:t>
            </a:r>
            <a:r>
              <a:rPr sz="3100" b="0" spc="-85" dirty="0">
                <a:latin typeface="Calibri"/>
                <a:cs typeface="Calibri"/>
              </a:rPr>
              <a:t> </a:t>
            </a:r>
            <a:r>
              <a:rPr sz="3100" b="0" dirty="0">
                <a:latin typeface="Calibri"/>
                <a:cs typeface="Calibri"/>
              </a:rPr>
              <a:t>Dept</a:t>
            </a:r>
            <a:r>
              <a:rPr sz="3100" b="0" spc="-80" dirty="0">
                <a:latin typeface="Calibri"/>
                <a:cs typeface="Calibri"/>
              </a:rPr>
              <a:t> </a:t>
            </a:r>
            <a:r>
              <a:rPr sz="3100" b="0" spc="-10" dirty="0">
                <a:latin typeface="Calibri"/>
                <a:cs typeface="Calibri"/>
              </a:rPr>
              <a:t>Officers </a:t>
            </a:r>
            <a:r>
              <a:rPr sz="3100" b="0" spc="-175" dirty="0">
                <a:latin typeface="Calibri"/>
                <a:cs typeface="Calibri"/>
              </a:rPr>
              <a:t>&amp;</a:t>
            </a:r>
            <a:r>
              <a:rPr sz="3100" b="0" spc="-80" dirty="0">
                <a:latin typeface="Calibri"/>
                <a:cs typeface="Calibri"/>
              </a:rPr>
              <a:t> </a:t>
            </a:r>
            <a:r>
              <a:rPr sz="3100" b="0" spc="-10" dirty="0">
                <a:latin typeface="Calibri"/>
                <a:cs typeface="Calibri"/>
              </a:rPr>
              <a:t>Beneficiaries</a:t>
            </a:r>
            <a:endParaRPr sz="31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9528" y="4180690"/>
            <a:ext cx="5019194" cy="13447"/>
          </a:xfrm>
          <a:custGeom>
            <a:avLst/>
            <a:gdLst/>
            <a:ahLst/>
            <a:cxnLst/>
            <a:rect l="l" t="t" r="r" b="b"/>
            <a:pathLst>
              <a:path w="4140835" h="15239">
                <a:moveTo>
                  <a:pt x="4140707" y="15240"/>
                </a:moveTo>
                <a:lnTo>
                  <a:pt x="0" y="15240"/>
                </a:lnTo>
                <a:lnTo>
                  <a:pt x="0" y="0"/>
                </a:lnTo>
                <a:lnTo>
                  <a:pt x="4140707" y="0"/>
                </a:lnTo>
                <a:lnTo>
                  <a:pt x="4140707" y="1524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3" descr="d:\Users\Dell\Downloads\WhatsApp Image 2025-05-09 at 20.32.39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4182" y="134471"/>
            <a:ext cx="6433993" cy="31600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73" y="0"/>
            <a:ext cx="11776056" cy="995081"/>
          </a:xfrm>
        </p:spPr>
        <p:txBody>
          <a:bodyPr>
            <a:noAutofit/>
          </a:bodyPr>
          <a:lstStyle/>
          <a:p>
            <a:pPr algn="ctr"/>
            <a:r>
              <a:rPr lang="en-IN" sz="3400" b="1" dirty="0">
                <a:latin typeface="Aptos" panose="020B0004020202020204"/>
              </a:rPr>
              <a:t>    </a:t>
            </a:r>
            <a:r>
              <a:rPr lang="en-IN" sz="3200" b="1" dirty="0">
                <a:latin typeface="Aptos" panose="020B0004020202020204"/>
              </a:rPr>
              <a:t> </a:t>
            </a:r>
            <a:r>
              <a:rPr lang="en-IN" sz="2400" b="1" dirty="0">
                <a:latin typeface="Times New Roman" pitchFamily="18" charset="0"/>
                <a:cs typeface="Times New Roman" pitchFamily="18" charset="0"/>
              </a:rPr>
              <a:t>Inauguration Programme by  Public 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Representatives such </a:t>
            </a:r>
            <a:r>
              <a:rPr lang="en-IN" sz="2400" b="1" dirty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Honourable </a:t>
            </a:r>
            <a:r>
              <a:rPr lang="en-IN" sz="2400" b="1" dirty="0" err="1" smtClean="0">
                <a:latin typeface="Times New Roman" pitchFamily="18" charset="0"/>
                <a:cs typeface="Times New Roman" pitchFamily="18" charset="0"/>
              </a:rPr>
              <a:t>Minister’s,MP</a:t>
            </a:r>
            <a:r>
              <a:rPr lang="en-IN" sz="2400" b="1" dirty="0">
                <a:latin typeface="Times New Roman" pitchFamily="18" charset="0"/>
                <a:cs typeface="Times New Roman" pitchFamily="18" charset="0"/>
              </a:rPr>
              <a:t> ,MLA’s 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IN" sz="2400" b="1" dirty="0" err="1" smtClean="0">
                <a:latin typeface="Times New Roman" pitchFamily="18" charset="0"/>
                <a:cs typeface="Times New Roman" pitchFamily="18" charset="0"/>
              </a:rPr>
              <a:t>MLC’s,DC,CEO,GP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 President and Members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Users\Dell\Downloads\MLC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55285" y="1321516"/>
            <a:ext cx="2736715" cy="4732415"/>
          </a:xfrm>
          <a:prstGeom prst="rect">
            <a:avLst/>
          </a:prstGeom>
          <a:noFill/>
        </p:spPr>
      </p:pic>
      <p:pic>
        <p:nvPicPr>
          <p:cNvPr id="6" name="Content Placeholder 3" descr="d:\Users\Dell\Downloads\WhatsApp Image 2025-08-03 at 15.28.22 (2).jpe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291215"/>
            <a:ext cx="3229583" cy="479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d:\Users\Dell\Downloads\WhatsApp Image 2025-08-06 at 21.25.59 (1).jpe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1806" y="1335049"/>
            <a:ext cx="3177906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Users\Dell\Downloads\WhatsApp Image 2025-04-22 at 08.32.4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9712" y="1291215"/>
            <a:ext cx="2926809" cy="4814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0"/>
            <a:ext cx="11747241" cy="476251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   </a:t>
            </a:r>
            <a:r>
              <a:rPr lang="en-IN" sz="3100" dirty="0"/>
              <a:t>Media Coverage</a:t>
            </a:r>
            <a:endParaRPr lang="en-IN" sz="4000" dirty="0"/>
          </a:p>
        </p:txBody>
      </p:sp>
      <p:pic>
        <p:nvPicPr>
          <p:cNvPr id="1026" name="Picture 2" descr="d:\Users\Dell\Downloads\WhatsApp Image 2025-10-05 at 16.41.24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5661" y="485775"/>
            <a:ext cx="5323114" cy="2809875"/>
          </a:xfrm>
          <a:prstGeom prst="rect">
            <a:avLst/>
          </a:prstGeom>
          <a:noFill/>
        </p:spPr>
      </p:pic>
      <p:pic>
        <p:nvPicPr>
          <p:cNvPr id="1027" name="Picture 3" descr="d:\Users\Dell\Downloads\WhatsApp Image 2025-10-05 at 16.41.2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0" y="504825"/>
            <a:ext cx="5962649" cy="2867026"/>
          </a:xfrm>
          <a:prstGeom prst="rect">
            <a:avLst/>
          </a:prstGeom>
          <a:noFill/>
        </p:spPr>
      </p:pic>
      <p:pic>
        <p:nvPicPr>
          <p:cNvPr id="5" name="Content Placeholder 3" descr="d:\Users\Dell\Desktop\WhatsApp Image 2025-09-30 at 19.10.5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177" y="3400425"/>
            <a:ext cx="5304648" cy="3260272"/>
          </a:xfrm>
          <a:prstGeom prst="rect">
            <a:avLst/>
          </a:prstGeom>
          <a:noFill/>
        </p:spPr>
      </p:pic>
      <p:pic>
        <p:nvPicPr>
          <p:cNvPr id="6" name="Picture 5" descr="d:\Users\Dell\Desktop\WhatsApp Image 2025-04-15 at 11.31.5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4550" y="3457575"/>
            <a:ext cx="5924550" cy="3238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448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     </a:t>
            </a:r>
            <a:r>
              <a:rPr lang="en-US" sz="4000" b="1" dirty="0"/>
              <a:t>Media Coverage  </a:t>
            </a:r>
          </a:p>
        </p:txBody>
      </p:sp>
      <p:pic>
        <p:nvPicPr>
          <p:cNvPr id="1026" name="Picture 2" descr="d:\Users\Dell\Desktop\WhatsApp Image 2025-09-30 at 19.10.54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65683" y="802432"/>
            <a:ext cx="2643207" cy="2611113"/>
          </a:xfrm>
          <a:prstGeom prst="rect">
            <a:avLst/>
          </a:prstGeom>
          <a:noFill/>
        </p:spPr>
      </p:pic>
      <p:pic>
        <p:nvPicPr>
          <p:cNvPr id="4" name="Picture 2" descr="C:\Users\USER2\Downloads\WhatsApp Image 2025-06-04 at 8.53.35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7543" y="3848297"/>
            <a:ext cx="3378358" cy="2714644"/>
          </a:xfrm>
          <a:prstGeom prst="rect">
            <a:avLst/>
          </a:prstGeom>
          <a:noFill/>
        </p:spPr>
      </p:pic>
      <p:pic>
        <p:nvPicPr>
          <p:cNvPr id="7" name="Picture 2" descr="D:\Users\Dell\Downloads\WhatsApp Image 2025-08-03 at 14.57.1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0705" y="3571851"/>
            <a:ext cx="4412911" cy="3286149"/>
          </a:xfrm>
          <a:prstGeom prst="rect">
            <a:avLst/>
          </a:prstGeom>
          <a:noFill/>
        </p:spPr>
      </p:pic>
      <p:pic>
        <p:nvPicPr>
          <p:cNvPr id="8" name="Picture 1" descr="d:\Users\Dell\Downloads\WhatsApp Image 2025-05-10 at 11.22.5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090" y="3786200"/>
            <a:ext cx="3466163" cy="2762271"/>
          </a:xfrm>
          <a:prstGeom prst="rect">
            <a:avLst/>
          </a:prstGeom>
          <a:noFill/>
        </p:spPr>
      </p:pic>
      <p:pic>
        <p:nvPicPr>
          <p:cNvPr id="9" name="Picture 2" descr="D:\Users\Dell\Downloads\WhatsApp Image 2025-04-22 at 10.36.34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4728" y="783771"/>
            <a:ext cx="2571768" cy="2744663"/>
          </a:xfrm>
          <a:prstGeom prst="rect">
            <a:avLst/>
          </a:prstGeom>
          <a:noFill/>
        </p:spPr>
      </p:pic>
      <p:pic>
        <p:nvPicPr>
          <p:cNvPr id="11" name="Picture 3" descr="d:\Users\Dell\Downloads\WhatsApp Image 2025-04-07 at 07.40.15 (1).jpeg"/>
          <p:cNvPicPr>
            <a:picLocks noChangeAspect="1" noChangeArrowheads="1"/>
          </p:cNvPicPr>
          <p:nvPr/>
        </p:nvPicPr>
        <p:blipFill rotWithShape="1">
          <a:blip r:embed="rId7"/>
          <a:srcRect b="25180"/>
          <a:stretch/>
        </p:blipFill>
        <p:spPr bwMode="auto">
          <a:xfrm>
            <a:off x="9239273" y="811763"/>
            <a:ext cx="2571768" cy="27739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2" descr="D:\Users\Dell\Downloads\KG Halli 3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1257" y="765110"/>
            <a:ext cx="3461657" cy="2724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6A92B98-5473-2D79-B370-A18554145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Smiling face outline with solid fill">
            <a:extLst>
              <a:ext uri="{FF2B5EF4-FFF2-40B4-BE49-F238E27FC236}">
                <a16:creationId xmlns="" xmlns:a16="http://schemas.microsoft.com/office/drawing/2014/main" id="{0D8534CE-A53D-F8F0-09EB-CF998F7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9199" y="1381344"/>
            <a:ext cx="2321460" cy="232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8C4B9B9-1B04-781A-27E2-6E35B9932FEF}"/>
              </a:ext>
            </a:extLst>
          </p:cNvPr>
          <p:cNvSpPr txBox="1"/>
          <p:nvPr/>
        </p:nvSpPr>
        <p:spPr>
          <a:xfrm>
            <a:off x="5787859" y="3916925"/>
            <a:ext cx="6404141" cy="1645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Transformation towards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sustainable water supply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DAD446-CD5D-16F5-6F6E-5F964F512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42" y="683526"/>
            <a:ext cx="5448517" cy="4707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2784DC-5026-C5A3-67D7-83DF6701A648}"/>
              </a:ext>
            </a:extLst>
          </p:cNvPr>
          <p:cNvSpPr txBox="1"/>
          <p:nvPr/>
        </p:nvSpPr>
        <p:spPr>
          <a:xfrm>
            <a:off x="560623" y="5562201"/>
            <a:ext cx="4541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+mj-cs"/>
              </a:rPr>
              <a:t>24/7 water supply village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xmlns="" val="144265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="" xmlns:a16="http://schemas.microsoft.com/office/drawing/2014/main" id="{231BF440-39FA-4087-84CC-2EEC0BBDAF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="" xmlns:a16="http://schemas.microsoft.com/office/drawing/2014/main" id="{F04E4CBA-303B-48BD-8451-C2701CB0EE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="" xmlns:a16="http://schemas.microsoft.com/office/drawing/2014/main" id="{F6CA58B3-AFCC-4A40-9882-50D5080879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75C56826-D4E5-42ED-8529-079651CB30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="" xmlns:a16="http://schemas.microsoft.com/office/drawing/2014/main" id="{82095FCE-EF05-4443-B97A-85DEE3A5CA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CA00AE6B-AA30-4CF8-BA6F-339B780AD7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5252C1-6908-9712-3B9B-CBBE3D78FCF0}"/>
              </a:ext>
            </a:extLst>
          </p:cNvPr>
          <p:cNvSpPr txBox="1"/>
          <p:nvPr/>
        </p:nvSpPr>
        <p:spPr>
          <a:xfrm>
            <a:off x="277906" y="125505"/>
            <a:ext cx="11421035" cy="717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Davanagere – A model District in declaration of 24/7 Water Supply in Karnataka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3B20CD2-ED51-3080-F4C1-36A60619C5A1}"/>
              </a:ext>
            </a:extLst>
          </p:cNvPr>
          <p:cNvSpPr txBox="1"/>
          <p:nvPr/>
        </p:nvSpPr>
        <p:spPr>
          <a:xfrm>
            <a:off x="1" y="671756"/>
            <a:ext cx="2770093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b="0" i="0" baseline="0" dirty="0"/>
              <a:t>Proposed villages in Karnataka:  </a:t>
            </a:r>
            <a:r>
              <a:rPr lang="en-US" sz="1400" b="1" i="0" baseline="0" dirty="0"/>
              <a:t>925</a:t>
            </a:r>
          </a:p>
          <a:p>
            <a:pPr marL="4572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b="0" i="0" baseline="0" dirty="0"/>
              <a:t>24/7 water supply Declared Villages in Karnataka: </a:t>
            </a:r>
            <a:r>
              <a:rPr lang="en-US" sz="1400" b="1" dirty="0"/>
              <a:t>209</a:t>
            </a:r>
            <a:endParaRPr lang="en-US" sz="1400" b="1" dirty="0">
              <a:solidFill>
                <a:prstClr val="black"/>
              </a:solidFill>
              <a:latin typeface="Aptos" panose="02110004020202020204"/>
            </a:endParaRPr>
          </a:p>
          <a:p>
            <a:pPr marL="4572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Davanagere, Declared 57 (45 Revenue Villages and 12 Habitation ) Villages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24/7 Water supply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villages.</a:t>
            </a:r>
          </a:p>
          <a:p>
            <a:pPr marL="4572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Target set to Declare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100 villages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 24/7 water supply villages in Davanagere.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2" descr="D:\Users\Dell\Downloads\WhatsApp Image 2025-05-13 at 21.43.32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272" y="639037"/>
            <a:ext cx="5198122" cy="2564832"/>
          </a:xfrm>
          <a:prstGeom prst="rect">
            <a:avLst/>
          </a:prstGeom>
          <a:noFill/>
        </p:spPr>
      </p:pic>
      <p:pic>
        <p:nvPicPr>
          <p:cNvPr id="15" name="Content Placeholder 3" descr="d:\Users\Dell\Downloads\WhatsApp Image 2025-08-03 at 16.44.42 (1).jpe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0883" y="3508527"/>
            <a:ext cx="5206893" cy="249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6988762"/>
              </p:ext>
            </p:extLst>
          </p:nvPr>
        </p:nvGraphicFramePr>
        <p:xfrm>
          <a:off x="2877670" y="639037"/>
          <a:ext cx="3215876" cy="6193544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3881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897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79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320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 err="1"/>
                        <a:t>Sl.No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/>
                        <a:t>District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/>
                        <a:t>No Of Villages Declared</a:t>
                      </a:r>
                      <a:r>
                        <a:rPr lang="en-IN" sz="1100" b="1" u="none" strike="noStrike" baseline="0" dirty="0"/>
                        <a:t> as 24*7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893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solidFill>
                            <a:schemeClr val="bg1"/>
                          </a:solidFill>
                        </a:rPr>
                        <a:t>Davanagere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solidFill>
                            <a:schemeClr val="bg1"/>
                          </a:solidFill>
                        </a:rPr>
                        <a:t>45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/>
                        <a:t>Shivamogga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20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3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/>
                        <a:t>Bagalkote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16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4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 err="1"/>
                        <a:t>Koppal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14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5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 err="1"/>
                        <a:t>Belagavi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12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6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 err="1"/>
                        <a:t>Kodagu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7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 err="1"/>
                        <a:t>Ballari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10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8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 err="1"/>
                        <a:t>Vijayanagar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10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9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/>
                        <a:t>Hassan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9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10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 err="1"/>
                        <a:t>Chikkaballapura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8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835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11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/>
                        <a:t>Bengaluru Rural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5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12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/>
                        <a:t>Bengaluru Urban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5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13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Dharwad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5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14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/>
                        <a:t>Kolar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5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15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Mandya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5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16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Mysuru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5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17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Vijayapura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5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18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Haveri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4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19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/>
                        <a:t>Bidar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3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20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 err="1"/>
                        <a:t>Chitradurga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3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21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Gadag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2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22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Chamarajanagara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23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Dakshina Kannada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24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Kalaburagi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25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 dirty="0"/>
                        <a:t>Raichur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26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Ramanagar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27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Udupi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28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/>
                        <a:t>Yadgir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/>
                        <a:t>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7291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solidFill>
                            <a:schemeClr val="tx1"/>
                          </a:solidFill>
                        </a:rPr>
                        <a:t>Grand Total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IN" sz="2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756" marR="6756" marT="6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3702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DCC231C8-C761-4B31-9B1C-C6D19248C6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457B42-0621-B7B7-EFFD-956ACC9B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75" y="418352"/>
            <a:ext cx="10652394" cy="753816"/>
          </a:xfr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ptos" panose="020B0004020202020204" pitchFamily="34" charset="0"/>
                <a:cs typeface="Calibri"/>
              </a:rPr>
              <a:t>24/7 Water supply - APPROACH AND METHODOLOGY</a:t>
            </a:r>
            <a:endParaRPr lang="en-IN" sz="3200" b="1" dirty="0">
              <a:solidFill>
                <a:prstClr val="black"/>
              </a:solidFill>
              <a:latin typeface="Aptos" panose="020B0004020202020204" pitchFamily="34" charset="0"/>
              <a:cs typeface="Calibri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="" xmlns:a16="http://schemas.microsoft.com/office/drawing/2014/main" id="{CC73F53E-532F-F01C-25BC-75014EC397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32377854"/>
              </p:ext>
            </p:extLst>
          </p:nvPr>
        </p:nvGraphicFramePr>
        <p:xfrm>
          <a:off x="382837" y="1198116"/>
          <a:ext cx="11423276" cy="499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42128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8EAFD7-E6DD-6D1C-05E9-05C14CEA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2466" y="652813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9FD45-68C3-44E0-A628-01B0317E42E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640D58E-5B70-8CB2-26D6-15F82D9A5483}"/>
              </a:ext>
            </a:extLst>
          </p:cNvPr>
          <p:cNvGrpSpPr/>
          <p:nvPr/>
        </p:nvGrpSpPr>
        <p:grpSpPr>
          <a:xfrm>
            <a:off x="6569082" y="1076478"/>
            <a:ext cx="5412007" cy="5313041"/>
            <a:chOff x="5786303" y="986326"/>
            <a:chExt cx="5412007" cy="5313041"/>
          </a:xfrm>
        </p:grpSpPr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id="{6AEB07AB-6F92-4B53-9516-1B40B2D38276}"/>
                </a:ext>
              </a:extLst>
            </p:cNvPr>
            <p:cNvSpPr/>
            <p:nvPr/>
          </p:nvSpPr>
          <p:spPr>
            <a:xfrm>
              <a:off x="5786303" y="986326"/>
              <a:ext cx="5412007" cy="53130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858DF333-012C-4061-8298-75BDF7F7D474}"/>
                </a:ext>
              </a:extLst>
            </p:cNvPr>
            <p:cNvCxnSpPr>
              <a:cxnSpLocks/>
              <a:stCxn id="52" idx="1"/>
              <a:endCxn id="135" idx="1"/>
            </p:cNvCxnSpPr>
            <p:nvPr/>
          </p:nvCxnSpPr>
          <p:spPr>
            <a:xfrm>
              <a:off x="6578872" y="1764403"/>
              <a:ext cx="1079728" cy="1099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A8C7C0AD-ACED-43DB-9C64-9E7C9F6C2928}"/>
                </a:ext>
              </a:extLst>
            </p:cNvPr>
            <p:cNvCxnSpPr>
              <a:cxnSpLocks/>
              <a:stCxn id="52" idx="0"/>
              <a:endCxn id="135" idx="0"/>
            </p:cNvCxnSpPr>
            <p:nvPr/>
          </p:nvCxnSpPr>
          <p:spPr>
            <a:xfrm flipH="1">
              <a:off x="8460460" y="986326"/>
              <a:ext cx="31847" cy="1540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ADA7AF16-3960-4F6B-8AC2-FD46E42C0A5A}"/>
                </a:ext>
              </a:extLst>
            </p:cNvPr>
            <p:cNvCxnSpPr>
              <a:cxnSpLocks/>
              <a:stCxn id="52" idx="7"/>
              <a:endCxn id="135" idx="7"/>
            </p:cNvCxnSpPr>
            <p:nvPr/>
          </p:nvCxnSpPr>
          <p:spPr>
            <a:xfrm flipH="1">
              <a:off x="9262319" y="1764403"/>
              <a:ext cx="1143421" cy="1099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FCEBBB96-7A3A-4210-9D32-9B4F3BD6C7F3}"/>
                </a:ext>
              </a:extLst>
            </p:cNvPr>
            <p:cNvCxnSpPr>
              <a:cxnSpLocks/>
              <a:stCxn id="52" idx="6"/>
              <a:endCxn id="135" idx="6"/>
            </p:cNvCxnSpPr>
            <p:nvPr/>
          </p:nvCxnSpPr>
          <p:spPr>
            <a:xfrm flipH="1">
              <a:off x="9594459" y="3642846"/>
              <a:ext cx="1603850" cy="357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8108B520-ED89-45B5-92B3-9EC83D0628CE}"/>
                </a:ext>
              </a:extLst>
            </p:cNvPr>
            <p:cNvCxnSpPr>
              <a:cxnSpLocks/>
              <a:stCxn id="52" idx="5"/>
              <a:endCxn id="135" idx="5"/>
            </p:cNvCxnSpPr>
            <p:nvPr/>
          </p:nvCxnSpPr>
          <p:spPr>
            <a:xfrm flipH="1" flipV="1">
              <a:off x="9262319" y="4493329"/>
              <a:ext cx="1143421" cy="10279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6C3AB85A-4831-4DA5-BE1B-64635C96609D}"/>
                </a:ext>
              </a:extLst>
            </p:cNvPr>
            <p:cNvCxnSpPr>
              <a:cxnSpLocks/>
              <a:stCxn id="52" idx="4"/>
              <a:endCxn id="135" idx="4"/>
            </p:cNvCxnSpPr>
            <p:nvPr/>
          </p:nvCxnSpPr>
          <p:spPr>
            <a:xfrm flipH="1" flipV="1">
              <a:off x="8460460" y="4830786"/>
              <a:ext cx="31847" cy="14685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E54FC5FB-2976-4E2A-996F-56CC34CA8004}"/>
                </a:ext>
              </a:extLst>
            </p:cNvPr>
            <p:cNvCxnSpPr>
              <a:cxnSpLocks/>
              <a:stCxn id="52" idx="3"/>
              <a:endCxn id="135" idx="3"/>
            </p:cNvCxnSpPr>
            <p:nvPr/>
          </p:nvCxnSpPr>
          <p:spPr>
            <a:xfrm flipV="1">
              <a:off x="6578872" y="4493329"/>
              <a:ext cx="1079728" cy="10279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640F4673-F46D-4CF3-9770-84111F474955}"/>
                </a:ext>
              </a:extLst>
            </p:cNvPr>
            <p:cNvCxnSpPr>
              <a:cxnSpLocks/>
              <a:stCxn id="52" idx="2"/>
              <a:endCxn id="135" idx="2"/>
            </p:cNvCxnSpPr>
            <p:nvPr/>
          </p:nvCxnSpPr>
          <p:spPr>
            <a:xfrm>
              <a:off x="5786303" y="3642846"/>
              <a:ext cx="1540157" cy="357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130852C4-CFE9-4ACD-ABA4-9AB675036C62}"/>
                </a:ext>
              </a:extLst>
            </p:cNvPr>
            <p:cNvSpPr/>
            <p:nvPr/>
          </p:nvSpPr>
          <p:spPr>
            <a:xfrm>
              <a:off x="6973098" y="2156325"/>
              <a:ext cx="3060000" cy="306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BA086C2B-859C-40F6-8231-B96CFF094B1A}"/>
                </a:ext>
              </a:extLst>
            </p:cNvPr>
            <p:cNvSpPr/>
            <p:nvPr/>
          </p:nvSpPr>
          <p:spPr>
            <a:xfrm>
              <a:off x="6999049" y="1372510"/>
              <a:ext cx="15010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GP/VWSC Strengthening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24778F31-0210-4A4E-B47E-15091A238B94}"/>
                </a:ext>
              </a:extLst>
            </p:cNvPr>
            <p:cNvSpPr/>
            <p:nvPr/>
          </p:nvSpPr>
          <p:spPr>
            <a:xfrm>
              <a:off x="5961344" y="2661253"/>
              <a:ext cx="92211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SHG as Service Provider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B02B49B2-D85B-4394-AEC8-971DE7539E4F}"/>
                </a:ext>
              </a:extLst>
            </p:cNvPr>
            <p:cNvSpPr/>
            <p:nvPr/>
          </p:nvSpPr>
          <p:spPr>
            <a:xfrm>
              <a:off x="6086855" y="4075211"/>
              <a:ext cx="124340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FHTC &amp; Meter Monitoring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C2C4225F-AD01-4657-AA2E-F790796CCBB2}"/>
                </a:ext>
              </a:extLst>
            </p:cNvPr>
            <p:cNvSpPr/>
            <p:nvPr/>
          </p:nvSpPr>
          <p:spPr>
            <a:xfrm>
              <a:off x="7114960" y="5340423"/>
              <a:ext cx="141504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Water Quality Monitoring &amp; Surveillance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B6B03ED3-9550-4A0D-A90C-A20E47F08D7E}"/>
                </a:ext>
              </a:extLst>
            </p:cNvPr>
            <p:cNvSpPr/>
            <p:nvPr/>
          </p:nvSpPr>
          <p:spPr>
            <a:xfrm>
              <a:off x="8507608" y="5370045"/>
              <a:ext cx="139374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Tariff Fixation, Realization &amp; Expenditure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59EBA21E-7F8B-48B5-84B6-421C93EA6342}"/>
                </a:ext>
              </a:extLst>
            </p:cNvPr>
            <p:cNvSpPr/>
            <p:nvPr/>
          </p:nvSpPr>
          <p:spPr>
            <a:xfrm>
              <a:off x="9763028" y="4339027"/>
              <a:ext cx="139374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Water Conservation &amp; Security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="" xmlns:a16="http://schemas.microsoft.com/office/drawing/2014/main" id="{B3CE63A6-B0DD-4E23-8239-5F8B34CC327D}"/>
                </a:ext>
              </a:extLst>
            </p:cNvPr>
            <p:cNvSpPr/>
            <p:nvPr/>
          </p:nvSpPr>
          <p:spPr>
            <a:xfrm>
              <a:off x="9863091" y="2344755"/>
              <a:ext cx="129799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Minor Repairs &amp; Maintenance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="" xmlns:a16="http://schemas.microsoft.com/office/drawing/2014/main" id="{39028545-7724-44DE-AC1D-060DAECC1177}"/>
                </a:ext>
              </a:extLst>
            </p:cNvPr>
            <p:cNvSpPr/>
            <p:nvPr/>
          </p:nvSpPr>
          <p:spPr>
            <a:xfrm>
              <a:off x="8507122" y="1323256"/>
              <a:ext cx="180826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Community Monitoring &amp; Digital Governance</a:t>
              </a:r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C471C678-CC79-4FBC-9174-37746144187D}"/>
                </a:ext>
              </a:extLst>
            </p:cNvPr>
            <p:cNvSpPr/>
            <p:nvPr/>
          </p:nvSpPr>
          <p:spPr>
            <a:xfrm>
              <a:off x="7326459" y="2526483"/>
              <a:ext cx="2268000" cy="230430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Arial" panose="020B0604020202020204" pitchFamily="34" charset="0"/>
                </a:rPr>
                <a:t>24X7 WATER SUPPLY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="" xmlns:a16="http://schemas.microsoft.com/office/drawing/2014/main" id="{9B2F6023-5393-4F65-A366-5364C4B2A44A}"/>
                </a:ext>
              </a:extLst>
            </p:cNvPr>
            <p:cNvSpPr/>
            <p:nvPr/>
          </p:nvSpPr>
          <p:spPr>
            <a:xfrm>
              <a:off x="7143174" y="2041558"/>
              <a:ext cx="2735369" cy="3048470"/>
            </a:xfrm>
            <a:prstGeom prst="rect">
              <a:avLst/>
            </a:prstGeom>
          </p:spPr>
          <p:txBody>
            <a:bodyPr wrap="square">
              <a:prstTxWarp prst="textButton">
                <a:avLst>
                  <a:gd name="adj" fmla="val 11043235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|   9LPM , 7M   |   Water Quality as per BIS Standard   |   55 LPCD   |   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="" xmlns:a16="http://schemas.microsoft.com/office/drawing/2014/main" id="{30EE3C98-8303-4A06-9EEC-28F973696147}"/>
                </a:ext>
              </a:extLst>
            </p:cNvPr>
            <p:cNvSpPr/>
            <p:nvPr/>
          </p:nvSpPr>
          <p:spPr>
            <a:xfrm rot="551948">
              <a:off x="7133716" y="2321475"/>
              <a:ext cx="2735369" cy="2756216"/>
            </a:xfrm>
            <a:prstGeom prst="rect">
              <a:avLst/>
            </a:prstGeom>
          </p:spPr>
          <p:txBody>
            <a:bodyPr wrap="square">
              <a:prstTxWarp prst="textButton">
                <a:avLst>
                  <a:gd name="adj" fmla="val 11043235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Longevity 30 Yrs   |   Affordable Tariff   |   Piped Water Supply     </a:t>
              </a:r>
            </a:p>
          </p:txBody>
        </p:sp>
      </p:grpSp>
      <p:sp>
        <p:nvSpPr>
          <p:cNvPr id="143" name="Title 1">
            <a:extLst>
              <a:ext uri="{FF2B5EF4-FFF2-40B4-BE49-F238E27FC236}">
                <a16:creationId xmlns="" xmlns:a16="http://schemas.microsoft.com/office/drawing/2014/main" id="{BC90EEA3-3E33-47AC-9E03-1A6BD98948F2}"/>
              </a:ext>
            </a:extLst>
          </p:cNvPr>
          <p:cNvSpPr txBox="1">
            <a:spLocks/>
          </p:cNvSpPr>
          <p:nvPr/>
        </p:nvSpPr>
        <p:spPr>
          <a:xfrm>
            <a:off x="210910" y="283809"/>
            <a:ext cx="11728637" cy="62622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defRPr sz="2000" b="1">
                <a:solidFill>
                  <a:prstClr val="black"/>
                </a:solidFill>
                <a:latin typeface="Aptos" panose="020B0004020202020204" pitchFamily="34" charset="0"/>
                <a:ea typeface="+mj-ea"/>
                <a:cs typeface="Calibri"/>
              </a:defRPr>
            </a:lvl1pPr>
          </a:lstStyle>
          <a:p>
            <a:r>
              <a:rPr lang="en-IN" sz="2800" dirty="0"/>
              <a:t>THE PROCESS FOLLOWED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185B17D-EDA8-7AFF-7BB7-48693DA5DD50}"/>
              </a:ext>
            </a:extLst>
          </p:cNvPr>
          <p:cNvSpPr txBox="1"/>
          <p:nvPr/>
        </p:nvSpPr>
        <p:spPr>
          <a:xfrm>
            <a:off x="210911" y="1076241"/>
            <a:ext cx="5830453" cy="59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800" b="1" dirty="0">
                <a:solidFill>
                  <a:prstClr val="black"/>
                </a:solidFill>
                <a:latin typeface="Aptos" panose="020B0004020202020204" pitchFamily="34" charset="0"/>
                <a:ea typeface="+mj-ea"/>
                <a:cs typeface="Calibri"/>
              </a:rPr>
              <a:t>Capacity building on 24/7 implementation 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800" b="1" dirty="0">
                <a:solidFill>
                  <a:prstClr val="black"/>
                </a:solidFill>
                <a:latin typeface="Aptos" panose="020B0004020202020204" pitchFamily="34" charset="0"/>
                <a:ea typeface="+mj-ea"/>
                <a:cs typeface="Calibri"/>
              </a:rPr>
              <a:t>Trainings and Orientation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AB642F08-6C6C-CB4B-6348-27B4EE72F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0116044"/>
              </p:ext>
            </p:extLst>
          </p:nvPr>
        </p:nvGraphicFramePr>
        <p:xfrm>
          <a:off x="210911" y="1930338"/>
          <a:ext cx="6135384" cy="36848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25927">
                  <a:extLst>
                    <a:ext uri="{9D8B030D-6E8A-4147-A177-3AD203B41FA5}">
                      <a16:colId xmlns="" xmlns:a16="http://schemas.microsoft.com/office/drawing/2014/main" val="3710262130"/>
                    </a:ext>
                  </a:extLst>
                </a:gridCol>
                <a:gridCol w="1458687">
                  <a:extLst>
                    <a:ext uri="{9D8B030D-6E8A-4147-A177-3AD203B41FA5}">
                      <a16:colId xmlns="" xmlns:a16="http://schemas.microsoft.com/office/drawing/2014/main" val="3627222574"/>
                    </a:ext>
                  </a:extLst>
                </a:gridCol>
                <a:gridCol w="4050770">
                  <a:extLst>
                    <a:ext uri="{9D8B030D-6E8A-4147-A177-3AD203B41FA5}">
                      <a16:colId xmlns="" xmlns:a16="http://schemas.microsoft.com/office/drawing/2014/main" val="1908905670"/>
                    </a:ext>
                  </a:extLst>
                </a:gridCol>
              </a:tblGrid>
              <a:tr h="86776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ptos" panose="020B0004020202020204" pitchFamily="34" charset="0"/>
                        </a:rPr>
                        <a:t>Sl. No</a:t>
                      </a:r>
                      <a:endParaRPr lang="en-IN" sz="1600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ptos" panose="020B0004020202020204" pitchFamily="34" charset="0"/>
                        </a:rPr>
                        <a:t>Date</a:t>
                      </a:r>
                      <a:endParaRPr lang="en-IN" sz="1600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ptos" panose="020B0004020202020204" pitchFamily="34" charset="0"/>
                        </a:rPr>
                        <a:t>Achievement/Event</a:t>
                      </a:r>
                      <a:endParaRPr lang="en-IN" sz="1600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43557444"/>
                  </a:ext>
                </a:extLst>
              </a:tr>
              <a:tr h="140854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ptos" panose="020B0004020202020204" pitchFamily="34" charset="0"/>
                        </a:rPr>
                        <a:t>1</a:t>
                      </a:r>
                      <a:endParaRPr lang="en-IN" sz="1600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27 to 28</a:t>
                      </a:r>
                      <a:r>
                        <a:rPr lang="en-US" sz="1600" baseline="0" dirty="0">
                          <a:latin typeface="Aptos" panose="020B00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ptos" panose="020B0004020202020204" pitchFamily="34" charset="0"/>
                        </a:rPr>
                        <a:t>th</a:t>
                      </a:r>
                      <a:r>
                        <a:rPr lang="en-US" sz="1600" dirty="0">
                          <a:latin typeface="Aptos" panose="020B0004020202020204" pitchFamily="34" charset="0"/>
                        </a:rPr>
                        <a:t> July 2025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Orientation on 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24/7 water supply  to all Technical and Panchayat raj staff</a:t>
                      </a:r>
                      <a:endParaRPr lang="en-US" sz="1600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50400259"/>
                  </a:ext>
                </a:extLst>
              </a:tr>
              <a:tr h="140854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ptos" panose="020B0004020202020204" pitchFamily="34" charset="0"/>
                        </a:rPr>
                        <a:t>2</a:t>
                      </a:r>
                      <a:endParaRPr lang="en-IN" sz="1600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ptos" panose="020B0004020202020204" pitchFamily="34" charset="0"/>
                        </a:rPr>
                        <a:t>04 </a:t>
                      </a:r>
                      <a:r>
                        <a:rPr lang="en-US" sz="1600" dirty="0" err="1">
                          <a:latin typeface="Aptos" panose="020B0004020202020204" pitchFamily="34" charset="0"/>
                        </a:rPr>
                        <a:t>th</a:t>
                      </a:r>
                      <a:r>
                        <a:rPr lang="en-US" sz="1600" dirty="0">
                          <a:latin typeface="Aptos" panose="020B0004020202020204" pitchFamily="34" charset="0"/>
                        </a:rPr>
                        <a:t> to 07 </a:t>
                      </a:r>
                      <a:r>
                        <a:rPr lang="en-US" sz="1600" dirty="0" err="1">
                          <a:latin typeface="Aptos" panose="020B0004020202020204" pitchFamily="34" charset="0"/>
                        </a:rPr>
                        <a:t>th</a:t>
                      </a:r>
                      <a:r>
                        <a:rPr lang="en-US" sz="1600" dirty="0">
                          <a:latin typeface="Aptos" panose="020B0004020202020204" pitchFamily="34" charset="0"/>
                        </a:rPr>
                        <a:t> April 2025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sz="1600" b="0" dirty="0">
                          <a:latin typeface="Aptos" panose="020B0004020202020204" pitchFamily="34" charset="0"/>
                        </a:rPr>
                        <a:t>4 Days Residential Training </a:t>
                      </a:r>
                      <a:r>
                        <a:rPr lang="en-US" sz="1600" dirty="0">
                          <a:latin typeface="Aptos" panose="020B0004020202020204" pitchFamily="34" charset="0"/>
                        </a:rPr>
                        <a:t>on </a:t>
                      </a:r>
                      <a:r>
                        <a:rPr lang="en-US" sz="1600" b="1" dirty="0">
                          <a:latin typeface="Aptos" panose="020B0004020202020204" pitchFamily="34" charset="0"/>
                        </a:rPr>
                        <a:t>Implementation of 24/7 water supply to Technical and Panchayat raj staff</a:t>
                      </a:r>
                      <a:endParaRPr lang="en-US" sz="1600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06956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4017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0ACCFBFE-50C7-18B2-15C9-3D1588B56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36933605"/>
              </p:ext>
            </p:extLst>
          </p:nvPr>
        </p:nvGraphicFramePr>
        <p:xfrm>
          <a:off x="6849274" y="1458226"/>
          <a:ext cx="5069349" cy="4772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3C24FB-A849-EBCB-5BDF-250BEFE95217}"/>
              </a:ext>
            </a:extLst>
          </p:cNvPr>
          <p:cNvSpPr txBox="1">
            <a:spLocks/>
          </p:cNvSpPr>
          <p:nvPr/>
        </p:nvSpPr>
        <p:spPr>
          <a:xfrm>
            <a:off x="273378" y="263572"/>
            <a:ext cx="5822622" cy="106560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prstClr val="black"/>
                </a:solidFill>
                <a:latin typeface="Aptos" panose="020B0004020202020204" pitchFamily="34" charset="0"/>
                <a:cs typeface="Calibri"/>
              </a:rPr>
              <a:t>M</a:t>
            </a:r>
            <a:r>
              <a:rPr lang="en-IN" sz="3200" b="1" dirty="0">
                <a:solidFill>
                  <a:prstClr val="black"/>
                </a:solidFill>
                <a:latin typeface="Aptos" panose="020B0004020202020204" pitchFamily="34" charset="0"/>
                <a:cs typeface="Calibri"/>
              </a:rPr>
              <a:t>ISSION 100 - 24X7 WATER SUPPLY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1DB08BFE-6174-F70A-7077-83ED20B585B9}"/>
              </a:ext>
            </a:extLst>
          </p:cNvPr>
          <p:cNvSpPr txBox="1">
            <a:spLocks/>
          </p:cNvSpPr>
          <p:nvPr/>
        </p:nvSpPr>
        <p:spPr>
          <a:xfrm>
            <a:off x="6674177" y="263572"/>
            <a:ext cx="5244446" cy="106560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Criteria considered in Monitoring of 24/7 water supply villages</a:t>
            </a:r>
            <a:endParaRPr lang="en-IN" sz="2800" b="1" dirty="0">
              <a:solidFill>
                <a:prstClr val="black"/>
              </a:solidFill>
              <a:latin typeface="Aptos" panose="020B0004020202020204" pitchFamily="34" charset="0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6B966DF-AB24-C0FC-2C31-573C23386AA1}"/>
              </a:ext>
            </a:extLst>
          </p:cNvPr>
          <p:cNvGrpSpPr/>
          <p:nvPr/>
        </p:nvGrpSpPr>
        <p:grpSpPr>
          <a:xfrm>
            <a:off x="273376" y="1467487"/>
            <a:ext cx="5967168" cy="3908174"/>
            <a:chOff x="478258" y="1039392"/>
            <a:chExt cx="9107213" cy="4057195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BEE213D-4616-FF6E-75EB-B288B1F80A4C}"/>
                </a:ext>
              </a:extLst>
            </p:cNvPr>
            <p:cNvSpPr txBox="1"/>
            <p:nvPr/>
          </p:nvSpPr>
          <p:spPr>
            <a:xfrm>
              <a:off x="1280824" y="2855417"/>
              <a:ext cx="1072149" cy="88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1B7C2FC-09A2-803D-CFFA-6037517333E6}"/>
                </a:ext>
              </a:extLst>
            </p:cNvPr>
            <p:cNvSpPr txBox="1"/>
            <p:nvPr/>
          </p:nvSpPr>
          <p:spPr>
            <a:xfrm>
              <a:off x="2223773" y="2097748"/>
              <a:ext cx="7361698" cy="60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rPr>
                <a:t>Villages declared with 24X7 water supply. </a:t>
              </a:r>
              <a:r>
                <a:rPr lang="en-US" sz="1600" dirty="0" smtClean="0">
                  <a:solidFill>
                    <a:srgbClr val="C00000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45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rPr>
                <a:t>Revenue Villages and 12 habitation .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DEBE46A-0561-ECD9-EEAB-A77C5CD89257}"/>
                </a:ext>
              </a:extLst>
            </p:cNvPr>
            <p:cNvSpPr txBox="1"/>
            <p:nvPr/>
          </p:nvSpPr>
          <p:spPr>
            <a:xfrm>
              <a:off x="766007" y="2059323"/>
              <a:ext cx="1450301" cy="60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>
                      <a:lumMod val="50000"/>
                    </a:prstClr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57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11530E2-43FB-BDC9-A40D-8987ECB6BFC5}"/>
                </a:ext>
              </a:extLst>
            </p:cNvPr>
            <p:cNvSpPr txBox="1"/>
            <p:nvPr/>
          </p:nvSpPr>
          <p:spPr>
            <a:xfrm>
              <a:off x="622133" y="1039392"/>
              <a:ext cx="1594175" cy="60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rPr>
                <a:t>100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9C422CE-9E76-8306-839F-AD05BDBDEEDC}"/>
                </a:ext>
              </a:extLst>
            </p:cNvPr>
            <p:cNvSpPr txBox="1"/>
            <p:nvPr/>
          </p:nvSpPr>
          <p:spPr>
            <a:xfrm>
              <a:off x="2313083" y="1173729"/>
              <a:ext cx="7272388" cy="51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rPr>
                <a:t>Villages targeted for sustainable 24X7 water supply  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2BA7603-D4BB-6DCD-54AF-C634BC4E0221}"/>
                </a:ext>
              </a:extLst>
            </p:cNvPr>
            <p:cNvSpPr txBox="1"/>
            <p:nvPr/>
          </p:nvSpPr>
          <p:spPr>
            <a:xfrm>
              <a:off x="2334668" y="3211811"/>
              <a:ext cx="7250803" cy="975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rPr>
                <a:t>      People targeted to be benefited with the scheme</a:t>
              </a:r>
              <a:endPara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2439BC7-B8A0-5851-3661-6F7F63CBED7D}"/>
                </a:ext>
              </a:extLst>
            </p:cNvPr>
            <p:cNvSpPr txBox="1"/>
            <p:nvPr/>
          </p:nvSpPr>
          <p:spPr>
            <a:xfrm>
              <a:off x="2473535" y="4213672"/>
              <a:ext cx="7111936" cy="88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rPr>
                <a:t>     FHTCs to be monitored to institutionalize the scheme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FB57B05-2B9B-AB7C-F073-DDCFF62E07BE}"/>
                </a:ext>
              </a:extLst>
            </p:cNvPr>
            <p:cNvSpPr txBox="1"/>
            <p:nvPr/>
          </p:nvSpPr>
          <p:spPr>
            <a:xfrm>
              <a:off x="478258" y="4147634"/>
              <a:ext cx="2250781" cy="60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>
                      <a:lumMod val="50000"/>
                    </a:prstClr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14894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84460481-8129-CAC5-7B30-A03F869FE9E7}"/>
                </a:ext>
              </a:extLst>
            </p:cNvPr>
            <p:cNvSpPr/>
            <p:nvPr/>
          </p:nvSpPr>
          <p:spPr>
            <a:xfrm>
              <a:off x="622133" y="3075699"/>
              <a:ext cx="2271091" cy="607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ptos" panose="020B0004020202020204" pitchFamily="34" charset="0"/>
                  <a:cs typeface="Arial" panose="020B0604020202020204" pitchFamily="34" charset="0"/>
                </a:rPr>
                <a:t>69066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45958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6651068"/>
              </p:ext>
            </p:extLst>
          </p:nvPr>
        </p:nvGraphicFramePr>
        <p:xfrm>
          <a:off x="331479" y="650449"/>
          <a:ext cx="11531599" cy="607098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741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472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89815">
                <a:tc>
                  <a:txBody>
                    <a:bodyPr/>
                    <a:lstStyle/>
                    <a:p>
                      <a:pPr marL="55880" marR="53340" indent="68580" algn="ctr">
                        <a:lnSpc>
                          <a:spcPct val="103000"/>
                        </a:lnSpc>
                        <a:spcBef>
                          <a:spcPts val="40"/>
                        </a:spcBef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</a:rPr>
                        <a:t>Sl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44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</a:rPr>
                        <a:t>Challenges Faced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7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95020" marR="680720" indent="-108585" algn="ctr">
                        <a:lnSpc>
                          <a:spcPct val="103000"/>
                        </a:lnSpc>
                        <a:spcBef>
                          <a:spcPts val="40"/>
                        </a:spcBef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</a:rPr>
                        <a:t>Recommended Actions to overcome/Rectification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448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300" b="1" spc="-50" dirty="0"/>
                        <a:t>1</a:t>
                      </a:r>
                      <a:endParaRPr sz="1300" dirty="0">
                        <a:latin typeface="Perpetua"/>
                        <a:cs typeface="Perpetua"/>
                      </a:endParaRPr>
                    </a:p>
                  </a:txBody>
                  <a:tcPr marL="0" marR="0" marT="169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Water logging in and around the bore well and OHT’s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Clearing the water-logged area and vegetation growth.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300" b="1" spc="-50" dirty="0"/>
                        <a:t>2</a:t>
                      </a:r>
                      <a:endParaRPr sz="1300" dirty="0">
                        <a:latin typeface="Perpetua"/>
                        <a:cs typeface="Perpetua"/>
                      </a:endParaRPr>
                    </a:p>
                  </a:txBody>
                  <a:tcPr marL="0" marR="0" marT="1692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Leakages, cracks or damages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</a:rPr>
                        <a:t>Replace or Repair the damaged infrasturcture.</a:t>
                      </a:r>
                      <a:endParaRPr lang="en-US" sz="16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300" b="1" spc="-50" dirty="0"/>
                        <a:t>3</a:t>
                      </a:r>
                      <a:endParaRPr sz="1300" dirty="0">
                        <a:latin typeface="Perpetua"/>
                        <a:cs typeface="Perpetua"/>
                      </a:endParaRPr>
                    </a:p>
                  </a:txBody>
                  <a:tcPr marL="0" marR="0" marT="169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Damaged/Bypass Volumetric Water Meter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Behavioral Changes by  Communication to Community.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2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300" b="1" spc="-50" dirty="0"/>
                        <a:t>4</a:t>
                      </a:r>
                      <a:endParaRPr sz="1300" dirty="0">
                        <a:latin typeface="Perpetua"/>
                        <a:cs typeface="Perpetua"/>
                      </a:endParaRPr>
                    </a:p>
                  </a:txBody>
                  <a:tcPr marL="0" marR="0" marT="1708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Pump house and cables not maintained well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Replace or Repair.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300" b="1" spc="-50" dirty="0"/>
                        <a:t>5</a:t>
                      </a:r>
                      <a:endParaRPr sz="1300" dirty="0">
                        <a:latin typeface="Perpetua"/>
                        <a:cs typeface="Perpetua"/>
                      </a:endParaRPr>
                    </a:p>
                  </a:txBody>
                  <a:tcPr marL="0" marR="0" marT="169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Lack of awareness about water and water meter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</a:rPr>
                        <a:t>Information Education Communication to Community</a:t>
                      </a:r>
                      <a:endParaRPr lang="en-US" sz="16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1300" b="1" spc="-50" dirty="0"/>
                        <a:t>6</a:t>
                      </a:r>
                      <a:endParaRPr sz="1300" dirty="0">
                        <a:latin typeface="Perpetua"/>
                        <a:cs typeface="Perpetua"/>
                      </a:endParaRPr>
                    </a:p>
                  </a:txBody>
                  <a:tcPr marL="0" marR="0" marT="1692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</a:rPr>
                        <a:t>Maintenances challenge after handing over</a:t>
                      </a:r>
                      <a:endParaRPr lang="en-US" sz="16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Adoption of O&amp;M Policy &amp; Conducting regular meetings.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3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915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lang="en-IN" sz="1300" b="1" kern="1200" spc="-5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9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35810" marR="176530" indent="-1856739">
                        <a:lnSpc>
                          <a:spcPct val="104800"/>
                        </a:lnSpc>
                        <a:spcBef>
                          <a:spcPts val="1175"/>
                        </a:spcBef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</a:rPr>
                        <a:t>Some part of wire mesh on air vent got damaged on OHT</a:t>
                      </a:r>
                      <a:endParaRPr lang="en-US" sz="16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316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Rectification of damages in OHT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593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76523" y="932329"/>
          <a:ext cx="11546535" cy="4401676"/>
        </p:xfrm>
        <a:graphic>
          <a:graphicData uri="http://schemas.openxmlformats.org/drawingml/2006/table">
            <a:tbl>
              <a:tblPr/>
              <a:tblGrid>
                <a:gridCol w="5916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57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1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96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496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96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4968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4968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4968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4968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49685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938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ptos Display"/>
                        </a:rPr>
                        <a:t>Sl. 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Taluk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Village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Before Declaration NRW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After Declaration  NRW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Before Declaration Water Consumption 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After Declaration Water Consumption 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% of Reduction Water Consumption in KL After Declaration</a:t>
                      </a: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 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Before Declaration Pumping Hours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After Declaration  Pumping Hours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% of Reduction Pumping Hours 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1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ptos Display"/>
                        </a:rPr>
                        <a:t>Honnali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Hanagavadi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42%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31%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210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161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23.33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8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25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2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Honnali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Ghantyapura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54%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21%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177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145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15.24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10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40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90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3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Harihara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Kadlegondi 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32%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10%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96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75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10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5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28.6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4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Harihara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Salaganahalli 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29%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9%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88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68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9.52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4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42.9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4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5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Channagiri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Melanayakanakatte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32%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89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65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11.43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10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5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50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6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Channagiri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Thilineera Katte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35%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13%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90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74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7.62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8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25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7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Nyamathi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ptos Display"/>
                        </a:rPr>
                        <a:t>Danihalli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40%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29%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160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111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23.33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10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40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8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Nyamathi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ptos Display"/>
                        </a:rPr>
                        <a:t>Madapura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31%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14%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89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74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7.14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8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5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37.5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9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Davanagere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Dyamenahalli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30%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16%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110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85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11.9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5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28.6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10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Davanagere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Kashipura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40%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20%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190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145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21.43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8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25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11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Channagiri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Halli Mallapura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40%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16%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90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76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6.67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8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5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37.5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90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12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 Display"/>
                        </a:rPr>
                        <a:t>Channagiri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ptos Display"/>
                        </a:rPr>
                        <a:t>Giriyapura 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20%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15%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75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64</a:t>
                      </a:r>
                    </a:p>
                  </a:txBody>
                  <a:tcPr marL="4542" marR="4542" marT="4542" marB="0" anchor="ctr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ptos"/>
                        </a:rPr>
                        <a:t>5.24</a:t>
                      </a:r>
                    </a:p>
                  </a:txBody>
                  <a:tcPr marL="4542" marR="4542" marT="4542" marB="0" anchor="b">
                    <a:lnL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9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7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ptos"/>
                        </a:rPr>
                        <a:t>6</a:t>
                      </a:r>
                    </a:p>
                  </a:txBody>
                  <a:tcPr marL="4542" marR="4542" marT="4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ptos Display"/>
                        </a:rPr>
                        <a:t>14.3</a:t>
                      </a:r>
                    </a:p>
                  </a:txBody>
                  <a:tcPr marL="4542" marR="4542" marT="4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C884EB4-DD12-53C9-3B2B-4D98878B133C}"/>
              </a:ext>
            </a:extLst>
          </p:cNvPr>
          <p:cNvSpPr txBox="1"/>
          <p:nvPr/>
        </p:nvSpPr>
        <p:spPr>
          <a:xfrm>
            <a:off x="206062" y="180553"/>
            <a:ext cx="11813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Outcomes of 24/7 water supply in Davanagere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Reducing Non-Revenue </a:t>
            </a:r>
            <a:r>
              <a:rPr lang="en-US" sz="2400" b="1" dirty="0">
                <a:solidFill>
                  <a:srgbClr val="000000"/>
                </a:solidFill>
                <a:latin typeface="Aptos Display" panose="020B0004020202020204" pitchFamily="34" charset="0"/>
              </a:rPr>
              <a:t>Water, Reduction Water Consumption in KL &amp; Reduction Pumping Hours</a:t>
            </a:r>
            <a:endParaRPr lang="en-IN" sz="2400" b="1" dirty="0">
              <a:solidFill>
                <a:prstClr val="black"/>
              </a:solidFill>
            </a:endParaRPr>
          </a:p>
          <a:p>
            <a:pPr lvl="0" algn="ctr"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85882" y="5396752"/>
            <a:ext cx="2106705" cy="128195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Reduction </a:t>
            </a:r>
            <a:r>
              <a:rPr lang="en-US" sz="1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Leakage of water</a:t>
            </a:r>
            <a:r>
              <a:rPr lang="en-IN" sz="1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at Pipelines &amp; FHTCs</a:t>
            </a:r>
            <a:endParaRPr lang="en-IN" sz="9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956612" y="5360894"/>
            <a:ext cx="2133600" cy="1317811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1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Overall,13% Reduction in Water Consumption After Declaration</a:t>
            </a:r>
            <a:endParaRPr lang="en-IN" sz="1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9843247" y="5396752"/>
            <a:ext cx="2026022" cy="128195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1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Overall, 33% Reduction in Pumping hours After Declaration </a:t>
            </a:r>
            <a:endParaRPr lang="en-IN" sz="1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Arrow: Striped Right 4">
            <a:extLst>
              <a:ext uri="{FF2B5EF4-FFF2-40B4-BE49-F238E27FC236}">
                <a16:creationId xmlns="" xmlns:a16="http://schemas.microsoft.com/office/drawing/2014/main" id="{490CBD01-96F9-EDBD-E6B9-392FE9B4259D}"/>
              </a:ext>
            </a:extLst>
          </p:cNvPr>
          <p:cNvSpPr/>
          <p:nvPr/>
        </p:nvSpPr>
        <p:spPr>
          <a:xfrm>
            <a:off x="0" y="6149788"/>
            <a:ext cx="3173506" cy="708212"/>
          </a:xfrm>
          <a:prstGeom prst="strip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Reduction in Electricity charges 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Arrow: Striped Right 4">
            <a:extLst>
              <a:ext uri="{FF2B5EF4-FFF2-40B4-BE49-F238E27FC236}">
                <a16:creationId xmlns="" xmlns:a16="http://schemas.microsoft.com/office/drawing/2014/main" id="{490CBD01-96F9-EDBD-E6B9-392FE9B4259D}"/>
              </a:ext>
            </a:extLst>
          </p:cNvPr>
          <p:cNvSpPr/>
          <p:nvPr/>
        </p:nvSpPr>
        <p:spPr>
          <a:xfrm>
            <a:off x="0" y="5289175"/>
            <a:ext cx="3227294" cy="824754"/>
          </a:xfrm>
          <a:prstGeom prst="strip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200" b="1" dirty="0">
                <a:solidFill>
                  <a:prstClr val="black"/>
                </a:solidFill>
              </a:rPr>
              <a:t>Conscious use of water by Community</a:t>
            </a:r>
            <a:endParaRPr lang="en-IN" sz="1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BC68A55F-7B32-44D8-AEE5-1AF4053265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0B7FA6-C80E-49AB-F495-2530F9F02F76}"/>
              </a:ext>
            </a:extLst>
          </p:cNvPr>
          <p:cNvSpPr txBox="1"/>
          <p:nvPr/>
        </p:nvSpPr>
        <p:spPr>
          <a:xfrm>
            <a:off x="929273" y="411276"/>
            <a:ext cx="2834640" cy="545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Outcomes of 24/7 water supply based on analysis of pilot declared villages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D1AAA2C-FBBE-42AA-B869-31D524B765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5320" y="6112341"/>
            <a:ext cx="10835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937BBF-9326-4230-AB1B-F1795E3505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2045208" y="4686084"/>
            <a:ext cx="54864" cy="2834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="" xmlns:a16="http://schemas.microsoft.com/office/drawing/2014/main" id="{E6982316-9AB3-6767-1493-42099350BC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84315029"/>
              </p:ext>
            </p:extLst>
          </p:nvPr>
        </p:nvGraphicFramePr>
        <p:xfrm>
          <a:off x="3763914" y="411277"/>
          <a:ext cx="8382366" cy="57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1208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245F4C-E793-4140-03AA-A399F6EA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39" y="398176"/>
            <a:ext cx="11633812" cy="1210287"/>
          </a:xfr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ptos" panose="020B0004020202020204" pitchFamily="34" charset="0"/>
                <a:cs typeface="Calibri"/>
              </a:rPr>
              <a:t>Actions taken for Making O&amp;M of Rural water supply schemes Sustainable</a:t>
            </a:r>
            <a:endParaRPr lang="en-IN" sz="2800" b="1" dirty="0">
              <a:solidFill>
                <a:prstClr val="black"/>
              </a:solidFill>
              <a:latin typeface="Aptos" panose="020B0004020202020204" pitchFamily="34" charset="0"/>
              <a:cs typeface="Calibri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82551A2F-4886-70D0-745D-32D824A01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521063096"/>
              </p:ext>
            </p:extLst>
          </p:nvPr>
        </p:nvGraphicFramePr>
        <p:xfrm>
          <a:off x="501268" y="1608463"/>
          <a:ext cx="11536495" cy="4660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7314226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1092</Words>
  <Application>Microsoft Office PowerPoint</Application>
  <PresentationFormat>Custom</PresentationFormat>
  <Paragraphs>371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3_Office Theme</vt:lpstr>
      <vt:lpstr>6_Office Theme</vt:lpstr>
      <vt:lpstr>1_Office Theme</vt:lpstr>
      <vt:lpstr>Slide 1</vt:lpstr>
      <vt:lpstr>Slide 2</vt:lpstr>
      <vt:lpstr>24/7 Water supply - APPROACH AND METHODOLOGY</vt:lpstr>
      <vt:lpstr>Slide 4</vt:lpstr>
      <vt:lpstr>Slide 5</vt:lpstr>
      <vt:lpstr>Slide 6</vt:lpstr>
      <vt:lpstr>Slide 7</vt:lpstr>
      <vt:lpstr>Slide 8</vt:lpstr>
      <vt:lpstr>Actions taken for Making O&amp;M of Rural water supply schemes Sustainable</vt:lpstr>
      <vt:lpstr>THE PROCESS FOLLOWED FEASIBILITY PHASE</vt:lpstr>
      <vt:lpstr>Slide 11</vt:lpstr>
      <vt:lpstr>24/7 Village Declaration in presence of Honourable MP, MLA,MLC, DC, CEO,GP President, Dept Officers &amp; Beneficiaries</vt:lpstr>
      <vt:lpstr>     Inauguration Programme by  Public Representatives such as Honourable Minister’s,MP ,MLA’s ,MLC’s,DC,CEO,GP President and Members</vt:lpstr>
      <vt:lpstr>   Media Coverage</vt:lpstr>
      <vt:lpstr>     Media Coverage  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KRWSSD BNG</dc:creator>
  <cp:lastModifiedBy>Dell</cp:lastModifiedBy>
  <cp:revision>98</cp:revision>
  <dcterms:created xsi:type="dcterms:W3CDTF">2025-08-20T07:46:58Z</dcterms:created>
  <dcterms:modified xsi:type="dcterms:W3CDTF">2025-12-06T04:28:53Z</dcterms:modified>
</cp:coreProperties>
</file>