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147375189" r:id="rId2"/>
    <p:sldId id="259" r:id="rId3"/>
    <p:sldId id="352" r:id="rId4"/>
    <p:sldId id="2147375289" r:id="rId5"/>
    <p:sldId id="2147375290" r:id="rId6"/>
    <p:sldId id="2147375291" r:id="rId7"/>
    <p:sldId id="2147375292" r:id="rId8"/>
    <p:sldId id="262" r:id="rId9"/>
    <p:sldId id="848" r:id="rId10"/>
    <p:sldId id="263" r:id="rId11"/>
    <p:sldId id="2147375288" r:id="rId12"/>
    <p:sldId id="264" r:id="rId13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82" autoAdjust="0"/>
    <p:restoredTop sz="89552" autoAdjust="0"/>
  </p:normalViewPr>
  <p:slideViewPr>
    <p:cSldViewPr>
      <p:cViewPr>
        <p:scale>
          <a:sx n="75" d="100"/>
          <a:sy n="75" d="100"/>
        </p:scale>
        <p:origin x="360" y="-12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92280569-EBDD-4D31-9B19-F97AD45E2B1E}" type="datetimeFigureOut">
              <a:rPr lang="en-US" smtClean="0"/>
              <a:pPr/>
              <a:t>12/7/2025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DCF3F51-E50C-424F-8816-54935E3E9A9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35350" y="849313"/>
            <a:ext cx="3057525" cy="2293937"/>
          </a:xfrm>
        </p:spPr>
        <p:txBody>
          <a:bodyPr/>
          <a:lstStyle/>
          <a:p>
            <a:endParaRPr lang="en-IN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7E4E8-25E5-457C-8945-F1861A7AD4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39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89B7C-DB30-4CB1-9AC5-51128A77C510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4065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F3F51-E50C-424F-8816-54935E3E9A95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1046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F3F51-E50C-424F-8816-54935E3E9A95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0624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F3F51-E50C-424F-8816-54935E3E9A95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3088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F2956-18C3-4FB8-81BC-FDCC69FE93EB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226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89B7C-DB30-4CB1-9AC5-51128A77C510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377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1A86-8FDF-4B1A-8C07-615F131E6A71}" type="datetimeFigureOut">
              <a:rPr lang="en-US" smtClean="0"/>
              <a:pPr/>
              <a:t>12/7/2025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0AAE-F6E7-4102-8ED0-1E199997BA1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1A86-8FDF-4B1A-8C07-615F131E6A71}" type="datetimeFigureOut">
              <a:rPr lang="en-US" smtClean="0"/>
              <a:pPr/>
              <a:t>12/7/2025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0AAE-F6E7-4102-8ED0-1E199997BA1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1A86-8FDF-4B1A-8C07-615F131E6A71}" type="datetimeFigureOut">
              <a:rPr lang="en-US" smtClean="0"/>
              <a:pPr/>
              <a:t>12/7/2025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0AAE-F6E7-4102-8ED0-1E199997BA1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1A86-8FDF-4B1A-8C07-615F131E6A71}" type="datetimeFigureOut">
              <a:rPr lang="en-US" smtClean="0"/>
              <a:pPr/>
              <a:t>12/7/2025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0AAE-F6E7-4102-8ED0-1E199997BA1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1A86-8FDF-4B1A-8C07-615F131E6A71}" type="datetimeFigureOut">
              <a:rPr lang="en-US" smtClean="0"/>
              <a:pPr/>
              <a:t>12/7/2025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0AAE-F6E7-4102-8ED0-1E199997BA1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1A86-8FDF-4B1A-8C07-615F131E6A71}" type="datetimeFigureOut">
              <a:rPr lang="en-US" smtClean="0"/>
              <a:pPr/>
              <a:t>12/7/2025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0AAE-F6E7-4102-8ED0-1E199997BA1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1A86-8FDF-4B1A-8C07-615F131E6A71}" type="datetimeFigureOut">
              <a:rPr lang="en-US" smtClean="0"/>
              <a:pPr/>
              <a:t>12/7/2025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0AAE-F6E7-4102-8ED0-1E199997BA1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1A86-8FDF-4B1A-8C07-615F131E6A71}" type="datetimeFigureOut">
              <a:rPr lang="en-US" smtClean="0"/>
              <a:pPr/>
              <a:t>12/7/2025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0AAE-F6E7-4102-8ED0-1E199997BA1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1A86-8FDF-4B1A-8C07-615F131E6A71}" type="datetimeFigureOut">
              <a:rPr lang="en-US" smtClean="0"/>
              <a:pPr/>
              <a:t>12/7/2025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0AAE-F6E7-4102-8ED0-1E199997BA1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1A86-8FDF-4B1A-8C07-615F131E6A71}" type="datetimeFigureOut">
              <a:rPr lang="en-US" smtClean="0"/>
              <a:pPr/>
              <a:t>12/7/2025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0AAE-F6E7-4102-8ED0-1E199997BA1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1A86-8FDF-4B1A-8C07-615F131E6A71}" type="datetimeFigureOut">
              <a:rPr lang="en-US" smtClean="0"/>
              <a:pPr/>
              <a:t>12/7/2025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0AAE-F6E7-4102-8ED0-1E199997BA1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91A86-8FDF-4B1A-8C07-615F131E6A71}" type="datetimeFigureOut">
              <a:rPr lang="en-US" smtClean="0"/>
              <a:pPr/>
              <a:t>12/7/2025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20AAE-F6E7-4102-8ED0-1E199997BA1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Spurthi\Downloads\WhatsApp Image 2020-09-29 at 4.35.19 PM.jpeg">
            <a:extLst>
              <a:ext uri="{FF2B5EF4-FFF2-40B4-BE49-F238E27FC236}">
                <a16:creationId xmlns:a16="http://schemas.microsoft.com/office/drawing/2014/main" id="{EAF6117F-E109-A4AE-E5C5-8F2696357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2297" t="15556" r="22297" b="16667"/>
          <a:stretch>
            <a:fillRect/>
          </a:stretch>
        </p:blipFill>
        <p:spPr bwMode="auto">
          <a:xfrm>
            <a:off x="8030910" y="263769"/>
            <a:ext cx="980631" cy="1262917"/>
          </a:xfrm>
          <a:prstGeom prst="rect">
            <a:avLst/>
          </a:prstGeom>
          <a:noFill/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BBAA001-8D86-35AF-21E5-1AE1566F90E0}"/>
              </a:ext>
            </a:extLst>
          </p:cNvPr>
          <p:cNvSpPr txBox="1">
            <a:spLocks/>
          </p:cNvSpPr>
          <p:nvPr/>
        </p:nvSpPr>
        <p:spPr>
          <a:xfrm>
            <a:off x="132459" y="116632"/>
            <a:ext cx="8327973" cy="2304255"/>
          </a:xfrm>
          <a:prstGeom prst="rect">
            <a:avLst/>
          </a:prstGeom>
        </p:spPr>
        <p:txBody>
          <a:bodyPr vert="horz" lIns="84406" tIns="42203" rIns="84406" bIns="42203" rtlCol="0">
            <a:normAutofit lnSpcReduction="10000"/>
          </a:bodyPr>
          <a:lstStyle/>
          <a:p>
            <a:pPr algn="ctr">
              <a:lnSpc>
                <a:spcPct val="90000"/>
              </a:lnSpc>
              <a:defRPr/>
            </a:pPr>
            <a:endParaRPr lang="en-US" sz="2954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196"/>
              </a:spcAft>
              <a:defRPr/>
            </a:pPr>
            <a:r>
              <a:rPr lang="en-US" sz="221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Peyjal</a:t>
            </a:r>
            <a:r>
              <a:rPr lang="en-US" sz="221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1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Samvad</a:t>
            </a:r>
            <a:r>
              <a:rPr lang="en-US" sz="221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District Collectors:</a:t>
            </a:r>
          </a:p>
          <a:p>
            <a:pPr algn="ctr">
              <a:lnSpc>
                <a:spcPct val="90000"/>
              </a:lnSpc>
              <a:spcAft>
                <a:spcPts val="196"/>
              </a:spcAft>
              <a:defRPr/>
            </a:pPr>
            <a:r>
              <a:rPr lang="en-US" sz="221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District-</a:t>
            </a:r>
            <a:r>
              <a:rPr lang="en-US" sz="221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Kamjong</a:t>
            </a:r>
            <a:r>
              <a:rPr lang="en-US" sz="221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District, Manipur.</a:t>
            </a:r>
          </a:p>
          <a:p>
            <a:pPr algn="ctr">
              <a:lnSpc>
                <a:spcPct val="90000"/>
              </a:lnSpc>
              <a:spcAft>
                <a:spcPts val="196"/>
              </a:spcAft>
              <a:defRPr/>
            </a:pPr>
            <a:endParaRPr lang="en-US" sz="221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196"/>
              </a:spcAft>
              <a:defRPr/>
            </a:pPr>
            <a:r>
              <a:rPr lang="en-US" sz="221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 story  </a:t>
            </a:r>
          </a:p>
          <a:p>
            <a:pPr algn="ctr">
              <a:lnSpc>
                <a:spcPct val="90000"/>
              </a:lnSpc>
              <a:spcAft>
                <a:spcPts val="196"/>
              </a:spcAft>
              <a:defRPr/>
            </a:pPr>
            <a:r>
              <a:rPr lang="en-US" sz="221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Jal Jeevan Mission(JJM) </a:t>
            </a:r>
          </a:p>
          <a:p>
            <a:pPr algn="ctr">
              <a:lnSpc>
                <a:spcPct val="90000"/>
              </a:lnSpc>
              <a:spcAft>
                <a:spcPts val="196"/>
              </a:spcAft>
              <a:defRPr/>
            </a:pPr>
            <a:r>
              <a:rPr lang="en-US" sz="221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21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Kamjong</a:t>
            </a:r>
            <a:r>
              <a:rPr lang="en-US" sz="221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District, Manipur. Date: 11-12-2025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B9D804-A8EB-8C7F-F7ED-3B291E571453}"/>
              </a:ext>
            </a:extLst>
          </p:cNvPr>
          <p:cNvSpPr txBox="1"/>
          <p:nvPr/>
        </p:nvSpPr>
        <p:spPr>
          <a:xfrm>
            <a:off x="797340" y="6177506"/>
            <a:ext cx="6998210" cy="3479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84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District Water &amp; Sanitation Mission, </a:t>
            </a:r>
            <a:r>
              <a:rPr lang="en-US" sz="184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Kamjong</a:t>
            </a:r>
            <a:r>
              <a:rPr lang="en-US" sz="184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District, Manipur.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69EC091-4012-3539-0D7A-20162C2018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40" y="2276872"/>
            <a:ext cx="7663092" cy="379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14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979495"/>
            <a:ext cx="2843808" cy="2466467"/>
          </a:xfrm>
          <a:prstGeom prst="rect">
            <a:avLst/>
          </a:prstGeom>
        </p:spPr>
      </p:pic>
      <p:pic>
        <p:nvPicPr>
          <p:cNvPr id="1026" name="Picture 2" descr="D:\HGJ\Apong\HGJ Utsav Photo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86190"/>
            <a:ext cx="2857520" cy="2356136"/>
          </a:xfrm>
          <a:prstGeom prst="rect">
            <a:avLst/>
          </a:prstGeom>
          <a:noFill/>
        </p:spPr>
      </p:pic>
      <p:pic>
        <p:nvPicPr>
          <p:cNvPr id="1027" name="Picture 3" descr="D:\HGJ\Pihang\WhatsApp Image 2023-11-03 at 1.01.15 P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786190"/>
            <a:ext cx="3000396" cy="2356136"/>
          </a:xfrm>
          <a:prstGeom prst="rect">
            <a:avLst/>
          </a:prstGeom>
          <a:noFill/>
        </p:spPr>
      </p:pic>
      <p:pic>
        <p:nvPicPr>
          <p:cNvPr id="1028" name="Picture 4" descr="D:\HGJ\Riha\IMG_20231031_101944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979495"/>
            <a:ext cx="3000396" cy="2466467"/>
          </a:xfrm>
          <a:prstGeom prst="rect">
            <a:avLst/>
          </a:prstGeom>
          <a:noFill/>
        </p:spPr>
      </p:pic>
      <p:pic>
        <p:nvPicPr>
          <p:cNvPr id="1029" name="Picture 5" descr="D:\HGJ\HGJ kamjong\lOUSHING\20220812_1054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3786190"/>
            <a:ext cx="2643206" cy="2378066"/>
          </a:xfrm>
          <a:prstGeom prst="rect">
            <a:avLst/>
          </a:prstGeom>
          <a:noFill/>
        </p:spPr>
      </p:pic>
      <p:pic>
        <p:nvPicPr>
          <p:cNvPr id="1030" name="Picture 6" descr="D:\HGJ\HGJ kamjong\Punge\IMG-20220912-WA00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3949" y="979496"/>
            <a:ext cx="2625769" cy="2449504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909446-8153-A1EC-12C9-0800836E99E5}"/>
              </a:ext>
            </a:extLst>
          </p:cNvPr>
          <p:cNvSpPr txBox="1"/>
          <p:nvPr/>
        </p:nvSpPr>
        <p:spPr>
          <a:xfrm>
            <a:off x="35496" y="154570"/>
            <a:ext cx="8750206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200" b="1" u="sng" dirty="0"/>
              <a:t>Declaration of Har Ghar Jal Village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771A75-B67A-BB11-1CAA-6738ECDF72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927" b="9685"/>
          <a:stretch>
            <a:fillRect/>
          </a:stretch>
        </p:blipFill>
        <p:spPr bwMode="auto">
          <a:xfrm>
            <a:off x="263288" y="648071"/>
            <a:ext cx="4303841" cy="278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A2618B-712E-7587-C55E-F4041D593F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55447" y="2936922"/>
            <a:ext cx="3265647" cy="435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E3EAB7-54E0-51C7-3538-5FAC7C063F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007" y="3482957"/>
            <a:ext cx="4301408" cy="32656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D24370-D3B2-4D21-69E0-93F0D9C175C9}"/>
              </a:ext>
            </a:extLst>
          </p:cNvPr>
          <p:cNvSpPr txBox="1"/>
          <p:nvPr/>
        </p:nvSpPr>
        <p:spPr>
          <a:xfrm>
            <a:off x="214282" y="214290"/>
            <a:ext cx="875020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Public Participation: Successful Restoration of damaged pipelines by public participation</a:t>
            </a:r>
            <a:endParaRPr lang="en-IN" b="1" u="sng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112EFD-19F4-A3CC-3BCB-E7838ED439E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5933" y="922176"/>
            <a:ext cx="4303840" cy="278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6550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5733256"/>
            <a:ext cx="6572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8000" dirty="0">
                <a:latin typeface="Algerian" pitchFamily="82" charset="0"/>
              </a:rPr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1A9F3C-21B2-A6FC-7735-2A1F749E9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4624"/>
            <a:ext cx="5688632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13208"/>
            <a:ext cx="8786874" cy="501148"/>
          </a:xfrm>
        </p:spPr>
        <p:txBody>
          <a:bodyPr>
            <a:noAutofit/>
          </a:bodyPr>
          <a:lstStyle/>
          <a:p>
            <a:pPr algn="ctr"/>
            <a:r>
              <a:rPr lang="en-IN" sz="2400" b="1" u="sng" dirty="0">
                <a:solidFill>
                  <a:srgbClr val="00B050"/>
                </a:solidFill>
                <a:latin typeface="Bookman Old Style" pitchFamily="18" charset="0"/>
              </a:rPr>
              <a:t>Jal Jeevan Mission in </a:t>
            </a:r>
            <a:r>
              <a:rPr lang="en-IN" sz="2400" b="1" u="sng" dirty="0" err="1">
                <a:solidFill>
                  <a:srgbClr val="00B050"/>
                </a:solidFill>
                <a:latin typeface="Bookman Old Style" pitchFamily="18" charset="0"/>
              </a:rPr>
              <a:t>Kamjong</a:t>
            </a:r>
            <a:r>
              <a:rPr lang="en-IN" sz="2400" b="1" u="sng" dirty="0">
                <a:solidFill>
                  <a:srgbClr val="00B050"/>
                </a:solidFill>
                <a:latin typeface="Bookman Old Style" pitchFamily="18" charset="0"/>
              </a:rPr>
              <a:t> District: Manipur</a:t>
            </a:r>
            <a:endParaRPr lang="en-US" sz="2400" b="1" u="sng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6412" y="2702099"/>
            <a:ext cx="4572000" cy="3847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900" dirty="0">
                <a:solidFill>
                  <a:srgbClr val="002060"/>
                </a:solidFill>
                <a:latin typeface="Bookman Old Style" pitchFamily="18" charset="0"/>
              </a:rPr>
              <a:t>.</a:t>
            </a:r>
            <a:endParaRPr lang="en-US" sz="1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6" y="785794"/>
            <a:ext cx="4572032" cy="5786478"/>
          </a:xfrm>
          <a:prstGeom prst="rect">
            <a:avLst/>
          </a:prstGeom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099327"/>
              </p:ext>
            </p:extLst>
          </p:nvPr>
        </p:nvGraphicFramePr>
        <p:xfrm>
          <a:off x="214283" y="857232"/>
          <a:ext cx="4214841" cy="5715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6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0929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IN" sz="18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No.</a:t>
                      </a:r>
                      <a:r>
                        <a:rPr lang="en-IN" sz="1800" b="1" baseline="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of Block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4 Nos.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816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IN" sz="18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No. of Gram </a:t>
                      </a:r>
                      <a:r>
                        <a:rPr lang="en-IN" sz="1800" b="1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Panchayat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118 </a:t>
                      </a:r>
                      <a:r>
                        <a:rPr lang="en-IN" sz="1800" b="1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Nos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6443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IN" sz="18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No. of Village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121 </a:t>
                      </a:r>
                      <a:r>
                        <a:rPr lang="en-IN" sz="1800" b="1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Nos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816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IN" sz="18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No. of Habitation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143 Nos.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3292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IN" sz="18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Total  Population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62578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11113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IN" sz="1800" b="1" dirty="0">
                          <a:latin typeface="Arial Narrow" pitchFamily="34" charset="0"/>
                        </a:rPr>
                        <a:t> </a:t>
                      </a:r>
                      <a:endParaRPr lang="en-US" sz="1800" b="1" dirty="0">
                        <a:latin typeface="Arial Narrow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Total Household as per IMIS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11334 HHs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5816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IN" sz="1800" b="1" dirty="0">
                          <a:latin typeface="Arial Narrow" pitchFamily="34" charset="0"/>
                        </a:rPr>
                        <a:t> </a:t>
                      </a:r>
                      <a:endParaRPr lang="en-US" sz="1800" b="1" dirty="0">
                        <a:latin typeface="Arial Narrow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>
                          <a:latin typeface="Arial Narrow" pitchFamily="34" charset="0"/>
                        </a:rPr>
                        <a:t>FHTC</a:t>
                      </a:r>
                      <a:r>
                        <a:rPr lang="en-IN" sz="1800" b="1" baseline="0" dirty="0">
                          <a:latin typeface="Arial Narrow" pitchFamily="34" charset="0"/>
                        </a:rPr>
                        <a:t> provided as on November 2025</a:t>
                      </a:r>
                      <a:endParaRPr lang="en-US" sz="1800" b="1" dirty="0">
                        <a:latin typeface="Arial Narrow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atin typeface="Arial Narrow" pitchFamily="34" charset="0"/>
                        </a:rPr>
                        <a:t>8323 HHs (73%)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05816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IN" sz="1800" b="1" dirty="0">
                          <a:latin typeface="Arial Narrow" pitchFamily="34" charset="0"/>
                        </a:rPr>
                        <a:t> </a:t>
                      </a:r>
                      <a:endParaRPr lang="en-US" sz="1800" b="1" dirty="0">
                        <a:latin typeface="Arial Narrow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>
                          <a:latin typeface="Arial Narrow" pitchFamily="34" charset="0"/>
                        </a:rPr>
                        <a:t>Har Ghar Jal Certified Villages</a:t>
                      </a:r>
                      <a:endParaRPr lang="en-US" sz="1800" b="1" dirty="0">
                        <a:latin typeface="Arial Narrow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atin typeface="Arial Narrow" pitchFamily="34" charset="0"/>
                        </a:rPr>
                        <a:t>24</a:t>
                      </a:r>
                      <a:r>
                        <a:rPr lang="en-US" sz="1800" b="1" baseline="0" dirty="0">
                          <a:latin typeface="Arial Narrow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 Narrow" pitchFamily="34" charset="0"/>
                        </a:rPr>
                        <a:t>Nos</a:t>
                      </a:r>
                      <a:endParaRPr lang="en-US" sz="1800" b="1" dirty="0">
                        <a:latin typeface="Arial Narrow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446079"/>
              </p:ext>
            </p:extLst>
          </p:nvPr>
        </p:nvGraphicFramePr>
        <p:xfrm>
          <a:off x="143508" y="-1"/>
          <a:ext cx="8856984" cy="3976284"/>
        </p:xfrm>
        <a:graphic>
          <a:graphicData uri="http://schemas.openxmlformats.org/drawingml/2006/table">
            <a:tbl>
              <a:tblPr/>
              <a:tblGrid>
                <a:gridCol w="286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3078046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508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IN" sz="1400" b="1" i="0" u="sng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Details of  Water Supply Schemes Taken up</a:t>
                      </a:r>
                      <a:r>
                        <a:rPr lang="en-IN" sz="1400" b="1" i="0" u="sng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n-IN" sz="1400" b="1" i="0" u="sng" strike="noStrike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Kamjong</a:t>
                      </a:r>
                      <a:r>
                        <a:rPr lang="en-IN" sz="1400" b="1" i="0" u="sng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District by PHED Manipur </a:t>
                      </a:r>
                    </a:p>
                  </a:txBody>
                  <a:tcPr marL="3976" marR="3976" marT="3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173">
                <a:tc>
                  <a:txBody>
                    <a:bodyPr/>
                    <a:lstStyle/>
                    <a:p>
                      <a:pPr algn="ctr" fontAlgn="b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76" marR="3976" marT="3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76" marR="3976" marT="3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76" marR="3976" marT="3976" marB="0" anchor="b">
                    <a:lnL>
                      <a:noFill/>
                    </a:lnL>
                    <a:lnR>
                      <a:noFill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76" marR="3976" marT="3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76" marR="3976" marT="3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383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Sl. No.</a:t>
                      </a:r>
                    </a:p>
                  </a:txBody>
                  <a:tcPr marL="3976" marR="3976" marT="3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of Scheme</a:t>
                      </a:r>
                    </a:p>
                  </a:txBody>
                  <a:tcPr marL="3976" marR="3976" marT="3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scheme</a:t>
                      </a:r>
                    </a:p>
                  </a:txBody>
                  <a:tcPr marL="3976" marR="3976" marT="3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village to be covered</a:t>
                      </a:r>
                    </a:p>
                  </a:txBody>
                  <a:tcPr marL="3976" marR="3976" marT="3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Targeted Households</a:t>
                      </a:r>
                    </a:p>
                  </a:txBody>
                  <a:tcPr marL="3976" marR="3976" marT="3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Functional Household Tap Connection (FHTC) provided</a:t>
                      </a:r>
                    </a:p>
                  </a:txBody>
                  <a:tcPr marL="3976" marR="3976" marT="3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Remark</a:t>
                      </a:r>
                    </a:p>
                  </a:txBody>
                  <a:tcPr marL="3976" marR="3976" marT="3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282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3976" marR="3976" marT="3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Jal Jeevan Mission(JJM)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(Targeted timeline of completion is May 2026)</a:t>
                      </a:r>
                    </a:p>
                    <a:p>
                      <a:pPr algn="ct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776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3976" marR="3976" marT="3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External Aided Project funded by New Development Bank(NDB)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58% (Targeted timeline of completion is May 2026)</a:t>
                      </a:r>
                    </a:p>
                    <a:p>
                      <a:pPr algn="ct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336986"/>
                  </a:ext>
                </a:extLst>
              </a:tr>
              <a:tr h="5346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3976" marR="3976" marT="3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717533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48647A-46CA-FACE-39BB-69D25574A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371607"/>
              </p:ext>
            </p:extLst>
          </p:nvPr>
        </p:nvGraphicFramePr>
        <p:xfrm>
          <a:off x="143508" y="4077072"/>
          <a:ext cx="8829675" cy="2700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526">
                  <a:extLst>
                    <a:ext uri="{9D8B030D-6E8A-4147-A177-3AD203B41FA5}">
                      <a16:colId xmlns:a16="http://schemas.microsoft.com/office/drawing/2014/main" val="3854940107"/>
                    </a:ext>
                  </a:extLst>
                </a:gridCol>
                <a:gridCol w="1237790">
                  <a:extLst>
                    <a:ext uri="{9D8B030D-6E8A-4147-A177-3AD203B41FA5}">
                      <a16:colId xmlns:a16="http://schemas.microsoft.com/office/drawing/2014/main" val="269586243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334483329"/>
                    </a:ext>
                  </a:extLst>
                </a:gridCol>
                <a:gridCol w="3969135">
                  <a:extLst>
                    <a:ext uri="{9D8B030D-6E8A-4147-A177-3AD203B41FA5}">
                      <a16:colId xmlns:a16="http://schemas.microsoft.com/office/drawing/2014/main" val="3687337504"/>
                    </a:ext>
                  </a:extLst>
                </a:gridCol>
              </a:tblGrid>
              <a:tr h="317447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 B"/>
                        </a:rPr>
                        <a:t>Progress of Har Ghar Jal(HGJ) village</a:t>
                      </a:r>
                      <a:endParaRPr lang="en-IN" sz="1800" dirty="0">
                        <a:latin typeface="Times New Rom B"/>
                        <a:cs typeface="Times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IN" sz="2200" dirty="0">
                        <a:latin typeface="Times New Rom B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N" sz="2200" dirty="0">
                        <a:latin typeface="Times New Rom B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N" sz="2200" dirty="0">
                        <a:latin typeface="Times New Rom B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580081"/>
                  </a:ext>
                </a:extLst>
              </a:tr>
              <a:tr h="571404">
                <a:tc>
                  <a:txBody>
                    <a:bodyPr/>
                    <a:lstStyle/>
                    <a:p>
                      <a:r>
                        <a:rPr lang="en-IN" dirty="0"/>
                        <a:t>Name of scheme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No. of Villages.  </a:t>
                      </a:r>
                      <a:endParaRPr lang="en-IN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 Ghar Jal Reported Villages </a:t>
                      </a:r>
                      <a:endParaRPr lang="en-IN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 Ghar Jal Certified Villages </a:t>
                      </a:r>
                      <a:endParaRPr lang="en-IN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848767364"/>
                  </a:ext>
                </a:extLst>
              </a:tr>
              <a:tr h="458534">
                <a:tc>
                  <a:txBody>
                    <a:bodyPr/>
                    <a:lstStyle/>
                    <a:p>
                      <a:r>
                        <a:rPr lang="en-IN" dirty="0"/>
                        <a:t>JJM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24(58%)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(Targeted timeline of completion is May 2026)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88583141"/>
                  </a:ext>
                </a:extLst>
              </a:tr>
              <a:tr h="622452">
                <a:tc>
                  <a:txBody>
                    <a:bodyPr/>
                    <a:lstStyle/>
                    <a:p>
                      <a:r>
                        <a:rPr lang="en-IN" dirty="0"/>
                        <a:t>NDB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 in progress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(Targeted timeline of completion is May 2026)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811206206"/>
                  </a:ext>
                </a:extLst>
              </a:tr>
              <a:tr h="622452">
                <a:tc>
                  <a:txBody>
                    <a:bodyPr/>
                    <a:lstStyle/>
                    <a:p>
                      <a:r>
                        <a:rPr lang="en-IN" dirty="0"/>
                        <a:t>Total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874814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56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07ACD-9FD8-F6CA-BF64-A12F04B6F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3FF77E5-9713-C63B-D2E9-555617C3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676399"/>
              </p:ext>
            </p:extLst>
          </p:nvPr>
        </p:nvGraphicFramePr>
        <p:xfrm>
          <a:off x="107504" y="116632"/>
          <a:ext cx="8856984" cy="6828440"/>
        </p:xfrm>
        <a:graphic>
          <a:graphicData uri="http://schemas.openxmlformats.org/drawingml/2006/table">
            <a:tbl>
              <a:tblPr/>
              <a:tblGrid>
                <a:gridCol w="4968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767104216"/>
                    </a:ext>
                  </a:extLst>
                </a:gridCol>
              </a:tblGrid>
              <a:tr h="57606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N" sz="2400" b="1" i="0" u="sng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to Jal Jeevan Mission</a:t>
                      </a:r>
                      <a:endParaRPr lang="en-IN" sz="2400" b="1" i="0" u="sng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76" marR="3976" marT="3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N" sz="1800" b="1" i="0" u="sng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76" marR="3976" marT="3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9898">
                <a:tc>
                  <a:txBody>
                    <a:bodyPr/>
                    <a:lstStyle/>
                    <a:p>
                      <a:pPr marL="0" indent="0" algn="l" fontAlgn="ctr">
                        <a:buNone/>
                      </a:pP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 fontAlgn="ctr">
                        <a:buAutoNum type="arabicPeriod"/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Many of the existing water supply scheme were under capacity and hence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water demand was exceeding the available supply</a:t>
                      </a:r>
                    </a:p>
                    <a:p>
                      <a:pPr marL="342900" indent="-342900" algn="l" fontAlgn="ctr">
                        <a:buAutoNum type="arabicPeriod"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 fontAlgn="ctr">
                        <a:buAutoNum type="arabicPeriod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 depend on water supply by water tanker</a:t>
                      </a:r>
                    </a:p>
                    <a:p>
                      <a:pPr marL="342900" indent="-342900" algn="l" fontAlgn="ctr">
                        <a:buAutoNum type="arabicPeriod"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 fontAlgn="ctr">
                        <a:buAutoNum type="arabicPeriod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Fetched water by headload from spring source </a:t>
                      </a:r>
                    </a:p>
                    <a:p>
                      <a:pPr marL="342900" indent="-342900" algn="l" fontAlgn="ctr">
                        <a:buAutoNum type="arabicPeriod"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Depend on public hydrant/stand post system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the time of Jal Jeevan Mission inception, only 19%  households in </a:t>
                      </a:r>
                      <a:r>
                        <a:rPr lang="en-IN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Kamjong</a:t>
                      </a:r>
                      <a:r>
                        <a:rPr lang="en-IN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District, Manipur, had access to tap water. 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IN" sz="1800" b="0" i="0" u="none" strike="noStrike" kern="1200" dirty="0">
                        <a:solidFill>
                          <a:schemeClr val="tx1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IN" sz="1800" b="0" i="0" u="none" strike="noStrike" kern="1200" dirty="0">
                        <a:solidFill>
                          <a:schemeClr val="tx1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IN" sz="1800" b="0" i="0" u="none" strike="noStrike" kern="1200" dirty="0">
                        <a:solidFill>
                          <a:schemeClr val="tx1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IN" sz="1800" b="0" i="0" u="none" strike="noStrike" kern="1200" dirty="0">
                        <a:solidFill>
                          <a:schemeClr val="tx1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0" i="0" u="none" strike="noStrike" kern="1200" dirty="0">
                        <a:solidFill>
                          <a:schemeClr val="tx1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0" i="0" u="none" strike="noStrike" kern="1200" dirty="0">
                        <a:solidFill>
                          <a:schemeClr val="tx1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IN" sz="1800" b="0" i="0" u="none" strike="noStrike" kern="1200" dirty="0">
                        <a:solidFill>
                          <a:schemeClr val="tx1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fontAlgn="ctr">
                        <a:buNone/>
                      </a:pP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76" marR="3976" marT="3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AutoNum type="arabicPeriod"/>
                      </a:pP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76" marR="3976" marT="3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DABFB4E-E7CC-E9F7-7C44-1BFAB6DEE2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908720"/>
            <a:ext cx="3672408" cy="2520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2E9F91-79D9-1363-4BB5-002CCD646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501008"/>
            <a:ext cx="367240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EA5AA-6BA9-A38E-E1CE-ACFFDD27B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B745B66-9D0E-A9B8-8E93-BFC1E83598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62952"/>
              </p:ext>
            </p:extLst>
          </p:nvPr>
        </p:nvGraphicFramePr>
        <p:xfrm>
          <a:off x="143508" y="80628"/>
          <a:ext cx="8856984" cy="6648420"/>
        </p:xfrm>
        <a:graphic>
          <a:graphicData uri="http://schemas.openxmlformats.org/drawingml/2006/table">
            <a:tbl>
              <a:tblPr/>
              <a:tblGrid>
                <a:gridCol w="4968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767104216"/>
                    </a:ext>
                  </a:extLst>
                </a:gridCol>
              </a:tblGrid>
              <a:tr h="39604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N" sz="1800" b="1" i="0" u="sng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Success of Jal Jeevan Mission in </a:t>
                      </a:r>
                      <a:r>
                        <a:rPr lang="en-IN" sz="1800" b="1" i="0" u="sng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Kamjong</a:t>
                      </a:r>
                      <a:r>
                        <a:rPr lang="en-IN" sz="1800" b="1" i="0" u="sng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District</a:t>
                      </a:r>
                      <a:endParaRPr lang="en-IN" sz="1800" b="1" i="0" u="sng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76" marR="3976" marT="3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N" sz="1800" b="1" i="0" u="sng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76" marR="3976" marT="3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9898">
                <a:tc>
                  <a:txBody>
                    <a:bodyPr/>
                    <a:lstStyle/>
                    <a:p>
                      <a:pPr marL="342900" indent="-342900" algn="l" fontAlgn="ctr">
                        <a:buAutoNum type="arabicPeriod"/>
                      </a:pPr>
                      <a:r>
                        <a:rPr lang="en-US" sz="1800" dirty="0"/>
                        <a:t>The shortfalls and difficulties of village water supply system got a revamping improvement under Jal Jeevan Mission.</a:t>
                      </a:r>
                    </a:p>
                    <a:p>
                      <a:pPr marL="342900" indent="-342900" algn="l" fontAlgn="ctr">
                        <a:buAutoNum type="arabicPeriod"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 fontAlgn="ctr">
                        <a:buAutoNum type="arabicPeriod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Most of the existing Water Supply schemes got augmented to the supply level of 55lpcd and new schemes are constructed under JJM</a:t>
                      </a:r>
                    </a:p>
                    <a:p>
                      <a:pPr marL="342900" indent="-342900" algn="l" fontAlgn="ctr">
                        <a:buAutoNum type="arabicPeriod"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 fontAlgn="ctr">
                        <a:buAutoNum type="arabicPeriod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Through awareness activities under IEC, the sense of ownership and genuine  community participation increases.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Households are provided with Functional Household Tap Connection(FHTC). The FHTC coverage has improved from 19% to 73% under JJM with a targeted timeline for full coverage by May 2026.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 villages have become HGJ village with 24 villages as HGJ certified village with targeted timeline for HGJ district by May 2026.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 fontAlgn="ctr">
                        <a:buAutoNum type="arabicPeriod"/>
                      </a:pP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76" marR="3976" marT="3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AutoNum type="arabicPeriod"/>
                      </a:pP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76" marR="3976" marT="3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EE86B73-1A64-A75C-368D-D672FD634DC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1242" y="548680"/>
            <a:ext cx="3852428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B8474B-A979-AD8F-3910-3B77527A6A4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927" b="9685"/>
          <a:stretch>
            <a:fillRect/>
          </a:stretch>
        </p:blipFill>
        <p:spPr bwMode="auto">
          <a:xfrm>
            <a:off x="5148064" y="3441576"/>
            <a:ext cx="3852428" cy="315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095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2DE8C-D379-A955-67EF-3ADA26579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23BE07C-82A8-7050-0B76-019C65189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724397"/>
              </p:ext>
            </p:extLst>
          </p:nvPr>
        </p:nvGraphicFramePr>
        <p:xfrm>
          <a:off x="143508" y="80628"/>
          <a:ext cx="8856984" cy="7615396"/>
        </p:xfrm>
        <a:graphic>
          <a:graphicData uri="http://schemas.openxmlformats.org/drawingml/2006/table">
            <a:tbl>
              <a:tblPr/>
              <a:tblGrid>
                <a:gridCol w="4968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767104216"/>
                    </a:ext>
                  </a:extLst>
                </a:gridCol>
              </a:tblGrid>
              <a:tr h="54006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N" sz="1600" b="1" i="0" u="sng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Village Water &amp; Sanitation Committee(VWSC) in the implementation of Jal Jeevan Mission</a:t>
                      </a:r>
                      <a:endParaRPr lang="en-IN" sz="1600" b="1" i="0" u="sng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76" marR="3976" marT="3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N" sz="1800" b="1" i="0" u="sng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76" marR="3976" marT="3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9898">
                <a:tc>
                  <a:txBody>
                    <a:bodyPr/>
                    <a:lstStyle/>
                    <a:p>
                      <a:pPr marL="342900" indent="-342900" algn="l" fontAlgn="ctr">
                        <a:buAutoNum type="arabicPeriod"/>
                      </a:pPr>
                      <a:endParaRPr lang="en-IN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 fontAlgn="ctr">
                        <a:buAutoNum type="arabicPeriod"/>
                      </a:pPr>
                      <a:r>
                        <a:rPr lang="en-IN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Village Water &amp; Sanitation Community (VWSCs) are empowered to operate  and maintain in-village water supply systems.</a:t>
                      </a:r>
                    </a:p>
                    <a:p>
                      <a:pPr marL="342900" indent="-342900" algn="l" fontAlgn="ctr">
                        <a:buAutoNum type="arabicPeriod"/>
                      </a:pPr>
                      <a:endParaRPr lang="en-IN" sz="1800" b="0" kern="1200" dirty="0">
                        <a:solidFill>
                          <a:schemeClr val="tx1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VWSCs also collect </a:t>
                      </a:r>
                      <a:r>
                        <a:rPr lang="en-IN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water tariff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monthly at nominal fixed rate</a:t>
                      </a:r>
                      <a:r>
                        <a:rPr lang="en-IN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from households for O&amp;M works and to ensure functionality of FHTCs.  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IN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5(five) trained women members of VWSCs also performed regular water quality testing by using FTK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Restoration of pipeline by trained fitter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0" kern="1200" dirty="0">
                        <a:solidFill>
                          <a:schemeClr val="tx1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0" i="0" u="none" strike="noStrike" kern="1200" dirty="0">
                        <a:solidFill>
                          <a:schemeClr val="tx1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0" i="0" u="none" strike="noStrike" kern="1200" dirty="0">
                        <a:solidFill>
                          <a:schemeClr val="tx1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0" i="0" u="none" strike="noStrike" kern="1200" dirty="0">
                        <a:solidFill>
                          <a:schemeClr val="tx1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0" i="0" u="none" strike="noStrike" kern="1200" dirty="0">
                        <a:solidFill>
                          <a:schemeClr val="tx1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0" i="0" u="none" strike="noStrike" kern="1200" dirty="0">
                        <a:solidFill>
                          <a:schemeClr val="tx1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0" i="0" u="none" strike="noStrike" kern="1200" dirty="0">
                        <a:solidFill>
                          <a:schemeClr val="tx1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0" i="0" u="none" strike="noStrike" kern="1200" dirty="0">
                        <a:solidFill>
                          <a:schemeClr val="tx1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0" i="0" u="none" strike="noStrike" kern="1200" dirty="0">
                        <a:solidFill>
                          <a:schemeClr val="tx1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0" i="0" u="none" strike="noStrike" kern="1200" dirty="0">
                        <a:solidFill>
                          <a:schemeClr val="tx1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0" i="0" u="none" strike="noStrike" kern="1200" dirty="0">
                        <a:solidFill>
                          <a:schemeClr val="tx1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 fontAlgn="ctr">
                        <a:buAutoNum type="arabicPeriod"/>
                      </a:pP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76" marR="3976" marT="3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AutoNum type="arabicPeriod"/>
                      </a:pP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76" marR="3976" marT="3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0B86F8DE-2A99-8125-F13E-98B42FD4A14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764704"/>
            <a:ext cx="374441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9A8D22-B4F6-4370-C98A-13815A5787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4058" y="4149080"/>
            <a:ext cx="3852428" cy="3764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768DD2-75E6-1793-E36F-2584E358607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850450" y="3582869"/>
            <a:ext cx="3404084" cy="4680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32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2B989-F824-9004-780F-3F5B54913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3146BB4-0E79-6F1F-2FD4-D5617FC2C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585108"/>
              </p:ext>
            </p:extLst>
          </p:nvPr>
        </p:nvGraphicFramePr>
        <p:xfrm>
          <a:off x="143508" y="80628"/>
          <a:ext cx="8856984" cy="8496652"/>
        </p:xfrm>
        <a:graphic>
          <a:graphicData uri="http://schemas.openxmlformats.org/drawingml/2006/table">
            <a:tbl>
              <a:tblPr/>
              <a:tblGrid>
                <a:gridCol w="4968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767104216"/>
                    </a:ext>
                  </a:extLst>
                </a:gridCol>
              </a:tblGrid>
              <a:tr h="32403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N" sz="1800" b="1" i="0" u="sng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Sustainability</a:t>
                      </a:r>
                      <a:endParaRPr lang="en-IN" sz="1800" b="1" i="0" u="sng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76" marR="3976" marT="3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N" sz="1800" b="1" i="0" u="sng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76" marR="3976" marT="3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9898">
                <a:tc>
                  <a:txBody>
                    <a:bodyPr/>
                    <a:lstStyle/>
                    <a:p>
                      <a:pPr marL="342900" indent="-342900" algn="l" fontAlgn="ctr">
                        <a:buAutoNum type="arabicPeriod"/>
                      </a:pPr>
                      <a:r>
                        <a:rPr lang="en-IN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Success of village water supply systems depends largely on sustainability of water source(s). Strict prohibition are regulated to protect and conserve water sources/.</a:t>
                      </a:r>
                    </a:p>
                    <a:p>
                      <a:pPr marL="342900" indent="-342900" algn="l" fontAlgn="ctr">
                        <a:buAutoNum type="arabicPeriod"/>
                      </a:pPr>
                      <a:r>
                        <a:rPr lang="en-IN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Hoarding with Messages on protection of water source are installed at Intake points &amp; WTPs.</a:t>
                      </a:r>
                    </a:p>
                    <a:p>
                      <a:pPr marL="742950" lvl="1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IN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not pollute our water source</a:t>
                      </a:r>
                    </a:p>
                    <a:p>
                      <a:pPr marL="742950" lvl="1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IN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use of Pesticides in catchment area</a:t>
                      </a:r>
                    </a:p>
                    <a:p>
                      <a:pPr marL="742950" lvl="1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IN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Protect our water source for future generation</a:t>
                      </a:r>
                    </a:p>
                    <a:p>
                      <a:pPr marL="742950" lvl="1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IN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Save water save life</a:t>
                      </a:r>
                    </a:p>
                    <a:p>
                      <a:pPr marL="742950" lvl="1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IN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deforestation in catchment area </a:t>
                      </a:r>
                    </a:p>
                    <a:p>
                      <a:pPr marL="742950" lvl="1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IN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fishing/hunting in catchment area</a:t>
                      </a:r>
                    </a:p>
                    <a:p>
                      <a:pPr marL="742950" lvl="1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IN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Turn off the tap after use, etc.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Plantation of trees are done at water source and Water Treatment Plant Site.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IN" sz="1800" b="0" kern="1200" dirty="0">
                        <a:solidFill>
                          <a:schemeClr val="tx1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0" kern="1200" dirty="0">
                        <a:solidFill>
                          <a:schemeClr val="tx1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0" i="0" u="none" strike="noStrike" kern="1200" dirty="0">
                        <a:solidFill>
                          <a:schemeClr val="tx1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0" i="0" u="none" strike="noStrike" kern="1200" dirty="0">
                        <a:solidFill>
                          <a:schemeClr val="tx1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0" i="0" u="none" strike="noStrike" kern="1200" dirty="0">
                        <a:solidFill>
                          <a:schemeClr val="tx1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0" i="0" u="none" strike="noStrike" kern="1200" dirty="0">
                        <a:solidFill>
                          <a:schemeClr val="tx1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0" i="0" u="none" strike="noStrike" kern="1200" dirty="0">
                        <a:solidFill>
                          <a:schemeClr val="tx1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0" i="0" u="none" strike="noStrike" kern="1200" dirty="0">
                        <a:solidFill>
                          <a:schemeClr val="tx1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0" i="0" u="none" strike="noStrike" kern="1200" dirty="0">
                        <a:solidFill>
                          <a:schemeClr val="tx1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0" i="0" u="none" strike="noStrike" kern="1200" dirty="0">
                        <a:solidFill>
                          <a:schemeClr val="tx1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0" i="0" u="none" strike="noStrike" kern="1200" dirty="0">
                        <a:solidFill>
                          <a:schemeClr val="tx1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0" i="0" u="none" strike="noStrike" kern="1200" dirty="0">
                        <a:solidFill>
                          <a:schemeClr val="tx1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 fontAlgn="ctr">
                        <a:buAutoNum type="arabicPeriod"/>
                      </a:pP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76" marR="3976" marT="3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AutoNum type="arabicPeriod"/>
                      </a:pP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76" marR="3976" marT="3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95F8C2D-0021-84B4-60FB-FA84629F5A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95" y="4810642"/>
            <a:ext cx="2699149" cy="36589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B1603C-2118-96CF-0BA8-6E503BB5CF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928" y="4831400"/>
            <a:ext cx="2304256" cy="36589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E7D164-EDF0-9D33-1B64-FCEA0D3C4C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452" y="3614006"/>
            <a:ext cx="3756036" cy="48763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DE13C7-39DF-F98C-5C0F-51FA14651B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68" y="620688"/>
            <a:ext cx="370892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7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73" y="4066310"/>
            <a:ext cx="2873464" cy="2603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16" y="1375178"/>
            <a:ext cx="2843808" cy="26298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1376338"/>
            <a:ext cx="2845266" cy="26287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74" y="1361858"/>
            <a:ext cx="2592288" cy="26432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13" y="4097592"/>
            <a:ext cx="2857520" cy="25717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4282" y="214290"/>
            <a:ext cx="8750206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200" b="1" u="sng" dirty="0"/>
              <a:t>Activities undertaken </a:t>
            </a:r>
          </a:p>
        </p:txBody>
      </p:sp>
      <p:pic>
        <p:nvPicPr>
          <p:cNvPr id="2051" name="Picture 3" descr="D:\JJM\jjm photos\WhatsApp Image 2021-12-13 at 3.25.36 PM (1)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4097592"/>
            <a:ext cx="2516227" cy="25717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4282" y="693857"/>
            <a:ext cx="875020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1600" dirty="0"/>
              <a:t>Water Testing at Field is done using FTK  by VWSCs at Villages</a:t>
            </a:r>
          </a:p>
          <a:p>
            <a:pPr marL="342900" indent="-342900">
              <a:buAutoNum type="arabicPeriod"/>
            </a:pPr>
            <a:r>
              <a:rPr lang="en-IN" sz="1600" dirty="0"/>
              <a:t>IEC programme : Awareness programme is regularly conducted at villages   </a:t>
            </a:r>
          </a:p>
        </p:txBody>
      </p:sp>
    </p:spTree>
    <p:extLst>
      <p:ext uri="{BB962C8B-B14F-4D97-AF65-F5344CB8AC3E}">
        <p14:creationId xmlns:p14="http://schemas.microsoft.com/office/powerpoint/2010/main" val="14058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790313" y="4547507"/>
            <a:ext cx="71476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350" dirty="0"/>
              <a:t>Good Quality selected Photograph with Metal Tap</a:t>
            </a:r>
            <a:endParaRPr lang="en-US" sz="1350" dirty="0"/>
          </a:p>
          <a:p>
            <a:pPr algn="ctr"/>
            <a:endParaRPr lang="en-US" sz="1350" dirty="0"/>
          </a:p>
        </p:txBody>
      </p:sp>
      <p:sp>
        <p:nvSpPr>
          <p:cNvPr id="27" name="Rectangle 26"/>
          <p:cNvSpPr/>
          <p:nvPr/>
        </p:nvSpPr>
        <p:spPr>
          <a:xfrm>
            <a:off x="4956048" y="4441372"/>
            <a:ext cx="987552" cy="938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350" dirty="0"/>
              <a:t>Good Quality selected Photograph with Metal Tap</a:t>
            </a:r>
            <a:endParaRPr lang="en-US" sz="1350" dirty="0"/>
          </a:p>
          <a:p>
            <a:pPr algn="ctr"/>
            <a:endParaRPr lang="en-US" sz="1350" dirty="0"/>
          </a:p>
        </p:txBody>
      </p:sp>
      <p:sp>
        <p:nvSpPr>
          <p:cNvPr id="29" name="Rectangle 28"/>
          <p:cNvSpPr/>
          <p:nvPr/>
        </p:nvSpPr>
        <p:spPr>
          <a:xfrm>
            <a:off x="4898572" y="2383972"/>
            <a:ext cx="1045028" cy="1164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350" dirty="0"/>
              <a:t>Good Quality selected Photograph wit</a:t>
            </a:r>
            <a:endParaRPr lang="en-US" sz="1350" dirty="0"/>
          </a:p>
        </p:txBody>
      </p:sp>
      <p:sp>
        <p:nvSpPr>
          <p:cNvPr id="30" name="Rectangle 29"/>
          <p:cNvSpPr/>
          <p:nvPr/>
        </p:nvSpPr>
        <p:spPr>
          <a:xfrm>
            <a:off x="7552427" y="2302329"/>
            <a:ext cx="714446" cy="1246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350" dirty="0"/>
              <a:t>Good Quality selected Photograph with Metal Tap</a:t>
            </a:r>
            <a:endParaRPr lang="en-US" sz="1350" dirty="0"/>
          </a:p>
          <a:p>
            <a:pPr algn="ctr"/>
            <a:endParaRPr lang="en-US" sz="1350" dirty="0"/>
          </a:p>
        </p:txBody>
      </p:sp>
      <p:pic>
        <p:nvPicPr>
          <p:cNvPr id="13" name="Picture 8" descr="C:\Users\Asus\Downloads\WhatsApp Image 2021-10-10 at 10.15.48 P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6204" y="720794"/>
            <a:ext cx="2111459" cy="3212262"/>
          </a:xfrm>
          <a:prstGeom prst="rect">
            <a:avLst/>
          </a:prstGeom>
          <a:noFill/>
        </p:spPr>
      </p:pic>
      <p:pic>
        <p:nvPicPr>
          <p:cNvPr id="14" name="Picture 5" descr="C:\Users\Asus\Downloads\WhatsApp Image 2021-10-10 at 10.15.51 PM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6371" y="3835543"/>
            <a:ext cx="2164279" cy="2576012"/>
          </a:xfrm>
          <a:prstGeom prst="rect">
            <a:avLst/>
          </a:prstGeom>
          <a:noFill/>
        </p:spPr>
      </p:pic>
      <p:pic>
        <p:nvPicPr>
          <p:cNvPr id="15" name="Picture 6" descr="C:\Users\Asus\Downloads\WhatsApp Image 2021-10-10 at 10.15.50 PM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1647" y="720794"/>
            <a:ext cx="2329660" cy="3212262"/>
          </a:xfrm>
          <a:prstGeom prst="rect">
            <a:avLst/>
          </a:prstGeom>
          <a:noFill/>
        </p:spPr>
      </p:pic>
      <p:pic>
        <p:nvPicPr>
          <p:cNvPr id="17" name="Picture 7" descr="C:\Users\Asus\Downloads\WhatsApp Image 2021-10-10 at 10.15.49 PM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0649" y="3758543"/>
            <a:ext cx="2360657" cy="2627508"/>
          </a:xfrm>
          <a:prstGeom prst="rect">
            <a:avLst/>
          </a:prstGeom>
          <a:noFill/>
        </p:spPr>
      </p:pic>
      <p:pic>
        <p:nvPicPr>
          <p:cNvPr id="3" name="Picture 4" descr="C:\Users\DELL\Desktop\GO TO VILLAGE 2\photo of jjm\Photos CSC JJM\JJM\FHTC at T hundung khullen\WhatsApp Image 2021-08-28 at 1.14.47 PM (1).jpeg">
            <a:extLst>
              <a:ext uri="{FF2B5EF4-FFF2-40B4-BE49-F238E27FC236}">
                <a16:creationId xmlns:a16="http://schemas.microsoft.com/office/drawing/2014/main" id="{2625880F-0780-4C39-48F0-1F4E9A942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786" y="720794"/>
            <a:ext cx="2288511" cy="321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DELL\Desktop\GO TO VILLAGE 2\photo of jjm\Photos CSC JJM\JJM\FHTC at T hundung khullen\WhatsApp Image 2021-08-28 at 1.14.47 PM.jpeg">
            <a:extLst>
              <a:ext uri="{FF2B5EF4-FFF2-40B4-BE49-F238E27FC236}">
                <a16:creationId xmlns:a16="http://schemas.microsoft.com/office/drawing/2014/main" id="{9C914183-38D4-FBC1-42CF-90C8C6BC2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3" y="3789040"/>
            <a:ext cx="2080008" cy="264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DELL\Desktop\GO TO VILLAGE 2\photo of jjm\Photos CSC JJM\JJM\FHTC at T hundung khullen\WhatsApp Image 2021-08-28 at 1.14.46 PM.jpeg">
            <a:extLst>
              <a:ext uri="{FF2B5EF4-FFF2-40B4-BE49-F238E27FC236}">
                <a16:creationId xmlns:a16="http://schemas.microsoft.com/office/drawing/2014/main" id="{1DBAE6A2-8177-AE91-0C83-5B0F94FE3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56" y="3861049"/>
            <a:ext cx="2288511" cy="257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30F2FB-D6D6-3386-5832-BBD29B4AA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52608" y="1123915"/>
            <a:ext cx="3212261" cy="24060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B61C32-5DDD-A9B6-DB4C-41FB081B614A}"/>
              </a:ext>
            </a:extLst>
          </p:cNvPr>
          <p:cNvSpPr txBox="1"/>
          <p:nvPr/>
        </p:nvSpPr>
        <p:spPr>
          <a:xfrm>
            <a:off x="93067" y="175252"/>
            <a:ext cx="875020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Providing “Functional Household Tap Connection (FHTC)”</a:t>
            </a:r>
            <a:endParaRPr lang="en-IN" sz="2000" b="1" u="sng" dirty="0"/>
          </a:p>
        </p:txBody>
      </p:sp>
    </p:spTree>
    <p:extLst>
      <p:ext uri="{BB962C8B-B14F-4D97-AF65-F5344CB8AC3E}">
        <p14:creationId xmlns:p14="http://schemas.microsoft.com/office/powerpoint/2010/main" val="1018844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6581</TotalTime>
  <Words>741</Words>
  <Application>Microsoft Office PowerPoint</Application>
  <PresentationFormat>On-screen Show (4:3)</PresentationFormat>
  <Paragraphs>170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Algerian</vt:lpstr>
      <vt:lpstr>Arial</vt:lpstr>
      <vt:lpstr>Arial Narrow</vt:lpstr>
      <vt:lpstr>Bookman Old Style</vt:lpstr>
      <vt:lpstr>Calibri</vt:lpstr>
      <vt:lpstr>Times New Rom B</vt:lpstr>
      <vt:lpstr>Times New Roman</vt:lpstr>
      <vt:lpstr>Wingdings</vt:lpstr>
      <vt:lpstr>Office Theme</vt:lpstr>
      <vt:lpstr>PowerPoint Presentation</vt:lpstr>
      <vt:lpstr>Jal Jeevan Mission in Kamjong District: Manipur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chamdanlung rongmei</cp:lastModifiedBy>
  <cp:revision>171</cp:revision>
  <dcterms:created xsi:type="dcterms:W3CDTF">2024-11-22T08:48:34Z</dcterms:created>
  <dcterms:modified xsi:type="dcterms:W3CDTF">2025-12-07T10:17:13Z</dcterms:modified>
</cp:coreProperties>
</file>