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61" r:id="rId3"/>
    <p:sldId id="276" r:id="rId4"/>
    <p:sldId id="278" r:id="rId5"/>
    <p:sldId id="279" r:id="rId6"/>
    <p:sldId id="280" r:id="rId7"/>
    <p:sldId id="260" r:id="rId8"/>
    <p:sldId id="363" r:id="rId9"/>
    <p:sldId id="262" r:id="rId10"/>
    <p:sldId id="261" r:id="rId11"/>
    <p:sldId id="263" r:id="rId12"/>
    <p:sldId id="265" r:id="rId13"/>
    <p:sldId id="264" r:id="rId14"/>
    <p:sldId id="266" r:id="rId15"/>
    <p:sldId id="268" r:id="rId16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B4B72D-861E-4837-A7A9-83291E0248AE}" v="1" dt="2025-12-08T08:58:00.3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07" autoAdjust="0"/>
    <p:restoredTop sz="95706" autoAdjust="0"/>
  </p:normalViewPr>
  <p:slideViewPr>
    <p:cSldViewPr snapToGrid="0" snapToObjects="1">
      <p:cViewPr varScale="1">
        <p:scale>
          <a:sx n="107" d="100"/>
          <a:sy n="107" d="100"/>
        </p:scale>
        <p:origin x="101" y="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gh, Kaushalendra" userId="6118e507-e4ea-4a23-b160-0912717ac173" providerId="ADAL" clId="{90B4B72D-861E-4837-A7A9-83291E0248AE}"/>
    <pc:docChg chg="custSel modSld">
      <pc:chgData name="Singh, Kaushalendra" userId="6118e507-e4ea-4a23-b160-0912717ac173" providerId="ADAL" clId="{90B4B72D-861E-4837-A7A9-83291E0248AE}" dt="2025-12-08T09:00:02" v="29" actId="313"/>
      <pc:docMkLst>
        <pc:docMk/>
      </pc:docMkLst>
      <pc:sldChg chg="modSp mod">
        <pc:chgData name="Singh, Kaushalendra" userId="6118e507-e4ea-4a23-b160-0912717ac173" providerId="ADAL" clId="{90B4B72D-861E-4837-A7A9-83291E0248AE}" dt="2025-12-08T08:59:29.193" v="28" actId="1076"/>
        <pc:sldMkLst>
          <pc:docMk/>
          <pc:sldMk cId="0" sldId="262"/>
        </pc:sldMkLst>
        <pc:spChg chg="mod">
          <ac:chgData name="Singh, Kaushalendra" userId="6118e507-e4ea-4a23-b160-0912717ac173" providerId="ADAL" clId="{90B4B72D-861E-4837-A7A9-83291E0248AE}" dt="2025-12-08T08:59:14.529" v="26" actId="1076"/>
          <ac:spMkLst>
            <pc:docMk/>
            <pc:sldMk cId="0" sldId="262"/>
            <ac:spMk id="8" creationId="{00000000-0000-0000-0000-000000000000}"/>
          </ac:spMkLst>
        </pc:spChg>
        <pc:spChg chg="mod">
          <ac:chgData name="Singh, Kaushalendra" userId="6118e507-e4ea-4a23-b160-0912717ac173" providerId="ADAL" clId="{90B4B72D-861E-4837-A7A9-83291E0248AE}" dt="2025-12-08T08:59:29.193" v="28" actId="1076"/>
          <ac:spMkLst>
            <pc:docMk/>
            <pc:sldMk cId="0" sldId="262"/>
            <ac:spMk id="9" creationId="{00000000-0000-0000-0000-000000000000}"/>
          </ac:spMkLst>
        </pc:spChg>
      </pc:sldChg>
      <pc:sldChg chg="modSp mod">
        <pc:chgData name="Singh, Kaushalendra" userId="6118e507-e4ea-4a23-b160-0912717ac173" providerId="ADAL" clId="{90B4B72D-861E-4837-A7A9-83291E0248AE}" dt="2025-12-08T09:00:02" v="29" actId="313"/>
        <pc:sldMkLst>
          <pc:docMk/>
          <pc:sldMk cId="0" sldId="266"/>
        </pc:sldMkLst>
        <pc:spChg chg="mod">
          <ac:chgData name="Singh, Kaushalendra" userId="6118e507-e4ea-4a23-b160-0912717ac173" providerId="ADAL" clId="{90B4B72D-861E-4837-A7A9-83291E0248AE}" dt="2025-12-08T09:00:02" v="29" actId="313"/>
          <ac:spMkLst>
            <pc:docMk/>
            <pc:sldMk cId="0" sldId="266"/>
            <ac:spMk id="12" creationId="{00000000-0000-0000-0000-000000000000}"/>
          </ac:spMkLst>
        </pc:spChg>
      </pc:sldChg>
      <pc:sldChg chg="modSp mod">
        <pc:chgData name="Singh, Kaushalendra" userId="6118e507-e4ea-4a23-b160-0912717ac173" providerId="ADAL" clId="{90B4B72D-861E-4837-A7A9-83291E0248AE}" dt="2025-12-08T08:58:15.674" v="17" actId="20577"/>
        <pc:sldMkLst>
          <pc:docMk/>
          <pc:sldMk cId="139653905" sldId="280"/>
        </pc:sldMkLst>
        <pc:spChg chg="mod">
          <ac:chgData name="Singh, Kaushalendra" userId="6118e507-e4ea-4a23-b160-0912717ac173" providerId="ADAL" clId="{90B4B72D-861E-4837-A7A9-83291E0248AE}" dt="2025-12-08T08:58:15.674" v="17" actId="20577"/>
          <ac:spMkLst>
            <pc:docMk/>
            <pc:sldMk cId="139653905" sldId="280"/>
            <ac:spMk id="9" creationId="{13199204-73C1-7CC7-82A6-4F296EF05DF3}"/>
          </ac:spMkLst>
        </pc:spChg>
        <pc:grpChg chg="mod">
          <ac:chgData name="Singh, Kaushalendra" userId="6118e507-e4ea-4a23-b160-0912717ac173" providerId="ADAL" clId="{90B4B72D-861E-4837-A7A9-83291E0248AE}" dt="2025-12-08T08:57:19.075" v="10" actId="14100"/>
          <ac:grpSpMkLst>
            <pc:docMk/>
            <pc:sldMk cId="139653905" sldId="280"/>
            <ac:grpSpMk id="14" creationId="{797BFE00-864A-9166-1665-83C20E26881F}"/>
          </ac:grpSpMkLst>
        </pc:gr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No. of Schemes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Sheet2!$A$2:$A$6</c:f>
              <c:strCache>
                <c:ptCount val="5"/>
                <c:pt idx="0">
                  <c:v>100</c:v>
                </c:pt>
                <c:pt idx="1">
                  <c:v>75-99</c:v>
                </c:pt>
                <c:pt idx="2">
                  <c:v>50-75</c:v>
                </c:pt>
                <c:pt idx="3">
                  <c:v>25-50</c:v>
                </c:pt>
                <c:pt idx="4">
                  <c:v>0-25</c:v>
                </c:pt>
              </c:strCache>
            </c:strRef>
          </c:cat>
          <c:val>
            <c:numRef>
              <c:f>Sheet2!$B$2:$B$6</c:f>
              <c:numCache>
                <c:formatCode>General</c:formatCode>
                <c:ptCount val="5"/>
                <c:pt idx="0">
                  <c:v>299</c:v>
                </c:pt>
                <c:pt idx="1">
                  <c:v>75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BE-439C-8AF3-6BAEB56EBD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119624832"/>
        <c:axId val="119626368"/>
      </c:barChart>
      <c:catAx>
        <c:axId val="11962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626368"/>
        <c:crosses val="autoZero"/>
        <c:auto val="1"/>
        <c:lblAlgn val="ctr"/>
        <c:lblOffset val="100"/>
        <c:noMultiLvlLbl val="0"/>
      </c:catAx>
      <c:valAx>
        <c:axId val="11962636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62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EB1DC8-8851-4301-85EF-4F73CF7368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5C1930-B289-41DA-AD0D-8560CBB7B2D8}">
      <dgm:prSet phldrT="[Text]" custT="1"/>
      <dgm:spPr/>
      <dgm:t>
        <a:bodyPr/>
        <a:lstStyle/>
        <a:p>
          <a:r>
            <a:rPr lang="en-US" sz="1400" dirty="0"/>
            <a:t>No of House holds: 249343</a:t>
          </a:r>
        </a:p>
      </dgm:t>
    </dgm:pt>
    <dgm:pt modelId="{FD4C93DF-A8E7-4E01-AC99-0FD941F70626}" type="parTrans" cxnId="{5237D0CB-1F6F-4D84-837B-0132F9B5C89C}">
      <dgm:prSet/>
      <dgm:spPr/>
      <dgm:t>
        <a:bodyPr/>
        <a:lstStyle/>
        <a:p>
          <a:endParaRPr lang="en-US" sz="1400"/>
        </a:p>
      </dgm:t>
    </dgm:pt>
    <dgm:pt modelId="{C4E4BD50-9E58-4C13-B0F6-FFA8A22F6A2A}" type="sibTrans" cxnId="{5237D0CB-1F6F-4D84-837B-0132F9B5C89C}">
      <dgm:prSet/>
      <dgm:spPr/>
      <dgm:t>
        <a:bodyPr/>
        <a:lstStyle/>
        <a:p>
          <a:endParaRPr lang="en-US" sz="1400"/>
        </a:p>
      </dgm:t>
    </dgm:pt>
    <dgm:pt modelId="{D9A3187B-A3B1-4C91-829C-02DA9ABFB21F}">
      <dgm:prSet phldrT="[Text]" custT="1"/>
      <dgm:spPr/>
      <dgm:t>
        <a:bodyPr/>
        <a:lstStyle/>
        <a:p>
          <a:r>
            <a:rPr lang="en-US" sz="1400" dirty="0"/>
            <a:t>House holds covered as on date: 239425</a:t>
          </a:r>
        </a:p>
      </dgm:t>
    </dgm:pt>
    <dgm:pt modelId="{6CBFC6D2-65B5-4922-AA32-3F7CC2074884}" type="parTrans" cxnId="{E850EBC9-03AB-405B-B491-9D59BC14A586}">
      <dgm:prSet/>
      <dgm:spPr/>
      <dgm:t>
        <a:bodyPr/>
        <a:lstStyle/>
        <a:p>
          <a:endParaRPr lang="en-US"/>
        </a:p>
      </dgm:t>
    </dgm:pt>
    <dgm:pt modelId="{4BA28E58-59B2-4916-94FD-582D9798AE83}" type="sibTrans" cxnId="{E850EBC9-03AB-405B-B491-9D59BC14A586}">
      <dgm:prSet/>
      <dgm:spPr/>
      <dgm:t>
        <a:bodyPr/>
        <a:lstStyle/>
        <a:p>
          <a:endParaRPr lang="en-US"/>
        </a:p>
      </dgm:t>
    </dgm:pt>
    <dgm:pt modelId="{D1BC4E4D-6B91-42F6-A33B-A7EEBF2F9AE9}">
      <dgm:prSet phldrT="[Text]" custT="1"/>
      <dgm:spPr/>
      <dgm:t>
        <a:bodyPr/>
        <a:lstStyle/>
        <a:p>
          <a:r>
            <a:rPr lang="en-US" sz="1400" dirty="0"/>
            <a:t>Percentage of FHTC Coverage: 95.99%</a:t>
          </a:r>
        </a:p>
      </dgm:t>
    </dgm:pt>
    <dgm:pt modelId="{63020F41-C462-466D-A144-999FB34DBCD1}" type="parTrans" cxnId="{5C41BA2F-B6D9-4C10-AFB9-AD4536057C10}">
      <dgm:prSet/>
      <dgm:spPr/>
      <dgm:t>
        <a:bodyPr/>
        <a:lstStyle/>
        <a:p>
          <a:endParaRPr lang="en-US"/>
        </a:p>
      </dgm:t>
    </dgm:pt>
    <dgm:pt modelId="{7B033D38-1AAD-4C5D-8BF2-C1E4C51A7AAE}" type="sibTrans" cxnId="{5C41BA2F-B6D9-4C10-AFB9-AD4536057C10}">
      <dgm:prSet/>
      <dgm:spPr/>
      <dgm:t>
        <a:bodyPr/>
        <a:lstStyle/>
        <a:p>
          <a:endParaRPr lang="en-US"/>
        </a:p>
      </dgm:t>
    </dgm:pt>
    <dgm:pt modelId="{A9506653-0515-4F91-AD33-E6BE442AE69A}">
      <dgm:prSet phldrT="[Text]" custT="1"/>
      <dgm:spPr/>
      <dgm:t>
        <a:bodyPr/>
        <a:lstStyle/>
        <a:p>
          <a:r>
            <a:rPr lang="en-US" sz="1400" dirty="0"/>
            <a:t>No. of villages certified as HGJ: 263</a:t>
          </a:r>
        </a:p>
      </dgm:t>
    </dgm:pt>
    <dgm:pt modelId="{5E61D9D0-1331-41C4-AA13-86EAE1DBE7A9}" type="parTrans" cxnId="{CEF4B63B-A010-4F83-89BB-69A1AD278047}">
      <dgm:prSet/>
      <dgm:spPr/>
      <dgm:t>
        <a:bodyPr/>
        <a:lstStyle/>
        <a:p>
          <a:endParaRPr lang="en-IN"/>
        </a:p>
      </dgm:t>
    </dgm:pt>
    <dgm:pt modelId="{74964805-2298-4BB0-963A-5E590BBF3F06}" type="sibTrans" cxnId="{CEF4B63B-A010-4F83-89BB-69A1AD278047}">
      <dgm:prSet/>
      <dgm:spPr/>
      <dgm:t>
        <a:bodyPr/>
        <a:lstStyle/>
        <a:p>
          <a:endParaRPr lang="en-IN"/>
        </a:p>
      </dgm:t>
    </dgm:pt>
    <dgm:pt modelId="{7806A140-7757-4D4D-A308-03BC02727688}">
      <dgm:prSet phldrT="[Text]" custT="1"/>
      <dgm:spPr/>
      <dgm:t>
        <a:bodyPr/>
        <a:lstStyle/>
        <a:p>
          <a:r>
            <a:rPr lang="en-US" sz="1400" dirty="0"/>
            <a:t>No of GPs certified as HGJ: 148</a:t>
          </a:r>
        </a:p>
      </dgm:t>
    </dgm:pt>
    <dgm:pt modelId="{4628B3BF-C330-432D-9133-D2941278FDA0}" type="parTrans" cxnId="{C27DAA54-548D-460D-B2B9-261FA7E90C7D}">
      <dgm:prSet/>
      <dgm:spPr/>
      <dgm:t>
        <a:bodyPr/>
        <a:lstStyle/>
        <a:p>
          <a:endParaRPr lang="en-IN"/>
        </a:p>
      </dgm:t>
    </dgm:pt>
    <dgm:pt modelId="{B3F5683C-E577-4CDB-9E22-EFC56C29911A}" type="sibTrans" cxnId="{C27DAA54-548D-460D-B2B9-261FA7E90C7D}">
      <dgm:prSet/>
      <dgm:spPr/>
      <dgm:t>
        <a:bodyPr/>
        <a:lstStyle/>
        <a:p>
          <a:endParaRPr lang="en-IN"/>
        </a:p>
      </dgm:t>
    </dgm:pt>
    <dgm:pt modelId="{67589DFA-E92A-4B36-8C6C-19F39C0B0E11}">
      <dgm:prSet phldrT="[Text]" custT="1"/>
      <dgm:spPr/>
      <dgm:t>
        <a:bodyPr/>
        <a:lstStyle/>
        <a:p>
          <a:r>
            <a:rPr lang="en-US" sz="1400" dirty="0"/>
            <a:t>Total Panchayats: 310</a:t>
          </a:r>
        </a:p>
      </dgm:t>
    </dgm:pt>
    <dgm:pt modelId="{C9980DDB-3404-4C8E-8193-80CA9BADDAE6}" type="sibTrans" cxnId="{22ABCCDF-A17C-440C-A9FD-63BAAC665250}">
      <dgm:prSet/>
      <dgm:spPr/>
      <dgm:t>
        <a:bodyPr/>
        <a:lstStyle/>
        <a:p>
          <a:endParaRPr lang="en-US"/>
        </a:p>
      </dgm:t>
    </dgm:pt>
    <dgm:pt modelId="{AB2ECD30-01A0-455B-A36C-BB57DBF7BE39}" type="parTrans" cxnId="{22ABCCDF-A17C-440C-A9FD-63BAAC665250}">
      <dgm:prSet/>
      <dgm:spPr/>
      <dgm:t>
        <a:bodyPr/>
        <a:lstStyle/>
        <a:p>
          <a:endParaRPr lang="en-US"/>
        </a:p>
      </dgm:t>
    </dgm:pt>
    <dgm:pt modelId="{65CC98C7-35A7-40EE-9196-DF2012F4C7ED}">
      <dgm:prSet phldrT="[Text]" custT="1"/>
      <dgm:spPr/>
      <dgm:t>
        <a:bodyPr/>
        <a:lstStyle/>
        <a:p>
          <a:r>
            <a:rPr lang="en-US" sz="1400" dirty="0"/>
            <a:t>No. of Households covered with FHTC on 15 Aug 2019: 15321</a:t>
          </a:r>
        </a:p>
      </dgm:t>
    </dgm:pt>
    <dgm:pt modelId="{9E3DFDCA-1CDA-46A4-B225-753374AAB0BE}" type="parTrans" cxnId="{4B997D92-D635-47D2-9EC0-2A730FF332BE}">
      <dgm:prSet/>
      <dgm:spPr/>
      <dgm:t>
        <a:bodyPr/>
        <a:lstStyle/>
        <a:p>
          <a:endParaRPr lang="en-IN"/>
        </a:p>
      </dgm:t>
    </dgm:pt>
    <dgm:pt modelId="{DAB76170-15C2-407A-9EE0-68DC7683D619}" type="sibTrans" cxnId="{4B997D92-D635-47D2-9EC0-2A730FF332BE}">
      <dgm:prSet/>
      <dgm:spPr/>
      <dgm:t>
        <a:bodyPr/>
        <a:lstStyle/>
        <a:p>
          <a:endParaRPr lang="en-IN"/>
        </a:p>
      </dgm:t>
    </dgm:pt>
    <dgm:pt modelId="{4BF3D82F-2B0B-4C73-A2EB-75AB15CEF2B0}">
      <dgm:prSet phldrT="[Text]" custT="1"/>
      <dgm:spPr/>
      <dgm:t>
        <a:bodyPr/>
        <a:lstStyle/>
        <a:p>
          <a:r>
            <a:rPr lang="en-US" sz="1400" dirty="0"/>
            <a:t>No. of FHTC Provided from 15 Aug 2019 to 10 Dec 2025: 224104</a:t>
          </a:r>
        </a:p>
      </dgm:t>
    </dgm:pt>
    <dgm:pt modelId="{0189260E-2E5F-4509-8C2C-FD09835F1800}" type="parTrans" cxnId="{99C1C6AE-53EF-49DC-BE0B-AB099A3A6881}">
      <dgm:prSet/>
      <dgm:spPr/>
      <dgm:t>
        <a:bodyPr/>
        <a:lstStyle/>
        <a:p>
          <a:endParaRPr lang="en-IN"/>
        </a:p>
      </dgm:t>
    </dgm:pt>
    <dgm:pt modelId="{EC8248A6-2D17-4308-9D23-BD7357F49472}" type="sibTrans" cxnId="{99C1C6AE-53EF-49DC-BE0B-AB099A3A6881}">
      <dgm:prSet/>
      <dgm:spPr/>
      <dgm:t>
        <a:bodyPr/>
        <a:lstStyle/>
        <a:p>
          <a:endParaRPr lang="en-IN"/>
        </a:p>
      </dgm:t>
    </dgm:pt>
    <dgm:pt modelId="{D18E98C7-CAC5-48E3-BD55-6035D5583671}">
      <dgm:prSet phldrT="[Text]" custT="1"/>
      <dgm:spPr/>
      <dgm:t>
        <a:bodyPr/>
        <a:lstStyle/>
        <a:p>
          <a:r>
            <a:rPr lang="en-US" sz="1400" dirty="0"/>
            <a:t>No of GPs Reported as HGJ: 193</a:t>
          </a:r>
        </a:p>
      </dgm:t>
    </dgm:pt>
    <dgm:pt modelId="{283A1DFE-8C26-4E3E-B350-9CB54FB01A52}" type="parTrans" cxnId="{4C84108E-0C09-4471-89B8-84362B925776}">
      <dgm:prSet/>
      <dgm:spPr/>
      <dgm:t>
        <a:bodyPr/>
        <a:lstStyle/>
        <a:p>
          <a:endParaRPr lang="en-IN"/>
        </a:p>
      </dgm:t>
    </dgm:pt>
    <dgm:pt modelId="{D76E4B1A-9FBF-403B-B326-99E6B328A5BF}" type="sibTrans" cxnId="{4C84108E-0C09-4471-89B8-84362B925776}">
      <dgm:prSet/>
      <dgm:spPr/>
      <dgm:t>
        <a:bodyPr/>
        <a:lstStyle/>
        <a:p>
          <a:endParaRPr lang="en-IN"/>
        </a:p>
      </dgm:t>
    </dgm:pt>
    <dgm:pt modelId="{EE112822-BC27-4610-A09E-5626F0DA9C6D}">
      <dgm:prSet phldrT="[Text]" custT="1"/>
      <dgm:spPr/>
      <dgm:t>
        <a:bodyPr/>
        <a:lstStyle/>
        <a:p>
          <a:r>
            <a:rPr lang="en-US" sz="1400" dirty="0"/>
            <a:t>No. of villages Reported as HGJ: 328</a:t>
          </a:r>
        </a:p>
      </dgm:t>
    </dgm:pt>
    <dgm:pt modelId="{D13E40AA-00FF-4227-8D79-18193863871B}" type="parTrans" cxnId="{227EE7CF-8921-4B57-8B38-92A16BA0C18A}">
      <dgm:prSet/>
      <dgm:spPr/>
      <dgm:t>
        <a:bodyPr/>
        <a:lstStyle/>
        <a:p>
          <a:endParaRPr lang="en-IN"/>
        </a:p>
      </dgm:t>
    </dgm:pt>
    <dgm:pt modelId="{7F38BF76-E0B5-4A05-8236-5754A3C28F1E}" type="sibTrans" cxnId="{227EE7CF-8921-4B57-8B38-92A16BA0C18A}">
      <dgm:prSet/>
      <dgm:spPr/>
      <dgm:t>
        <a:bodyPr/>
        <a:lstStyle/>
        <a:p>
          <a:endParaRPr lang="en-IN"/>
        </a:p>
      </dgm:t>
    </dgm:pt>
    <dgm:pt modelId="{AC0E1145-F3A5-4747-A6CD-C31C0BB0E5E0}">
      <dgm:prSet phldrT="[Text]" custT="1"/>
      <dgm:spPr/>
      <dgm:t>
        <a:bodyPr/>
        <a:lstStyle/>
        <a:p>
          <a:r>
            <a:rPr lang="en-US" sz="1400" dirty="0"/>
            <a:t>Percentage of HGJ Certified Panchayat: 76.68%</a:t>
          </a:r>
        </a:p>
      </dgm:t>
    </dgm:pt>
    <dgm:pt modelId="{D4CF0F1C-7BCB-4CAA-91A0-A5BD7D1F91FD}" type="parTrans" cxnId="{24750FB1-29BB-447C-B77D-F9A0205357DF}">
      <dgm:prSet/>
      <dgm:spPr/>
      <dgm:t>
        <a:bodyPr/>
        <a:lstStyle/>
        <a:p>
          <a:endParaRPr lang="en-IN"/>
        </a:p>
      </dgm:t>
    </dgm:pt>
    <dgm:pt modelId="{552BDBE7-A6BE-4DD6-A705-863BA62A11EE}" type="sibTrans" cxnId="{24750FB1-29BB-447C-B77D-F9A0205357DF}">
      <dgm:prSet/>
      <dgm:spPr/>
      <dgm:t>
        <a:bodyPr/>
        <a:lstStyle/>
        <a:p>
          <a:endParaRPr lang="en-IN"/>
        </a:p>
      </dgm:t>
    </dgm:pt>
    <dgm:pt modelId="{0042E9BD-A34C-49DF-B8E1-566AF770A4E0}">
      <dgm:prSet phldrT="[Text]" custT="1"/>
      <dgm:spPr/>
      <dgm:t>
        <a:bodyPr/>
        <a:lstStyle/>
        <a:p>
          <a:r>
            <a:rPr lang="en-US" sz="1400" dirty="0"/>
            <a:t>Percentage of HGJ Certified Panchayat: 80.18%</a:t>
          </a:r>
        </a:p>
      </dgm:t>
    </dgm:pt>
    <dgm:pt modelId="{FB7B71E8-4134-4655-B014-53EB8FF37C69}" type="parTrans" cxnId="{0C81874A-CA00-4605-8B0E-1B7958042770}">
      <dgm:prSet/>
      <dgm:spPr/>
      <dgm:t>
        <a:bodyPr/>
        <a:lstStyle/>
        <a:p>
          <a:endParaRPr lang="en-IN"/>
        </a:p>
      </dgm:t>
    </dgm:pt>
    <dgm:pt modelId="{EABBBF7F-D9DC-421E-8AB4-CB3F521722EF}" type="sibTrans" cxnId="{0C81874A-CA00-4605-8B0E-1B7958042770}">
      <dgm:prSet/>
      <dgm:spPr/>
      <dgm:t>
        <a:bodyPr/>
        <a:lstStyle/>
        <a:p>
          <a:endParaRPr lang="en-IN"/>
        </a:p>
      </dgm:t>
    </dgm:pt>
    <dgm:pt modelId="{791B9F2F-E421-44DB-817D-F172EB2EADF5}">
      <dgm:prSet phldrT="[Text]" custT="1"/>
      <dgm:spPr/>
      <dgm:t>
        <a:bodyPr/>
        <a:lstStyle/>
        <a:p>
          <a:r>
            <a:rPr lang="en-US" sz="1400" dirty="0"/>
            <a:t>Total villages: 473</a:t>
          </a:r>
        </a:p>
      </dgm:t>
    </dgm:pt>
    <dgm:pt modelId="{390ECC90-D799-4909-9678-C80C20F10CEE}" type="parTrans" cxnId="{E0AA636B-AF26-4B41-ABCC-0DB524A8BA51}">
      <dgm:prSet/>
      <dgm:spPr/>
      <dgm:t>
        <a:bodyPr/>
        <a:lstStyle/>
        <a:p>
          <a:endParaRPr lang="en-IN"/>
        </a:p>
      </dgm:t>
    </dgm:pt>
    <dgm:pt modelId="{F6127DE3-8D8A-4DFF-9BEC-88ED6551647E}" type="sibTrans" cxnId="{E0AA636B-AF26-4B41-ABCC-0DB524A8BA51}">
      <dgm:prSet/>
      <dgm:spPr/>
      <dgm:t>
        <a:bodyPr/>
        <a:lstStyle/>
        <a:p>
          <a:endParaRPr lang="en-IN"/>
        </a:p>
      </dgm:t>
    </dgm:pt>
    <dgm:pt modelId="{E1FC0DC7-8FE8-41A3-8199-05B55B0C5E15}" type="pres">
      <dgm:prSet presAssocID="{1DEB1DC8-8851-4301-85EF-4F73CF736849}" presName="linear" presStyleCnt="0">
        <dgm:presLayoutVars>
          <dgm:animLvl val="lvl"/>
          <dgm:resizeHandles val="exact"/>
        </dgm:presLayoutVars>
      </dgm:prSet>
      <dgm:spPr/>
    </dgm:pt>
    <dgm:pt modelId="{F0C2D8CF-3388-4C53-A160-16BA64F36AA8}" type="pres">
      <dgm:prSet presAssocID="{67589DFA-E92A-4B36-8C6C-19F39C0B0E11}" presName="parentText" presStyleLbl="node1" presStyleIdx="0" presStyleCnt="13" custScaleY="68754" custLinFactNeighborY="-1053">
        <dgm:presLayoutVars>
          <dgm:chMax val="0"/>
          <dgm:bulletEnabled val="1"/>
        </dgm:presLayoutVars>
      </dgm:prSet>
      <dgm:spPr>
        <a:prstGeom prst="round2SameRect">
          <a:avLst/>
        </a:prstGeom>
      </dgm:spPr>
    </dgm:pt>
    <dgm:pt modelId="{A5B16779-10DA-4F4D-A620-55E4245D6182}" type="pres">
      <dgm:prSet presAssocID="{C9980DDB-3404-4C8E-8193-80CA9BADDAE6}" presName="spacer" presStyleCnt="0"/>
      <dgm:spPr/>
    </dgm:pt>
    <dgm:pt modelId="{128DF5B5-BD48-4F99-A772-8F5CCC0021CA}" type="pres">
      <dgm:prSet presAssocID="{791B9F2F-E421-44DB-817D-F172EB2EADF5}" presName="parentText" presStyleLbl="node1" presStyleIdx="1" presStyleCnt="13" custScaleY="64540">
        <dgm:presLayoutVars>
          <dgm:chMax val="0"/>
          <dgm:bulletEnabled val="1"/>
        </dgm:presLayoutVars>
      </dgm:prSet>
      <dgm:spPr/>
    </dgm:pt>
    <dgm:pt modelId="{1E2AA02A-EB61-4F75-917F-69B2F293672E}" type="pres">
      <dgm:prSet presAssocID="{F6127DE3-8D8A-4DFF-9BEC-88ED6551647E}" presName="spacer" presStyleCnt="0"/>
      <dgm:spPr/>
    </dgm:pt>
    <dgm:pt modelId="{E7A38DEE-6FB1-4B3A-BF59-264BCB46C55F}" type="pres">
      <dgm:prSet presAssocID="{155C1930-B289-41DA-AD0D-8560CBB7B2D8}" presName="parentText" presStyleLbl="node1" presStyleIdx="2" presStyleCnt="13" custScaleY="45944" custLinFactNeighborX="-150" custLinFactNeighborY="-46132">
        <dgm:presLayoutVars>
          <dgm:chMax val="0"/>
          <dgm:bulletEnabled val="1"/>
        </dgm:presLayoutVars>
      </dgm:prSet>
      <dgm:spPr/>
    </dgm:pt>
    <dgm:pt modelId="{9D51D662-ACCF-439B-BC15-F035D9A5C358}" type="pres">
      <dgm:prSet presAssocID="{C4E4BD50-9E58-4C13-B0F6-FFA8A22F6A2A}" presName="spacer" presStyleCnt="0"/>
      <dgm:spPr/>
    </dgm:pt>
    <dgm:pt modelId="{B7778473-3A5B-49ED-9736-C40E9B058FC1}" type="pres">
      <dgm:prSet presAssocID="{65CC98C7-35A7-40EE-9196-DF2012F4C7ED}" presName="parentText" presStyleLbl="node1" presStyleIdx="3" presStyleCnt="13">
        <dgm:presLayoutVars>
          <dgm:chMax val="0"/>
          <dgm:bulletEnabled val="1"/>
        </dgm:presLayoutVars>
      </dgm:prSet>
      <dgm:spPr/>
    </dgm:pt>
    <dgm:pt modelId="{2903FFE4-4D6F-4F77-B343-5CB9556E4684}" type="pres">
      <dgm:prSet presAssocID="{DAB76170-15C2-407A-9EE0-68DC7683D619}" presName="spacer" presStyleCnt="0"/>
      <dgm:spPr/>
    </dgm:pt>
    <dgm:pt modelId="{A1C79E98-698C-41E2-B4C0-A5F94A031975}" type="pres">
      <dgm:prSet presAssocID="{4BF3D82F-2B0B-4C73-A2EB-75AB15CEF2B0}" presName="parentText" presStyleLbl="node1" presStyleIdx="4" presStyleCnt="13">
        <dgm:presLayoutVars>
          <dgm:chMax val="0"/>
          <dgm:bulletEnabled val="1"/>
        </dgm:presLayoutVars>
      </dgm:prSet>
      <dgm:spPr/>
    </dgm:pt>
    <dgm:pt modelId="{4B4F3EA7-35B6-485E-A632-4A58978315C5}" type="pres">
      <dgm:prSet presAssocID="{EC8248A6-2D17-4308-9D23-BD7357F49472}" presName="spacer" presStyleCnt="0"/>
      <dgm:spPr/>
    </dgm:pt>
    <dgm:pt modelId="{7AA2E025-5D58-4DFE-88F8-3CDD4514CEAD}" type="pres">
      <dgm:prSet presAssocID="{D9A3187B-A3B1-4C91-829C-02DA9ABFB21F}" presName="parentText" presStyleLbl="node1" presStyleIdx="5" presStyleCnt="13" custScaleY="46107" custLinFactNeighborX="-132" custLinFactNeighborY="-16796">
        <dgm:presLayoutVars>
          <dgm:chMax val="0"/>
          <dgm:bulletEnabled val="1"/>
        </dgm:presLayoutVars>
      </dgm:prSet>
      <dgm:spPr/>
    </dgm:pt>
    <dgm:pt modelId="{F1D91160-DE2A-4183-BE36-F9EF56629FA9}" type="pres">
      <dgm:prSet presAssocID="{4BA28E58-59B2-4916-94FD-582D9798AE83}" presName="spacer" presStyleCnt="0"/>
      <dgm:spPr/>
    </dgm:pt>
    <dgm:pt modelId="{FE19A1CD-5929-46BF-A68C-9C68F9A8555A}" type="pres">
      <dgm:prSet presAssocID="{D1BC4E4D-6B91-42F6-A33B-A7EEBF2F9AE9}" presName="parentText" presStyleLbl="node1" presStyleIdx="6" presStyleCnt="13" custScaleY="46145">
        <dgm:presLayoutVars>
          <dgm:chMax val="0"/>
          <dgm:bulletEnabled val="1"/>
        </dgm:presLayoutVars>
      </dgm:prSet>
      <dgm:spPr/>
    </dgm:pt>
    <dgm:pt modelId="{E409AA28-A2C5-423A-895D-CF596D362A5E}" type="pres">
      <dgm:prSet presAssocID="{7B033D38-1AAD-4C5D-8BF2-C1E4C51A7AAE}" presName="spacer" presStyleCnt="0"/>
      <dgm:spPr/>
    </dgm:pt>
    <dgm:pt modelId="{1876940A-3E0E-4882-B221-C86C2FD93EA7}" type="pres">
      <dgm:prSet presAssocID="{D18E98C7-CAC5-48E3-BD55-6035D5583671}" presName="parentText" presStyleLbl="node1" presStyleIdx="7" presStyleCnt="13" custScaleY="49106">
        <dgm:presLayoutVars>
          <dgm:chMax val="0"/>
          <dgm:bulletEnabled val="1"/>
        </dgm:presLayoutVars>
      </dgm:prSet>
      <dgm:spPr/>
    </dgm:pt>
    <dgm:pt modelId="{8D710F21-CAEB-4DF4-BA04-42636A76CE0E}" type="pres">
      <dgm:prSet presAssocID="{D76E4B1A-9FBF-403B-B326-99E6B328A5BF}" presName="spacer" presStyleCnt="0"/>
      <dgm:spPr/>
    </dgm:pt>
    <dgm:pt modelId="{E04CFAE6-165A-4A6E-84D0-E9A9FAA20881}" type="pres">
      <dgm:prSet presAssocID="{7806A140-7757-4D4D-A308-03BC02727688}" presName="parentText" presStyleLbl="node1" presStyleIdx="8" presStyleCnt="13" custScaleY="49106">
        <dgm:presLayoutVars>
          <dgm:chMax val="0"/>
          <dgm:bulletEnabled val="1"/>
        </dgm:presLayoutVars>
      </dgm:prSet>
      <dgm:spPr/>
    </dgm:pt>
    <dgm:pt modelId="{C88ECFA3-6199-40D3-BA37-977B764C0D8E}" type="pres">
      <dgm:prSet presAssocID="{B3F5683C-E577-4CDB-9E22-EFC56C29911A}" presName="spacer" presStyleCnt="0"/>
      <dgm:spPr/>
    </dgm:pt>
    <dgm:pt modelId="{E0429B10-AF67-4A14-BC3F-E9AF251E2D9C}" type="pres">
      <dgm:prSet presAssocID="{AC0E1145-F3A5-4747-A6CD-C31C0BB0E5E0}" presName="parentText" presStyleLbl="node1" presStyleIdx="9" presStyleCnt="13" custScaleY="69686">
        <dgm:presLayoutVars>
          <dgm:chMax val="0"/>
          <dgm:bulletEnabled val="1"/>
        </dgm:presLayoutVars>
      </dgm:prSet>
      <dgm:spPr/>
    </dgm:pt>
    <dgm:pt modelId="{22FD5600-B046-4FD3-B3AB-B1ED83B139AE}" type="pres">
      <dgm:prSet presAssocID="{552BDBE7-A6BE-4DD6-A705-863BA62A11EE}" presName="spacer" presStyleCnt="0"/>
      <dgm:spPr/>
    </dgm:pt>
    <dgm:pt modelId="{06617004-5749-419B-900D-4C5D037676B4}" type="pres">
      <dgm:prSet presAssocID="{EE112822-BC27-4610-A09E-5626F0DA9C6D}" presName="parentText" presStyleLbl="node1" presStyleIdx="10" presStyleCnt="13" custScaleY="48666">
        <dgm:presLayoutVars>
          <dgm:chMax val="0"/>
          <dgm:bulletEnabled val="1"/>
        </dgm:presLayoutVars>
      </dgm:prSet>
      <dgm:spPr/>
    </dgm:pt>
    <dgm:pt modelId="{5771FD36-338B-4230-B196-C01ECDDD030A}" type="pres">
      <dgm:prSet presAssocID="{7F38BF76-E0B5-4A05-8236-5754A3C28F1E}" presName="spacer" presStyleCnt="0"/>
      <dgm:spPr/>
    </dgm:pt>
    <dgm:pt modelId="{585B4286-7763-454E-AEBD-C8532DE1409B}" type="pres">
      <dgm:prSet presAssocID="{A9506653-0515-4F91-AD33-E6BE442AE69A}" presName="parentText" presStyleLbl="node1" presStyleIdx="11" presStyleCnt="13" custScaleY="48666">
        <dgm:presLayoutVars>
          <dgm:chMax val="0"/>
          <dgm:bulletEnabled val="1"/>
        </dgm:presLayoutVars>
      </dgm:prSet>
      <dgm:spPr/>
    </dgm:pt>
    <dgm:pt modelId="{B7CB5313-22CD-491C-B208-40B8420988E6}" type="pres">
      <dgm:prSet presAssocID="{74964805-2298-4BB0-963A-5E590BBF3F06}" presName="spacer" presStyleCnt="0"/>
      <dgm:spPr/>
    </dgm:pt>
    <dgm:pt modelId="{46F2CCB5-D568-4FFA-9AA2-668442FB000D}" type="pres">
      <dgm:prSet presAssocID="{0042E9BD-A34C-49DF-B8E1-566AF770A4E0}" presName="parentText" presStyleLbl="node1" presStyleIdx="12" presStyleCnt="13">
        <dgm:presLayoutVars>
          <dgm:chMax val="0"/>
          <dgm:bulletEnabled val="1"/>
        </dgm:presLayoutVars>
      </dgm:prSet>
      <dgm:spPr/>
    </dgm:pt>
  </dgm:ptLst>
  <dgm:cxnLst>
    <dgm:cxn modelId="{5C41BA2F-B6D9-4C10-AFB9-AD4536057C10}" srcId="{1DEB1DC8-8851-4301-85EF-4F73CF736849}" destId="{D1BC4E4D-6B91-42F6-A33B-A7EEBF2F9AE9}" srcOrd="6" destOrd="0" parTransId="{63020F41-C462-466D-A144-999FB34DBCD1}" sibTransId="{7B033D38-1AAD-4C5D-8BF2-C1E4C51A7AAE}"/>
    <dgm:cxn modelId="{CEF4B63B-A010-4F83-89BB-69A1AD278047}" srcId="{1DEB1DC8-8851-4301-85EF-4F73CF736849}" destId="{A9506653-0515-4F91-AD33-E6BE442AE69A}" srcOrd="11" destOrd="0" parTransId="{5E61D9D0-1331-41C4-AA13-86EAE1DBE7A9}" sibTransId="{74964805-2298-4BB0-963A-5E590BBF3F06}"/>
    <dgm:cxn modelId="{D0FC235E-EC35-4405-BF61-C1A5D991C568}" type="presOf" srcId="{65CC98C7-35A7-40EE-9196-DF2012F4C7ED}" destId="{B7778473-3A5B-49ED-9736-C40E9B058FC1}" srcOrd="0" destOrd="0" presId="urn:microsoft.com/office/officeart/2005/8/layout/vList2"/>
    <dgm:cxn modelId="{0C81874A-CA00-4605-8B0E-1B7958042770}" srcId="{1DEB1DC8-8851-4301-85EF-4F73CF736849}" destId="{0042E9BD-A34C-49DF-B8E1-566AF770A4E0}" srcOrd="12" destOrd="0" parTransId="{FB7B71E8-4134-4655-B014-53EB8FF37C69}" sibTransId="{EABBBF7F-D9DC-421E-8AB4-CB3F521722EF}"/>
    <dgm:cxn modelId="{E0AA636B-AF26-4B41-ABCC-0DB524A8BA51}" srcId="{1DEB1DC8-8851-4301-85EF-4F73CF736849}" destId="{791B9F2F-E421-44DB-817D-F172EB2EADF5}" srcOrd="1" destOrd="0" parTransId="{390ECC90-D799-4909-9678-C80C20F10CEE}" sibTransId="{F6127DE3-8D8A-4DFF-9BEC-88ED6551647E}"/>
    <dgm:cxn modelId="{C27DAA54-548D-460D-B2B9-261FA7E90C7D}" srcId="{1DEB1DC8-8851-4301-85EF-4F73CF736849}" destId="{7806A140-7757-4D4D-A308-03BC02727688}" srcOrd="8" destOrd="0" parTransId="{4628B3BF-C330-432D-9133-D2941278FDA0}" sibTransId="{B3F5683C-E577-4CDB-9E22-EFC56C29911A}"/>
    <dgm:cxn modelId="{335F0159-BEA8-41C4-9FDB-E583E2E9588B}" type="presOf" srcId="{155C1930-B289-41DA-AD0D-8560CBB7B2D8}" destId="{E7A38DEE-6FB1-4B3A-BF59-264BCB46C55F}" srcOrd="0" destOrd="0" presId="urn:microsoft.com/office/officeart/2005/8/layout/vList2"/>
    <dgm:cxn modelId="{81E18882-A248-4C84-AA4D-C20FF5B64AC5}" type="presOf" srcId="{A9506653-0515-4F91-AD33-E6BE442AE69A}" destId="{585B4286-7763-454E-AEBD-C8532DE1409B}" srcOrd="0" destOrd="0" presId="urn:microsoft.com/office/officeart/2005/8/layout/vList2"/>
    <dgm:cxn modelId="{F44EFD85-568F-4DF9-BAC9-281460F8C13E}" type="presOf" srcId="{D1BC4E4D-6B91-42F6-A33B-A7EEBF2F9AE9}" destId="{FE19A1CD-5929-46BF-A68C-9C68F9A8555A}" srcOrd="0" destOrd="0" presId="urn:microsoft.com/office/officeart/2005/8/layout/vList2"/>
    <dgm:cxn modelId="{4C84108E-0C09-4471-89B8-84362B925776}" srcId="{1DEB1DC8-8851-4301-85EF-4F73CF736849}" destId="{D18E98C7-CAC5-48E3-BD55-6035D5583671}" srcOrd="7" destOrd="0" parTransId="{283A1DFE-8C26-4E3E-B350-9CB54FB01A52}" sibTransId="{D76E4B1A-9FBF-403B-B326-99E6B328A5BF}"/>
    <dgm:cxn modelId="{7743D08F-F07C-4C88-98E3-DEEC7F0DDC27}" type="presOf" srcId="{D18E98C7-CAC5-48E3-BD55-6035D5583671}" destId="{1876940A-3E0E-4882-B221-C86C2FD93EA7}" srcOrd="0" destOrd="0" presId="urn:microsoft.com/office/officeart/2005/8/layout/vList2"/>
    <dgm:cxn modelId="{4B997D92-D635-47D2-9EC0-2A730FF332BE}" srcId="{1DEB1DC8-8851-4301-85EF-4F73CF736849}" destId="{65CC98C7-35A7-40EE-9196-DF2012F4C7ED}" srcOrd="3" destOrd="0" parTransId="{9E3DFDCA-1CDA-46A4-B225-753374AAB0BE}" sibTransId="{DAB76170-15C2-407A-9EE0-68DC7683D619}"/>
    <dgm:cxn modelId="{B7F879A7-5B93-4286-9025-4CC0F5C6F182}" type="presOf" srcId="{D9A3187B-A3B1-4C91-829C-02DA9ABFB21F}" destId="{7AA2E025-5D58-4DFE-88F8-3CDD4514CEAD}" srcOrd="0" destOrd="0" presId="urn:microsoft.com/office/officeart/2005/8/layout/vList2"/>
    <dgm:cxn modelId="{862567AD-A87F-4462-BF3D-2D9A79787097}" type="presOf" srcId="{7806A140-7757-4D4D-A308-03BC02727688}" destId="{E04CFAE6-165A-4A6E-84D0-E9A9FAA20881}" srcOrd="0" destOrd="0" presId="urn:microsoft.com/office/officeart/2005/8/layout/vList2"/>
    <dgm:cxn modelId="{99C1C6AE-53EF-49DC-BE0B-AB099A3A6881}" srcId="{1DEB1DC8-8851-4301-85EF-4F73CF736849}" destId="{4BF3D82F-2B0B-4C73-A2EB-75AB15CEF2B0}" srcOrd="4" destOrd="0" parTransId="{0189260E-2E5F-4509-8C2C-FD09835F1800}" sibTransId="{EC8248A6-2D17-4308-9D23-BD7357F49472}"/>
    <dgm:cxn modelId="{24750FB1-29BB-447C-B77D-F9A0205357DF}" srcId="{1DEB1DC8-8851-4301-85EF-4F73CF736849}" destId="{AC0E1145-F3A5-4747-A6CD-C31C0BB0E5E0}" srcOrd="9" destOrd="0" parTransId="{D4CF0F1C-7BCB-4CAA-91A0-A5BD7D1F91FD}" sibTransId="{552BDBE7-A6BE-4DD6-A705-863BA62A11EE}"/>
    <dgm:cxn modelId="{0E50E8C0-2627-4E55-AC6F-AE714C3A5861}" type="presOf" srcId="{791B9F2F-E421-44DB-817D-F172EB2EADF5}" destId="{128DF5B5-BD48-4F99-A772-8F5CCC0021CA}" srcOrd="0" destOrd="0" presId="urn:microsoft.com/office/officeart/2005/8/layout/vList2"/>
    <dgm:cxn modelId="{E850EBC9-03AB-405B-B491-9D59BC14A586}" srcId="{1DEB1DC8-8851-4301-85EF-4F73CF736849}" destId="{D9A3187B-A3B1-4C91-829C-02DA9ABFB21F}" srcOrd="5" destOrd="0" parTransId="{6CBFC6D2-65B5-4922-AA32-3F7CC2074884}" sibTransId="{4BA28E58-59B2-4916-94FD-582D9798AE83}"/>
    <dgm:cxn modelId="{5237D0CB-1F6F-4D84-837B-0132F9B5C89C}" srcId="{1DEB1DC8-8851-4301-85EF-4F73CF736849}" destId="{155C1930-B289-41DA-AD0D-8560CBB7B2D8}" srcOrd="2" destOrd="0" parTransId="{FD4C93DF-A8E7-4E01-AC99-0FD941F70626}" sibTransId="{C4E4BD50-9E58-4C13-B0F6-FFA8A22F6A2A}"/>
    <dgm:cxn modelId="{B76536CC-AAB0-455F-B94F-A32973C751E4}" type="presOf" srcId="{AC0E1145-F3A5-4747-A6CD-C31C0BB0E5E0}" destId="{E0429B10-AF67-4A14-BC3F-E9AF251E2D9C}" srcOrd="0" destOrd="0" presId="urn:microsoft.com/office/officeart/2005/8/layout/vList2"/>
    <dgm:cxn modelId="{227EE7CF-8921-4B57-8B38-92A16BA0C18A}" srcId="{1DEB1DC8-8851-4301-85EF-4F73CF736849}" destId="{EE112822-BC27-4610-A09E-5626F0DA9C6D}" srcOrd="10" destOrd="0" parTransId="{D13E40AA-00FF-4227-8D79-18193863871B}" sibTransId="{7F38BF76-E0B5-4A05-8236-5754A3C28F1E}"/>
    <dgm:cxn modelId="{2E3A18DD-46AA-4E3E-83C3-BDE2F38D196B}" type="presOf" srcId="{0042E9BD-A34C-49DF-B8E1-566AF770A4E0}" destId="{46F2CCB5-D568-4FFA-9AA2-668442FB000D}" srcOrd="0" destOrd="0" presId="urn:microsoft.com/office/officeart/2005/8/layout/vList2"/>
    <dgm:cxn modelId="{241095DE-3DD6-4A1C-AF5A-D5D084DEC129}" type="presOf" srcId="{4BF3D82F-2B0B-4C73-A2EB-75AB15CEF2B0}" destId="{A1C79E98-698C-41E2-B4C0-A5F94A031975}" srcOrd="0" destOrd="0" presId="urn:microsoft.com/office/officeart/2005/8/layout/vList2"/>
    <dgm:cxn modelId="{22ABCCDF-A17C-440C-A9FD-63BAAC665250}" srcId="{1DEB1DC8-8851-4301-85EF-4F73CF736849}" destId="{67589DFA-E92A-4B36-8C6C-19F39C0B0E11}" srcOrd="0" destOrd="0" parTransId="{AB2ECD30-01A0-455B-A36C-BB57DBF7BE39}" sibTransId="{C9980DDB-3404-4C8E-8193-80CA9BADDAE6}"/>
    <dgm:cxn modelId="{92EC4EE4-0A0A-48F9-9517-4A6FA8F674BF}" type="presOf" srcId="{1DEB1DC8-8851-4301-85EF-4F73CF736849}" destId="{E1FC0DC7-8FE8-41A3-8199-05B55B0C5E15}" srcOrd="0" destOrd="0" presId="urn:microsoft.com/office/officeart/2005/8/layout/vList2"/>
    <dgm:cxn modelId="{D117F8EE-A68A-4783-9E54-794184CE73AA}" type="presOf" srcId="{EE112822-BC27-4610-A09E-5626F0DA9C6D}" destId="{06617004-5749-419B-900D-4C5D037676B4}" srcOrd="0" destOrd="0" presId="urn:microsoft.com/office/officeart/2005/8/layout/vList2"/>
    <dgm:cxn modelId="{5C8C13F7-0EFB-4275-B930-89F03837C75C}" type="presOf" srcId="{67589DFA-E92A-4B36-8C6C-19F39C0B0E11}" destId="{F0C2D8CF-3388-4C53-A160-16BA64F36AA8}" srcOrd="0" destOrd="0" presId="urn:microsoft.com/office/officeart/2005/8/layout/vList2"/>
    <dgm:cxn modelId="{1946835A-D9ED-4E7C-B065-081B546C2745}" type="presParOf" srcId="{E1FC0DC7-8FE8-41A3-8199-05B55B0C5E15}" destId="{F0C2D8CF-3388-4C53-A160-16BA64F36AA8}" srcOrd="0" destOrd="0" presId="urn:microsoft.com/office/officeart/2005/8/layout/vList2"/>
    <dgm:cxn modelId="{278EDAE2-BDE7-41D7-BC67-A8A784A6A9AA}" type="presParOf" srcId="{E1FC0DC7-8FE8-41A3-8199-05B55B0C5E15}" destId="{A5B16779-10DA-4F4D-A620-55E4245D6182}" srcOrd="1" destOrd="0" presId="urn:microsoft.com/office/officeart/2005/8/layout/vList2"/>
    <dgm:cxn modelId="{5C01940A-CE89-4E48-A5C8-9E1AE6754F6B}" type="presParOf" srcId="{E1FC0DC7-8FE8-41A3-8199-05B55B0C5E15}" destId="{128DF5B5-BD48-4F99-A772-8F5CCC0021CA}" srcOrd="2" destOrd="0" presId="urn:microsoft.com/office/officeart/2005/8/layout/vList2"/>
    <dgm:cxn modelId="{F5DC3186-A601-4EFC-8EED-DE73F4B8BAF6}" type="presParOf" srcId="{E1FC0DC7-8FE8-41A3-8199-05B55B0C5E15}" destId="{1E2AA02A-EB61-4F75-917F-69B2F293672E}" srcOrd="3" destOrd="0" presId="urn:microsoft.com/office/officeart/2005/8/layout/vList2"/>
    <dgm:cxn modelId="{31750027-A0F2-432A-8F8A-AE43BBCF1244}" type="presParOf" srcId="{E1FC0DC7-8FE8-41A3-8199-05B55B0C5E15}" destId="{E7A38DEE-6FB1-4B3A-BF59-264BCB46C55F}" srcOrd="4" destOrd="0" presId="urn:microsoft.com/office/officeart/2005/8/layout/vList2"/>
    <dgm:cxn modelId="{EE7FA21D-6F4A-4371-9D98-2E84586888F7}" type="presParOf" srcId="{E1FC0DC7-8FE8-41A3-8199-05B55B0C5E15}" destId="{9D51D662-ACCF-439B-BC15-F035D9A5C358}" srcOrd="5" destOrd="0" presId="urn:microsoft.com/office/officeart/2005/8/layout/vList2"/>
    <dgm:cxn modelId="{0ABA8989-B93F-4395-B8C6-66D3BCFF06CB}" type="presParOf" srcId="{E1FC0DC7-8FE8-41A3-8199-05B55B0C5E15}" destId="{B7778473-3A5B-49ED-9736-C40E9B058FC1}" srcOrd="6" destOrd="0" presId="urn:microsoft.com/office/officeart/2005/8/layout/vList2"/>
    <dgm:cxn modelId="{130C0D07-7DE7-4C18-A072-2D61BBF92C8A}" type="presParOf" srcId="{E1FC0DC7-8FE8-41A3-8199-05B55B0C5E15}" destId="{2903FFE4-4D6F-4F77-B343-5CB9556E4684}" srcOrd="7" destOrd="0" presId="urn:microsoft.com/office/officeart/2005/8/layout/vList2"/>
    <dgm:cxn modelId="{BB37D34D-1035-4C0A-8811-0479DBE4E2EE}" type="presParOf" srcId="{E1FC0DC7-8FE8-41A3-8199-05B55B0C5E15}" destId="{A1C79E98-698C-41E2-B4C0-A5F94A031975}" srcOrd="8" destOrd="0" presId="urn:microsoft.com/office/officeart/2005/8/layout/vList2"/>
    <dgm:cxn modelId="{01CAD186-E49A-4B4E-996D-DB787F37F8D8}" type="presParOf" srcId="{E1FC0DC7-8FE8-41A3-8199-05B55B0C5E15}" destId="{4B4F3EA7-35B6-485E-A632-4A58978315C5}" srcOrd="9" destOrd="0" presId="urn:microsoft.com/office/officeart/2005/8/layout/vList2"/>
    <dgm:cxn modelId="{0C97CCA3-D22D-423A-8D0E-1E8D75DFF156}" type="presParOf" srcId="{E1FC0DC7-8FE8-41A3-8199-05B55B0C5E15}" destId="{7AA2E025-5D58-4DFE-88F8-3CDD4514CEAD}" srcOrd="10" destOrd="0" presId="urn:microsoft.com/office/officeart/2005/8/layout/vList2"/>
    <dgm:cxn modelId="{0B2C6F3C-5FD2-4FDF-9302-9EC0527CBCFC}" type="presParOf" srcId="{E1FC0DC7-8FE8-41A3-8199-05B55B0C5E15}" destId="{F1D91160-DE2A-4183-BE36-F9EF56629FA9}" srcOrd="11" destOrd="0" presId="urn:microsoft.com/office/officeart/2005/8/layout/vList2"/>
    <dgm:cxn modelId="{1D5AAA34-737B-4827-85B9-79089DA197EB}" type="presParOf" srcId="{E1FC0DC7-8FE8-41A3-8199-05B55B0C5E15}" destId="{FE19A1CD-5929-46BF-A68C-9C68F9A8555A}" srcOrd="12" destOrd="0" presId="urn:microsoft.com/office/officeart/2005/8/layout/vList2"/>
    <dgm:cxn modelId="{67E2DDD7-EFAD-4048-902D-6B3B8A98EF2D}" type="presParOf" srcId="{E1FC0DC7-8FE8-41A3-8199-05B55B0C5E15}" destId="{E409AA28-A2C5-423A-895D-CF596D362A5E}" srcOrd="13" destOrd="0" presId="urn:microsoft.com/office/officeart/2005/8/layout/vList2"/>
    <dgm:cxn modelId="{B3969B67-D568-4529-A2FD-1A40ABA1AB91}" type="presParOf" srcId="{E1FC0DC7-8FE8-41A3-8199-05B55B0C5E15}" destId="{1876940A-3E0E-4882-B221-C86C2FD93EA7}" srcOrd="14" destOrd="0" presId="urn:microsoft.com/office/officeart/2005/8/layout/vList2"/>
    <dgm:cxn modelId="{513CDAE4-C9F4-4607-8B5C-A38E054DF8C6}" type="presParOf" srcId="{E1FC0DC7-8FE8-41A3-8199-05B55B0C5E15}" destId="{8D710F21-CAEB-4DF4-BA04-42636A76CE0E}" srcOrd="15" destOrd="0" presId="urn:microsoft.com/office/officeart/2005/8/layout/vList2"/>
    <dgm:cxn modelId="{20B19438-519E-4F46-88DA-50C077FEA367}" type="presParOf" srcId="{E1FC0DC7-8FE8-41A3-8199-05B55B0C5E15}" destId="{E04CFAE6-165A-4A6E-84D0-E9A9FAA20881}" srcOrd="16" destOrd="0" presId="urn:microsoft.com/office/officeart/2005/8/layout/vList2"/>
    <dgm:cxn modelId="{85207060-CA17-402B-B5F9-9D91E0CDEB7D}" type="presParOf" srcId="{E1FC0DC7-8FE8-41A3-8199-05B55B0C5E15}" destId="{C88ECFA3-6199-40D3-BA37-977B764C0D8E}" srcOrd="17" destOrd="0" presId="urn:microsoft.com/office/officeart/2005/8/layout/vList2"/>
    <dgm:cxn modelId="{90E33070-7756-4398-9383-ED429F669507}" type="presParOf" srcId="{E1FC0DC7-8FE8-41A3-8199-05B55B0C5E15}" destId="{E0429B10-AF67-4A14-BC3F-E9AF251E2D9C}" srcOrd="18" destOrd="0" presId="urn:microsoft.com/office/officeart/2005/8/layout/vList2"/>
    <dgm:cxn modelId="{090BD35A-E0EE-42AF-93F9-13141780E236}" type="presParOf" srcId="{E1FC0DC7-8FE8-41A3-8199-05B55B0C5E15}" destId="{22FD5600-B046-4FD3-B3AB-B1ED83B139AE}" srcOrd="19" destOrd="0" presId="urn:microsoft.com/office/officeart/2005/8/layout/vList2"/>
    <dgm:cxn modelId="{318E8C8E-ED39-4D39-87B9-BBA3C04F85D4}" type="presParOf" srcId="{E1FC0DC7-8FE8-41A3-8199-05B55B0C5E15}" destId="{06617004-5749-419B-900D-4C5D037676B4}" srcOrd="20" destOrd="0" presId="urn:microsoft.com/office/officeart/2005/8/layout/vList2"/>
    <dgm:cxn modelId="{DCBCF333-58C6-4920-A981-19FF8929B1F5}" type="presParOf" srcId="{E1FC0DC7-8FE8-41A3-8199-05B55B0C5E15}" destId="{5771FD36-338B-4230-B196-C01ECDDD030A}" srcOrd="21" destOrd="0" presId="urn:microsoft.com/office/officeart/2005/8/layout/vList2"/>
    <dgm:cxn modelId="{BDAC94B6-0243-4F93-B256-019FFBCD122C}" type="presParOf" srcId="{E1FC0DC7-8FE8-41A3-8199-05B55B0C5E15}" destId="{585B4286-7763-454E-AEBD-C8532DE1409B}" srcOrd="22" destOrd="0" presId="urn:microsoft.com/office/officeart/2005/8/layout/vList2"/>
    <dgm:cxn modelId="{225D4FE3-3321-4213-A2F6-93B0C8C769FF}" type="presParOf" srcId="{E1FC0DC7-8FE8-41A3-8199-05B55B0C5E15}" destId="{B7CB5313-22CD-491C-B208-40B8420988E6}" srcOrd="23" destOrd="0" presId="urn:microsoft.com/office/officeart/2005/8/layout/vList2"/>
    <dgm:cxn modelId="{6A27BE25-4FC3-4990-9849-BC3ACCAC7346}" type="presParOf" srcId="{E1FC0DC7-8FE8-41A3-8199-05B55B0C5E15}" destId="{46F2CCB5-D568-4FFA-9AA2-668442FB000D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EB1DC8-8851-4301-85EF-4F73CF736849}" type="doc">
      <dgm:prSet loTypeId="urn:microsoft.com/office/officeart/2005/8/layout/process4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55C1930-B289-41DA-AD0D-8560CBB7B2D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600" dirty="0"/>
            <a:t>Special Gram-</a:t>
          </a:r>
          <a:r>
            <a:rPr lang="en-US" sz="1600" dirty="0" err="1"/>
            <a:t>Sabha</a:t>
          </a:r>
          <a:r>
            <a:rPr lang="en-US" sz="1600" dirty="0"/>
            <a:t> meeting is being  organized to declare village as HGJ village.</a:t>
          </a:r>
        </a:p>
      </dgm:t>
    </dgm:pt>
    <dgm:pt modelId="{FD4C93DF-A8E7-4E01-AC99-0FD941F70626}" type="parTrans" cxnId="{5237D0CB-1F6F-4D84-837B-0132F9B5C89C}">
      <dgm:prSet/>
      <dgm:spPr/>
      <dgm:t>
        <a:bodyPr/>
        <a:lstStyle/>
        <a:p>
          <a:endParaRPr lang="en-US" sz="2000"/>
        </a:p>
      </dgm:t>
    </dgm:pt>
    <dgm:pt modelId="{C4E4BD50-9E58-4C13-B0F6-FFA8A22F6A2A}" type="sibTrans" cxnId="{5237D0CB-1F6F-4D84-837B-0132F9B5C89C}">
      <dgm:prSet/>
      <dgm:spPr/>
      <dgm:t>
        <a:bodyPr/>
        <a:lstStyle/>
        <a:p>
          <a:endParaRPr lang="en-US" sz="2000"/>
        </a:p>
      </dgm:t>
    </dgm:pt>
    <dgm:pt modelId="{59B053EE-56BC-487B-9B32-18951CC43C13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600" dirty="0"/>
            <a:t>After meeting of </a:t>
          </a:r>
          <a:r>
            <a:rPr lang="en-US" sz="1600" dirty="0" err="1"/>
            <a:t>Har</a:t>
          </a:r>
          <a:r>
            <a:rPr lang="en-US" sz="1600" dirty="0"/>
            <a:t> </a:t>
          </a:r>
          <a:r>
            <a:rPr lang="en-US" sz="1600" dirty="0" err="1"/>
            <a:t>Ghar</a:t>
          </a:r>
          <a:r>
            <a:rPr lang="en-US" sz="1600" dirty="0"/>
            <a:t> </a:t>
          </a:r>
          <a:r>
            <a:rPr lang="en-US" sz="1600" dirty="0" err="1"/>
            <a:t>Jal</a:t>
          </a:r>
          <a:r>
            <a:rPr lang="en-US" sz="1600" dirty="0"/>
            <a:t> Certification HGJ Certificate and Meeting Video is being uploaded on JJM-IMIS portal.</a:t>
          </a:r>
        </a:p>
      </dgm:t>
    </dgm:pt>
    <dgm:pt modelId="{E7FB8196-2B56-43F7-B70F-0797C0787BA2}" type="parTrans" cxnId="{B0DC65CA-E545-4B8D-9934-3614CBBBD1CB}">
      <dgm:prSet/>
      <dgm:spPr/>
      <dgm:t>
        <a:bodyPr/>
        <a:lstStyle/>
        <a:p>
          <a:endParaRPr lang="en-US" sz="2800"/>
        </a:p>
      </dgm:t>
    </dgm:pt>
    <dgm:pt modelId="{178C026A-A5DB-44D4-B275-4448EEE302CF}" type="sibTrans" cxnId="{B0DC65CA-E545-4B8D-9934-3614CBBBD1CB}">
      <dgm:prSet/>
      <dgm:spPr/>
      <dgm:t>
        <a:bodyPr/>
        <a:lstStyle/>
        <a:p>
          <a:endParaRPr lang="en-US" sz="2800"/>
        </a:p>
      </dgm:t>
    </dgm:pt>
    <dgm:pt modelId="{FBFA1D0F-4509-4FB7-89D5-B4CE85BA75DE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600" dirty="0"/>
            <a:t>Timely Circulation of Roaster  for Har Ghar Jal Certification issued by district collector</a:t>
          </a:r>
        </a:p>
      </dgm:t>
    </dgm:pt>
    <dgm:pt modelId="{0420EF9A-85CD-43C2-9169-ABD7D441B148}" type="parTrans" cxnId="{B503613D-E361-4E66-B56D-5763F973F4CF}">
      <dgm:prSet/>
      <dgm:spPr/>
      <dgm:t>
        <a:bodyPr/>
        <a:lstStyle/>
        <a:p>
          <a:endParaRPr lang="en-US" sz="2800"/>
        </a:p>
      </dgm:t>
    </dgm:pt>
    <dgm:pt modelId="{C7154782-C1F5-4A34-8A47-41B78553C2DA}" type="sibTrans" cxnId="{B503613D-E361-4E66-B56D-5763F973F4CF}">
      <dgm:prSet/>
      <dgm:spPr/>
      <dgm:t>
        <a:bodyPr/>
        <a:lstStyle/>
        <a:p>
          <a:endParaRPr lang="en-US" sz="2800"/>
        </a:p>
      </dgm:t>
    </dgm:pt>
    <dgm:pt modelId="{09327A95-0ECE-425B-8460-060D581F4952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600" dirty="0"/>
            <a:t>All HHs, school, AWC, etc  of the village are covered  and saturated</a:t>
          </a:r>
        </a:p>
      </dgm:t>
    </dgm:pt>
    <dgm:pt modelId="{85CB54D4-C726-4A08-8F7A-DAACC8A6481B}" type="parTrans" cxnId="{2D0B62F0-B5E3-4169-B8C4-5EDBE069D71F}">
      <dgm:prSet/>
      <dgm:spPr/>
      <dgm:t>
        <a:bodyPr/>
        <a:lstStyle/>
        <a:p>
          <a:endParaRPr lang="en-IN"/>
        </a:p>
      </dgm:t>
    </dgm:pt>
    <dgm:pt modelId="{9CBE8CC2-FB2F-46AC-A8EF-055216DE693C}" type="sibTrans" cxnId="{2D0B62F0-B5E3-4169-B8C4-5EDBE069D71F}">
      <dgm:prSet/>
      <dgm:spPr/>
      <dgm:t>
        <a:bodyPr/>
        <a:lstStyle/>
        <a:p>
          <a:endParaRPr lang="en-IN"/>
        </a:p>
      </dgm:t>
    </dgm:pt>
    <dgm:pt modelId="{7B50AADE-787C-429F-88D6-F0482690D3E4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1600" dirty="0" err="1"/>
            <a:t>Har</a:t>
          </a:r>
          <a:r>
            <a:rPr lang="en-GB" sz="1600" dirty="0"/>
            <a:t>  </a:t>
          </a:r>
          <a:r>
            <a:rPr lang="en-GB" sz="1600" dirty="0" err="1"/>
            <a:t>Ghar</a:t>
          </a:r>
          <a:r>
            <a:rPr lang="en-GB" sz="1600" dirty="0"/>
            <a:t> </a:t>
          </a:r>
          <a:r>
            <a:rPr lang="en-GB" sz="1600" dirty="0" err="1"/>
            <a:t>Jal</a:t>
          </a:r>
          <a:r>
            <a:rPr lang="en-GB" sz="1600" dirty="0"/>
            <a:t> Certified Villages authentication is being conducted through other department officials by the direction of District Collector.</a:t>
          </a:r>
          <a:endParaRPr lang="en-US" sz="1600" dirty="0"/>
        </a:p>
      </dgm:t>
    </dgm:pt>
    <dgm:pt modelId="{3C8572A3-7ECF-446A-9945-A707A53A98AA}" type="parTrans" cxnId="{21DB5137-F0BA-4AAE-A15B-CBF0321AD893}">
      <dgm:prSet/>
      <dgm:spPr/>
      <dgm:t>
        <a:bodyPr/>
        <a:lstStyle/>
        <a:p>
          <a:endParaRPr lang="en-US"/>
        </a:p>
      </dgm:t>
    </dgm:pt>
    <dgm:pt modelId="{953DEC47-F15C-483D-9F4C-D3A86D5E2D82}" type="sibTrans" cxnId="{21DB5137-F0BA-4AAE-A15B-CBF0321AD893}">
      <dgm:prSet/>
      <dgm:spPr/>
      <dgm:t>
        <a:bodyPr/>
        <a:lstStyle/>
        <a:p>
          <a:endParaRPr lang="en-US"/>
        </a:p>
      </dgm:t>
    </dgm:pt>
    <dgm:pt modelId="{2C5265DF-7AE8-4EAF-847D-5F33BDB4DC08}" type="pres">
      <dgm:prSet presAssocID="{1DEB1DC8-8851-4301-85EF-4F73CF736849}" presName="Name0" presStyleCnt="0">
        <dgm:presLayoutVars>
          <dgm:dir/>
          <dgm:animLvl val="lvl"/>
          <dgm:resizeHandles val="exact"/>
        </dgm:presLayoutVars>
      </dgm:prSet>
      <dgm:spPr/>
    </dgm:pt>
    <dgm:pt modelId="{D6B2F359-E854-4EDB-82DA-A72066A39CA0}" type="pres">
      <dgm:prSet presAssocID="{7B50AADE-787C-429F-88D6-F0482690D3E4}" presName="boxAndChildren" presStyleCnt="0"/>
      <dgm:spPr/>
    </dgm:pt>
    <dgm:pt modelId="{452BF6AC-E0E8-4750-AEF4-E44F8CF0B8BA}" type="pres">
      <dgm:prSet presAssocID="{7B50AADE-787C-429F-88D6-F0482690D3E4}" presName="parentTextBox" presStyleLbl="node1" presStyleIdx="0" presStyleCnt="5"/>
      <dgm:spPr/>
    </dgm:pt>
    <dgm:pt modelId="{9D39133D-0823-4E0B-835D-9C7DE84730AF}" type="pres">
      <dgm:prSet presAssocID="{178C026A-A5DB-44D4-B275-4448EEE302CF}" presName="sp" presStyleCnt="0"/>
      <dgm:spPr/>
    </dgm:pt>
    <dgm:pt modelId="{513FC04C-80C9-4DA1-BD60-4FD1DF76B51E}" type="pres">
      <dgm:prSet presAssocID="{59B053EE-56BC-487B-9B32-18951CC43C13}" presName="arrowAndChildren" presStyleCnt="0"/>
      <dgm:spPr/>
    </dgm:pt>
    <dgm:pt modelId="{16DA246F-9CDA-4228-8C85-8F96B5747F3F}" type="pres">
      <dgm:prSet presAssocID="{59B053EE-56BC-487B-9B32-18951CC43C13}" presName="parentTextArrow" presStyleLbl="node1" presStyleIdx="1" presStyleCnt="5" custScaleY="87862"/>
      <dgm:spPr/>
    </dgm:pt>
    <dgm:pt modelId="{361871DE-6257-4B34-B5D4-BC9045C58F24}" type="pres">
      <dgm:prSet presAssocID="{C4E4BD50-9E58-4C13-B0F6-FFA8A22F6A2A}" presName="sp" presStyleCnt="0"/>
      <dgm:spPr/>
    </dgm:pt>
    <dgm:pt modelId="{F9FC69C2-E229-4876-8E62-6CB893CC6BC2}" type="pres">
      <dgm:prSet presAssocID="{155C1930-B289-41DA-AD0D-8560CBB7B2D8}" presName="arrowAndChildren" presStyleCnt="0"/>
      <dgm:spPr/>
    </dgm:pt>
    <dgm:pt modelId="{3A01142E-7E7A-4B7F-A92F-A84D3AF8E554}" type="pres">
      <dgm:prSet presAssocID="{155C1930-B289-41DA-AD0D-8560CBB7B2D8}" presName="parentTextArrow" presStyleLbl="node1" presStyleIdx="2" presStyleCnt="5" custScaleY="63844" custLinFactNeighborX="69" custLinFactNeighborY="-385"/>
      <dgm:spPr/>
    </dgm:pt>
    <dgm:pt modelId="{B4AAC5B2-E62E-4427-95BC-D87F3A4BA7A2}" type="pres">
      <dgm:prSet presAssocID="{9CBE8CC2-FB2F-46AC-A8EF-055216DE693C}" presName="sp" presStyleCnt="0"/>
      <dgm:spPr/>
    </dgm:pt>
    <dgm:pt modelId="{B4C06157-71D9-47FD-B783-2531AD7DA684}" type="pres">
      <dgm:prSet presAssocID="{09327A95-0ECE-425B-8460-060D581F4952}" presName="arrowAndChildren" presStyleCnt="0"/>
      <dgm:spPr/>
    </dgm:pt>
    <dgm:pt modelId="{527BB710-2405-4D8B-B661-C257FAE9F49C}" type="pres">
      <dgm:prSet presAssocID="{09327A95-0ECE-425B-8460-060D581F4952}" presName="parentTextArrow" presStyleLbl="node1" presStyleIdx="3" presStyleCnt="5" custScaleY="49795"/>
      <dgm:spPr/>
    </dgm:pt>
    <dgm:pt modelId="{DBD64875-2FD7-4ED9-AC88-B922EFDA8C7A}" type="pres">
      <dgm:prSet presAssocID="{C7154782-C1F5-4A34-8A47-41B78553C2DA}" presName="sp" presStyleCnt="0"/>
      <dgm:spPr/>
    </dgm:pt>
    <dgm:pt modelId="{3ABBE380-5F7D-4FAE-8AFB-BFF7BE97EC31}" type="pres">
      <dgm:prSet presAssocID="{FBFA1D0F-4509-4FB7-89D5-B4CE85BA75DE}" presName="arrowAndChildren" presStyleCnt="0"/>
      <dgm:spPr/>
    </dgm:pt>
    <dgm:pt modelId="{ED5E2A82-066E-4311-B84D-F3A4A194076A}" type="pres">
      <dgm:prSet presAssocID="{FBFA1D0F-4509-4FB7-89D5-B4CE85BA75DE}" presName="parentTextArrow" presStyleLbl="node1" presStyleIdx="4" presStyleCnt="5" custScaleY="71796" custLinFactNeighborX="3193" custLinFactNeighborY="-79"/>
      <dgm:spPr/>
    </dgm:pt>
  </dgm:ptLst>
  <dgm:cxnLst>
    <dgm:cxn modelId="{80649B20-F254-4B29-9F87-B4E79BF7E7E7}" type="presOf" srcId="{7B50AADE-787C-429F-88D6-F0482690D3E4}" destId="{452BF6AC-E0E8-4750-AEF4-E44F8CF0B8BA}" srcOrd="0" destOrd="0" presId="urn:microsoft.com/office/officeart/2005/8/layout/process4"/>
    <dgm:cxn modelId="{21DB5137-F0BA-4AAE-A15B-CBF0321AD893}" srcId="{1DEB1DC8-8851-4301-85EF-4F73CF736849}" destId="{7B50AADE-787C-429F-88D6-F0482690D3E4}" srcOrd="4" destOrd="0" parTransId="{3C8572A3-7ECF-446A-9945-A707A53A98AA}" sibTransId="{953DEC47-F15C-483D-9F4C-D3A86D5E2D82}"/>
    <dgm:cxn modelId="{B503613D-E361-4E66-B56D-5763F973F4CF}" srcId="{1DEB1DC8-8851-4301-85EF-4F73CF736849}" destId="{FBFA1D0F-4509-4FB7-89D5-B4CE85BA75DE}" srcOrd="0" destOrd="0" parTransId="{0420EF9A-85CD-43C2-9169-ABD7D441B148}" sibTransId="{C7154782-C1F5-4A34-8A47-41B78553C2DA}"/>
    <dgm:cxn modelId="{FCBD8B9C-6CEC-4247-A918-4C4D60090E4C}" type="presOf" srcId="{FBFA1D0F-4509-4FB7-89D5-B4CE85BA75DE}" destId="{ED5E2A82-066E-4311-B84D-F3A4A194076A}" srcOrd="0" destOrd="0" presId="urn:microsoft.com/office/officeart/2005/8/layout/process4"/>
    <dgm:cxn modelId="{66041FA8-8F4C-42BA-800F-9006A746D746}" type="presOf" srcId="{59B053EE-56BC-487B-9B32-18951CC43C13}" destId="{16DA246F-9CDA-4228-8C85-8F96B5747F3F}" srcOrd="0" destOrd="0" presId="urn:microsoft.com/office/officeart/2005/8/layout/process4"/>
    <dgm:cxn modelId="{A9B144A8-F9C5-4DB5-9E76-FFFFC643FBCB}" type="presOf" srcId="{1DEB1DC8-8851-4301-85EF-4F73CF736849}" destId="{2C5265DF-7AE8-4EAF-847D-5F33BDB4DC08}" srcOrd="0" destOrd="0" presId="urn:microsoft.com/office/officeart/2005/8/layout/process4"/>
    <dgm:cxn modelId="{B0DC65CA-E545-4B8D-9934-3614CBBBD1CB}" srcId="{1DEB1DC8-8851-4301-85EF-4F73CF736849}" destId="{59B053EE-56BC-487B-9B32-18951CC43C13}" srcOrd="3" destOrd="0" parTransId="{E7FB8196-2B56-43F7-B70F-0797C0787BA2}" sibTransId="{178C026A-A5DB-44D4-B275-4448EEE302CF}"/>
    <dgm:cxn modelId="{5237D0CB-1F6F-4D84-837B-0132F9B5C89C}" srcId="{1DEB1DC8-8851-4301-85EF-4F73CF736849}" destId="{155C1930-B289-41DA-AD0D-8560CBB7B2D8}" srcOrd="2" destOrd="0" parTransId="{FD4C93DF-A8E7-4E01-AC99-0FD941F70626}" sibTransId="{C4E4BD50-9E58-4C13-B0F6-FFA8A22F6A2A}"/>
    <dgm:cxn modelId="{A2563BD7-1C92-4FAB-A133-C5A0D1ACA86D}" type="presOf" srcId="{09327A95-0ECE-425B-8460-060D581F4952}" destId="{527BB710-2405-4D8B-B661-C257FAE9F49C}" srcOrd="0" destOrd="0" presId="urn:microsoft.com/office/officeart/2005/8/layout/process4"/>
    <dgm:cxn modelId="{4D1833D8-37F6-460A-9E71-E7846F3E3291}" type="presOf" srcId="{155C1930-B289-41DA-AD0D-8560CBB7B2D8}" destId="{3A01142E-7E7A-4B7F-A92F-A84D3AF8E554}" srcOrd="0" destOrd="0" presId="urn:microsoft.com/office/officeart/2005/8/layout/process4"/>
    <dgm:cxn modelId="{2D0B62F0-B5E3-4169-B8C4-5EDBE069D71F}" srcId="{1DEB1DC8-8851-4301-85EF-4F73CF736849}" destId="{09327A95-0ECE-425B-8460-060D581F4952}" srcOrd="1" destOrd="0" parTransId="{85CB54D4-C726-4A08-8F7A-DAACC8A6481B}" sibTransId="{9CBE8CC2-FB2F-46AC-A8EF-055216DE693C}"/>
    <dgm:cxn modelId="{4087CD5D-E86F-4FE7-BEF0-C13074A45319}" type="presParOf" srcId="{2C5265DF-7AE8-4EAF-847D-5F33BDB4DC08}" destId="{D6B2F359-E854-4EDB-82DA-A72066A39CA0}" srcOrd="0" destOrd="0" presId="urn:microsoft.com/office/officeart/2005/8/layout/process4"/>
    <dgm:cxn modelId="{CC081172-9A2E-45C5-B75E-DCB4FCA1004C}" type="presParOf" srcId="{D6B2F359-E854-4EDB-82DA-A72066A39CA0}" destId="{452BF6AC-E0E8-4750-AEF4-E44F8CF0B8BA}" srcOrd="0" destOrd="0" presId="urn:microsoft.com/office/officeart/2005/8/layout/process4"/>
    <dgm:cxn modelId="{B3070FA1-A483-4481-9D1F-D9EFDC616E52}" type="presParOf" srcId="{2C5265DF-7AE8-4EAF-847D-5F33BDB4DC08}" destId="{9D39133D-0823-4E0B-835D-9C7DE84730AF}" srcOrd="1" destOrd="0" presId="urn:microsoft.com/office/officeart/2005/8/layout/process4"/>
    <dgm:cxn modelId="{9BDE9FF1-BD49-4A0F-B651-3EC3CDE95398}" type="presParOf" srcId="{2C5265DF-7AE8-4EAF-847D-5F33BDB4DC08}" destId="{513FC04C-80C9-4DA1-BD60-4FD1DF76B51E}" srcOrd="2" destOrd="0" presId="urn:microsoft.com/office/officeart/2005/8/layout/process4"/>
    <dgm:cxn modelId="{D3A7520D-65E6-4CB0-9B76-FAFA35529E96}" type="presParOf" srcId="{513FC04C-80C9-4DA1-BD60-4FD1DF76B51E}" destId="{16DA246F-9CDA-4228-8C85-8F96B5747F3F}" srcOrd="0" destOrd="0" presId="urn:microsoft.com/office/officeart/2005/8/layout/process4"/>
    <dgm:cxn modelId="{95A0FB7A-5A54-4795-8BBC-80DD3580A630}" type="presParOf" srcId="{2C5265DF-7AE8-4EAF-847D-5F33BDB4DC08}" destId="{361871DE-6257-4B34-B5D4-BC9045C58F24}" srcOrd="3" destOrd="0" presId="urn:microsoft.com/office/officeart/2005/8/layout/process4"/>
    <dgm:cxn modelId="{DC1329DA-8F61-4D69-A2EC-4613565C4AD0}" type="presParOf" srcId="{2C5265DF-7AE8-4EAF-847D-5F33BDB4DC08}" destId="{F9FC69C2-E229-4876-8E62-6CB893CC6BC2}" srcOrd="4" destOrd="0" presId="urn:microsoft.com/office/officeart/2005/8/layout/process4"/>
    <dgm:cxn modelId="{E769AAAA-F063-4E66-B3E2-25FDA13F2587}" type="presParOf" srcId="{F9FC69C2-E229-4876-8E62-6CB893CC6BC2}" destId="{3A01142E-7E7A-4B7F-A92F-A84D3AF8E554}" srcOrd="0" destOrd="0" presId="urn:microsoft.com/office/officeart/2005/8/layout/process4"/>
    <dgm:cxn modelId="{72DBA4D7-1A58-4308-B25E-13AF6F79F336}" type="presParOf" srcId="{2C5265DF-7AE8-4EAF-847D-5F33BDB4DC08}" destId="{B4AAC5B2-E62E-4427-95BC-D87F3A4BA7A2}" srcOrd="5" destOrd="0" presId="urn:microsoft.com/office/officeart/2005/8/layout/process4"/>
    <dgm:cxn modelId="{AC85F5FD-FFCB-4DD8-BE11-7E059EBD7684}" type="presParOf" srcId="{2C5265DF-7AE8-4EAF-847D-5F33BDB4DC08}" destId="{B4C06157-71D9-47FD-B783-2531AD7DA684}" srcOrd="6" destOrd="0" presId="urn:microsoft.com/office/officeart/2005/8/layout/process4"/>
    <dgm:cxn modelId="{C62D559D-0450-4ADE-8082-CB0789AA3A7D}" type="presParOf" srcId="{B4C06157-71D9-47FD-B783-2531AD7DA684}" destId="{527BB710-2405-4D8B-B661-C257FAE9F49C}" srcOrd="0" destOrd="0" presId="urn:microsoft.com/office/officeart/2005/8/layout/process4"/>
    <dgm:cxn modelId="{506F95D3-2731-420F-8B96-5CCF253A96B7}" type="presParOf" srcId="{2C5265DF-7AE8-4EAF-847D-5F33BDB4DC08}" destId="{DBD64875-2FD7-4ED9-AC88-B922EFDA8C7A}" srcOrd="7" destOrd="0" presId="urn:microsoft.com/office/officeart/2005/8/layout/process4"/>
    <dgm:cxn modelId="{9FABC952-52AF-460F-BC04-E8DAE84C9843}" type="presParOf" srcId="{2C5265DF-7AE8-4EAF-847D-5F33BDB4DC08}" destId="{3ABBE380-5F7D-4FAE-8AFB-BFF7BE97EC31}" srcOrd="8" destOrd="0" presId="urn:microsoft.com/office/officeart/2005/8/layout/process4"/>
    <dgm:cxn modelId="{9573D91F-F6D2-4197-BBFC-6DC558AF030B}" type="presParOf" srcId="{3ABBE380-5F7D-4FAE-8AFB-BFF7BE97EC31}" destId="{ED5E2A82-066E-4311-B84D-F3A4A194076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2D8CF-3388-4C53-A160-16BA64F36AA8}">
      <dsp:nvSpPr>
        <dsp:cNvPr id="0" name=""/>
        <dsp:cNvSpPr/>
      </dsp:nvSpPr>
      <dsp:spPr>
        <a:xfrm>
          <a:off x="0" y="316"/>
          <a:ext cx="4132141" cy="360728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Total Panchayats: 310</a:t>
          </a:r>
        </a:p>
      </dsp:txBody>
      <dsp:txXfrm>
        <a:off x="17609" y="17925"/>
        <a:ext cx="4096923" cy="343119"/>
      </dsp:txXfrm>
    </dsp:sp>
    <dsp:sp modelId="{128DF5B5-BD48-4F99-A772-8F5CCC0021CA}">
      <dsp:nvSpPr>
        <dsp:cNvPr id="0" name=""/>
        <dsp:cNvSpPr/>
      </dsp:nvSpPr>
      <dsp:spPr>
        <a:xfrm>
          <a:off x="0" y="361079"/>
          <a:ext cx="4132141" cy="3386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Total villages: 473</a:t>
          </a:r>
        </a:p>
      </dsp:txBody>
      <dsp:txXfrm>
        <a:off x="16530" y="377609"/>
        <a:ext cx="4099081" cy="305558"/>
      </dsp:txXfrm>
    </dsp:sp>
    <dsp:sp modelId="{E7A38DEE-6FB1-4B3A-BF59-264BCB46C55F}">
      <dsp:nvSpPr>
        <dsp:cNvPr id="0" name=""/>
        <dsp:cNvSpPr/>
      </dsp:nvSpPr>
      <dsp:spPr>
        <a:xfrm>
          <a:off x="0" y="699716"/>
          <a:ext cx="4132141" cy="241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No of House holds: 249343</a:t>
          </a:r>
        </a:p>
      </dsp:txBody>
      <dsp:txXfrm>
        <a:off x="11767" y="711483"/>
        <a:ext cx="4108607" cy="217518"/>
      </dsp:txXfrm>
    </dsp:sp>
    <dsp:sp modelId="{B7778473-3A5B-49ED-9736-C40E9B058FC1}">
      <dsp:nvSpPr>
        <dsp:cNvPr id="0" name=""/>
        <dsp:cNvSpPr/>
      </dsp:nvSpPr>
      <dsp:spPr>
        <a:xfrm>
          <a:off x="0" y="940818"/>
          <a:ext cx="4132141" cy="5246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No. of Households covered with FHTC on 15 Aug 2019: 15321</a:t>
          </a:r>
        </a:p>
      </dsp:txBody>
      <dsp:txXfrm>
        <a:off x="25612" y="966430"/>
        <a:ext cx="4080917" cy="473441"/>
      </dsp:txXfrm>
    </dsp:sp>
    <dsp:sp modelId="{A1C79E98-698C-41E2-B4C0-A5F94A031975}">
      <dsp:nvSpPr>
        <dsp:cNvPr id="0" name=""/>
        <dsp:cNvSpPr/>
      </dsp:nvSpPr>
      <dsp:spPr>
        <a:xfrm>
          <a:off x="0" y="1465518"/>
          <a:ext cx="4132141" cy="5246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No. of FHTC Provided from 15 Aug 2019 to 10 Dec 2025: 224104</a:t>
          </a:r>
        </a:p>
      </dsp:txBody>
      <dsp:txXfrm>
        <a:off x="25612" y="1491130"/>
        <a:ext cx="4080917" cy="473441"/>
      </dsp:txXfrm>
    </dsp:sp>
    <dsp:sp modelId="{7AA2E025-5D58-4DFE-88F8-3CDD4514CEAD}">
      <dsp:nvSpPr>
        <dsp:cNvPr id="0" name=""/>
        <dsp:cNvSpPr/>
      </dsp:nvSpPr>
      <dsp:spPr>
        <a:xfrm>
          <a:off x="0" y="1990212"/>
          <a:ext cx="4132141" cy="2419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House holds covered as on date: 239425</a:t>
          </a:r>
        </a:p>
      </dsp:txBody>
      <dsp:txXfrm>
        <a:off x="11809" y="2002021"/>
        <a:ext cx="4108523" cy="218289"/>
      </dsp:txXfrm>
    </dsp:sp>
    <dsp:sp modelId="{FE19A1CD-5929-46BF-A68C-9C68F9A8555A}">
      <dsp:nvSpPr>
        <dsp:cNvPr id="0" name=""/>
        <dsp:cNvSpPr/>
      </dsp:nvSpPr>
      <dsp:spPr>
        <a:xfrm>
          <a:off x="0" y="2232159"/>
          <a:ext cx="4132141" cy="242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Percentage of FHTC Coverage: 95.99%</a:t>
          </a:r>
        </a:p>
      </dsp:txBody>
      <dsp:txXfrm>
        <a:off x="11819" y="2243978"/>
        <a:ext cx="4108503" cy="218468"/>
      </dsp:txXfrm>
    </dsp:sp>
    <dsp:sp modelId="{1876940A-3E0E-4882-B221-C86C2FD93EA7}">
      <dsp:nvSpPr>
        <dsp:cNvPr id="0" name=""/>
        <dsp:cNvSpPr/>
      </dsp:nvSpPr>
      <dsp:spPr>
        <a:xfrm>
          <a:off x="0" y="2474300"/>
          <a:ext cx="4132141" cy="2576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No of GPs Reported as HGJ: 193</a:t>
          </a:r>
        </a:p>
      </dsp:txBody>
      <dsp:txXfrm>
        <a:off x="12577" y="2486877"/>
        <a:ext cx="4106987" cy="232488"/>
      </dsp:txXfrm>
    </dsp:sp>
    <dsp:sp modelId="{E04CFAE6-165A-4A6E-84D0-E9A9FAA20881}">
      <dsp:nvSpPr>
        <dsp:cNvPr id="0" name=""/>
        <dsp:cNvSpPr/>
      </dsp:nvSpPr>
      <dsp:spPr>
        <a:xfrm>
          <a:off x="0" y="2731976"/>
          <a:ext cx="4132141" cy="2576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No of GPs certified as HGJ: 148</a:t>
          </a:r>
        </a:p>
      </dsp:txBody>
      <dsp:txXfrm>
        <a:off x="12577" y="2744553"/>
        <a:ext cx="4106987" cy="232488"/>
      </dsp:txXfrm>
    </dsp:sp>
    <dsp:sp modelId="{E0429B10-AF67-4A14-BC3F-E9AF251E2D9C}">
      <dsp:nvSpPr>
        <dsp:cNvPr id="0" name=""/>
        <dsp:cNvSpPr/>
      </dsp:nvSpPr>
      <dsp:spPr>
        <a:xfrm>
          <a:off x="0" y="2989652"/>
          <a:ext cx="4132141" cy="3656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Percentage of HGJ Certified Panchayat: 76.68%</a:t>
          </a:r>
        </a:p>
      </dsp:txBody>
      <dsp:txXfrm>
        <a:off x="17848" y="3007500"/>
        <a:ext cx="4096445" cy="329922"/>
      </dsp:txXfrm>
    </dsp:sp>
    <dsp:sp modelId="{06617004-5749-419B-900D-4C5D037676B4}">
      <dsp:nvSpPr>
        <dsp:cNvPr id="0" name=""/>
        <dsp:cNvSpPr/>
      </dsp:nvSpPr>
      <dsp:spPr>
        <a:xfrm>
          <a:off x="0" y="3355305"/>
          <a:ext cx="4132141" cy="2553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No. of villages Reported as HGJ: 328</a:t>
          </a:r>
        </a:p>
      </dsp:txBody>
      <dsp:txXfrm>
        <a:off x="12464" y="3367769"/>
        <a:ext cx="4107213" cy="230405"/>
      </dsp:txXfrm>
    </dsp:sp>
    <dsp:sp modelId="{585B4286-7763-454E-AEBD-C8532DE1409B}">
      <dsp:nvSpPr>
        <dsp:cNvPr id="0" name=""/>
        <dsp:cNvSpPr/>
      </dsp:nvSpPr>
      <dsp:spPr>
        <a:xfrm>
          <a:off x="0" y="3610673"/>
          <a:ext cx="4132141" cy="2553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No. of villages certified as HGJ: 263</a:t>
          </a:r>
        </a:p>
      </dsp:txBody>
      <dsp:txXfrm>
        <a:off x="12464" y="3623137"/>
        <a:ext cx="4107213" cy="230405"/>
      </dsp:txXfrm>
    </dsp:sp>
    <dsp:sp modelId="{46F2CCB5-D568-4FFA-9AA2-668442FB000D}">
      <dsp:nvSpPr>
        <dsp:cNvPr id="0" name=""/>
        <dsp:cNvSpPr/>
      </dsp:nvSpPr>
      <dsp:spPr>
        <a:xfrm>
          <a:off x="0" y="3866040"/>
          <a:ext cx="4132141" cy="5246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Percentage of HGJ Certified Panchayat: 80.18%</a:t>
          </a:r>
        </a:p>
      </dsp:txBody>
      <dsp:txXfrm>
        <a:off x="25612" y="3891652"/>
        <a:ext cx="4080917" cy="4734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2BF6AC-E0E8-4750-AEF4-E44F8CF0B8BA}">
      <dsp:nvSpPr>
        <dsp:cNvPr id="0" name=""/>
        <dsp:cNvSpPr/>
      </dsp:nvSpPr>
      <dsp:spPr>
        <a:xfrm>
          <a:off x="0" y="3462127"/>
          <a:ext cx="4653193" cy="835350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/>
            <a:t>Har</a:t>
          </a:r>
          <a:r>
            <a:rPr lang="en-GB" sz="1600" kern="1200" dirty="0"/>
            <a:t>  </a:t>
          </a:r>
          <a:r>
            <a:rPr lang="en-GB" sz="1600" kern="1200" dirty="0" err="1"/>
            <a:t>Ghar</a:t>
          </a:r>
          <a:r>
            <a:rPr lang="en-GB" sz="1600" kern="1200" dirty="0"/>
            <a:t> </a:t>
          </a:r>
          <a:r>
            <a:rPr lang="en-GB" sz="1600" kern="1200" dirty="0" err="1"/>
            <a:t>Jal</a:t>
          </a:r>
          <a:r>
            <a:rPr lang="en-GB" sz="1600" kern="1200" dirty="0"/>
            <a:t> Certified Villages authentication is being conducted through other department officials by the direction of District Collector.</a:t>
          </a:r>
          <a:endParaRPr lang="en-US" sz="1600" kern="1200" dirty="0"/>
        </a:p>
      </dsp:txBody>
      <dsp:txXfrm>
        <a:off x="0" y="3462127"/>
        <a:ext cx="4653193" cy="835350"/>
      </dsp:txXfrm>
    </dsp:sp>
    <dsp:sp modelId="{16DA246F-9CDA-4228-8C85-8F96B5747F3F}">
      <dsp:nvSpPr>
        <dsp:cNvPr id="0" name=""/>
        <dsp:cNvSpPr/>
      </dsp:nvSpPr>
      <dsp:spPr>
        <a:xfrm rot="10800000">
          <a:off x="0" y="2345832"/>
          <a:ext cx="4653193" cy="1128824"/>
        </a:xfrm>
        <a:prstGeom prst="upArrowCallou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After meeting of </a:t>
          </a:r>
          <a:r>
            <a:rPr lang="en-US" sz="1600" kern="1200" dirty="0" err="1"/>
            <a:t>Har</a:t>
          </a:r>
          <a:r>
            <a:rPr lang="en-US" sz="1600" kern="1200" dirty="0"/>
            <a:t> </a:t>
          </a:r>
          <a:r>
            <a:rPr lang="en-US" sz="1600" kern="1200" dirty="0" err="1"/>
            <a:t>Ghar</a:t>
          </a:r>
          <a:r>
            <a:rPr lang="en-US" sz="1600" kern="1200" dirty="0"/>
            <a:t> </a:t>
          </a:r>
          <a:r>
            <a:rPr lang="en-US" sz="1600" kern="1200" dirty="0" err="1"/>
            <a:t>Jal</a:t>
          </a:r>
          <a:r>
            <a:rPr lang="en-US" sz="1600" kern="1200" dirty="0"/>
            <a:t> Certification HGJ Certificate and Meeting Video is being uploaded on JJM-IMIS portal.</a:t>
          </a:r>
        </a:p>
      </dsp:txBody>
      <dsp:txXfrm rot="10800000">
        <a:off x="0" y="2345832"/>
        <a:ext cx="4653193" cy="733476"/>
      </dsp:txXfrm>
    </dsp:sp>
    <dsp:sp modelId="{3A01142E-7E7A-4B7F-A92F-A84D3AF8E554}">
      <dsp:nvSpPr>
        <dsp:cNvPr id="0" name=""/>
        <dsp:cNvSpPr/>
      </dsp:nvSpPr>
      <dsp:spPr>
        <a:xfrm rot="10800000">
          <a:off x="0" y="1533168"/>
          <a:ext cx="4653193" cy="820248"/>
        </a:xfrm>
        <a:prstGeom prst="upArrowCallou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Special Gram-</a:t>
          </a:r>
          <a:r>
            <a:rPr lang="en-US" sz="1600" kern="1200" dirty="0" err="1"/>
            <a:t>Sabha</a:t>
          </a:r>
          <a:r>
            <a:rPr lang="en-US" sz="1600" kern="1200" dirty="0"/>
            <a:t> meeting is being  organized to declare village as HGJ village.</a:t>
          </a:r>
        </a:p>
      </dsp:txBody>
      <dsp:txXfrm rot="10800000">
        <a:off x="0" y="1533168"/>
        <a:ext cx="4653193" cy="532973"/>
      </dsp:txXfrm>
    </dsp:sp>
    <dsp:sp modelId="{527BB710-2405-4D8B-B661-C257FAE9F49C}">
      <dsp:nvSpPr>
        <dsp:cNvPr id="0" name=""/>
        <dsp:cNvSpPr/>
      </dsp:nvSpPr>
      <dsp:spPr>
        <a:xfrm rot="10800000">
          <a:off x="0" y="910894"/>
          <a:ext cx="4653193" cy="639751"/>
        </a:xfrm>
        <a:prstGeom prst="upArrowCallou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All HHs, school, AWC, etc  of the village are covered  and saturated</a:t>
          </a:r>
        </a:p>
      </dsp:txBody>
      <dsp:txXfrm rot="10800000">
        <a:off x="0" y="910894"/>
        <a:ext cx="4653193" cy="415691"/>
      </dsp:txXfrm>
    </dsp:sp>
    <dsp:sp modelId="{ED5E2A82-066E-4311-B84D-F3A4A194076A}">
      <dsp:nvSpPr>
        <dsp:cNvPr id="0" name=""/>
        <dsp:cNvSpPr/>
      </dsp:nvSpPr>
      <dsp:spPr>
        <a:xfrm rot="10800000">
          <a:off x="0" y="0"/>
          <a:ext cx="4653193" cy="922413"/>
        </a:xfrm>
        <a:prstGeom prst="upArrowCallou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Timely Circulation of Roaster  for Har Ghar Jal Certification issued by district collector</a:t>
          </a:r>
        </a:p>
      </dsp:txBody>
      <dsp:txXfrm rot="10800000">
        <a:off x="0" y="0"/>
        <a:ext cx="4653193" cy="599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6D2D3D-012F-D1C9-E24D-B89046258A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C94CF-90B1-D61C-110A-B57FC2C2D3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DA493-5D5D-4646-9300-4114DF7B2363}" type="datetimeFigureOut">
              <a:rPr lang="en-IN" smtClean="0"/>
              <a:pPr/>
              <a:t>08-12-2025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B35B0F-D5AF-EE73-84DC-E71F6B9217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9F4946-205B-C0DA-A8B7-DC41869965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61803-A583-42D1-AAF3-7F361E09791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1429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6F958-B413-485B-8CCC-5FF73D7FAAEF}" type="datetimeFigureOut">
              <a:rPr lang="en-IN" smtClean="0"/>
              <a:pPr/>
              <a:t>08-12-2025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AD9C2-0782-4289-8FB5-B59AD1227B3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3745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AD9C2-0782-4289-8FB5-B59AD1227B34}" type="slidenum">
              <a:rPr lang="en-IN" smtClean="0"/>
              <a:pPr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09469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AD9C2-0782-4289-8FB5-B59AD1227B34}" type="slidenum">
              <a:rPr lang="en-IN" smtClean="0"/>
              <a:pPr/>
              <a:t>3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AD9C2-0782-4289-8FB5-B59AD1227B34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7340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AD9C2-0782-4289-8FB5-B59AD1227B34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8501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AD9C2-0782-4289-8FB5-B59AD1227B34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3494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AD9C2-0782-4289-8FB5-B59AD1227B34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8084116-b937-41bb-9e08-336733820bd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57200" y="1280160"/>
            <a:ext cx="6155734" cy="2329815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640080" y="1463040"/>
            <a:ext cx="5972854" cy="1384995"/>
          </a:xfrm>
          <a:prstGeom prst="rect">
            <a:avLst/>
          </a:prstGeom>
          <a:noFill/>
        </p:spPr>
        <p:txBody>
          <a:bodyPr wrap="none" anchor="t">
            <a:spAutoFit/>
          </a:bodyPr>
          <a:lstStyle/>
          <a:p>
            <a:r>
              <a:rPr sz="3200" b="1" dirty="0">
                <a:solidFill>
                  <a:srgbClr val="0C6FC1"/>
                </a:solidFill>
              </a:rPr>
              <a:t>Implementation of JJM Schemes
in Rural Areas of </a:t>
            </a:r>
            <a:r>
              <a:rPr lang="en-GB" sz="3200" b="1" dirty="0">
                <a:solidFill>
                  <a:srgbClr val="0C6FC1"/>
                </a:solidFill>
              </a:rPr>
              <a:t>District Haridwar</a:t>
            </a:r>
            <a:endParaRPr sz="3200" b="1" dirty="0">
              <a:solidFill>
                <a:srgbClr val="0C6FC1"/>
              </a:solidFill>
            </a:endParaRPr>
          </a:p>
          <a:p>
            <a:r>
              <a:rPr sz="2000" i="1" dirty="0">
                <a:solidFill>
                  <a:srgbClr val="1197C7"/>
                </a:solidFill>
              </a:rPr>
              <a:t>(</a:t>
            </a:r>
            <a:r>
              <a:rPr sz="2000" i="1" dirty="0" err="1">
                <a:solidFill>
                  <a:srgbClr val="1197C7"/>
                </a:solidFill>
              </a:rPr>
              <a:t>Peyjal</a:t>
            </a:r>
            <a:r>
              <a:rPr sz="2000" i="1" dirty="0">
                <a:solidFill>
                  <a:srgbClr val="1197C7"/>
                </a:solidFill>
              </a:rPr>
              <a:t> </a:t>
            </a:r>
            <a:r>
              <a:rPr sz="2000" i="1" err="1">
                <a:solidFill>
                  <a:srgbClr val="1197C7"/>
                </a:solidFill>
              </a:rPr>
              <a:t>Samvad</a:t>
            </a:r>
            <a:r>
              <a:rPr lang="en-GB" sz="2000" i="1" dirty="0">
                <a:solidFill>
                  <a:srgbClr val="1197C7"/>
                </a:solidFill>
              </a:rPr>
              <a:t> 11-12-2025</a:t>
            </a:r>
            <a:r>
              <a:rPr sz="2000" i="1" dirty="0">
                <a:solidFill>
                  <a:srgbClr val="1197C7"/>
                </a:solidFill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050" y="4119979"/>
            <a:ext cx="33337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600" b="1" dirty="0">
                <a:solidFill>
                  <a:srgbClr val="4F5D75"/>
                </a:solidFill>
              </a:rPr>
              <a:t>District Administration, </a:t>
            </a:r>
            <a:r>
              <a:rPr lang="en-GB" sz="1600" b="1" dirty="0">
                <a:solidFill>
                  <a:srgbClr val="4F5D75"/>
                </a:solidFill>
              </a:rPr>
              <a:t>Haridwar</a:t>
            </a:r>
            <a:endParaRPr sz="1600" b="1" dirty="0">
              <a:solidFill>
                <a:srgbClr val="4F5D75"/>
              </a:solidFill>
            </a:endParaRPr>
          </a:p>
          <a:p>
            <a:r>
              <a:rPr sz="1200" b="1" dirty="0">
                <a:solidFill>
                  <a:srgbClr val="4F5D75"/>
                </a:solidFill>
              </a:rPr>
              <a:t>Presented by: </a:t>
            </a:r>
            <a:r>
              <a:rPr sz="1200" b="1" err="1">
                <a:solidFill>
                  <a:srgbClr val="4F5D75"/>
                </a:solidFill>
              </a:rPr>
              <a:t>Mr</a:t>
            </a:r>
            <a:r>
              <a:rPr lang="en-GB" sz="1200" b="1" dirty="0">
                <a:solidFill>
                  <a:srgbClr val="4F5D75"/>
                </a:solidFill>
              </a:rPr>
              <a:t> </a:t>
            </a:r>
            <a:r>
              <a:rPr lang="en-GB" sz="1200" b="1" dirty="0" err="1">
                <a:solidFill>
                  <a:srgbClr val="4F5D75"/>
                </a:solidFill>
              </a:rPr>
              <a:t>Mayur</a:t>
            </a:r>
            <a:r>
              <a:rPr lang="en-GB" sz="1200" b="1" dirty="0">
                <a:solidFill>
                  <a:srgbClr val="4F5D75"/>
                </a:solidFill>
              </a:rPr>
              <a:t> Dixit</a:t>
            </a:r>
            <a:r>
              <a:rPr sz="1200" b="1" dirty="0">
                <a:solidFill>
                  <a:srgbClr val="4F5D75"/>
                </a:solidFill>
              </a:rPr>
              <a:t>, I.A.S.
Collector‑cum‑District Magistrate, </a:t>
            </a:r>
            <a:r>
              <a:rPr lang="en-GB" sz="1200" b="1" dirty="0">
                <a:solidFill>
                  <a:srgbClr val="4F5D75"/>
                </a:solidFill>
              </a:rPr>
              <a:t>Haridwar</a:t>
            </a:r>
            <a:endParaRPr sz="1200" b="1" dirty="0">
              <a:solidFill>
                <a:srgbClr val="4F5D75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67286"/>
          </a:xfrm>
          <a:prstGeom prst="rect">
            <a:avLst/>
          </a:prstGeom>
          <a:solidFill>
            <a:srgbClr val="0C6FC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65760" y="91441"/>
            <a:ext cx="83174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3200" b="1" dirty="0">
                <a:solidFill>
                  <a:srgbClr val="FFFFFF"/>
                </a:solidFill>
              </a:rPr>
              <a:t>Best Practices in </a:t>
            </a:r>
            <a:r>
              <a:rPr sz="3200" b="1">
                <a:solidFill>
                  <a:srgbClr val="FFFFFF"/>
                </a:solidFill>
              </a:rPr>
              <a:t>Water </a:t>
            </a:r>
            <a:r>
              <a:rPr lang="en-GB" sz="3200" b="1" dirty="0">
                <a:solidFill>
                  <a:srgbClr val="FFFFFF"/>
                </a:solidFill>
              </a:rPr>
              <a:t>user charges</a:t>
            </a:r>
            <a:r>
              <a:rPr sz="3200" b="1">
                <a:solidFill>
                  <a:srgbClr val="FFFFFF"/>
                </a:solidFill>
              </a:rPr>
              <a:t> </a:t>
            </a:r>
            <a:r>
              <a:rPr sz="3200" b="1" dirty="0">
                <a:solidFill>
                  <a:srgbClr val="FFFFFF"/>
                </a:solidFill>
              </a:rPr>
              <a:t>Collection</a:t>
            </a:r>
            <a:r>
              <a:rPr lang="en-US" sz="3200" b="1" dirty="0">
                <a:solidFill>
                  <a:srgbClr val="FFFFFF"/>
                </a:solidFill>
              </a:rPr>
              <a:t> by VWSCs</a:t>
            </a:r>
            <a:endParaRPr sz="3200" b="1" dirty="0">
              <a:solidFill>
                <a:srgbClr val="FFFFFF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5806" y="603504"/>
            <a:ext cx="4114800" cy="3108960"/>
          </a:xfrm>
          <a:prstGeom prst="roundRect">
            <a:avLst/>
          </a:prstGeom>
          <a:solidFill>
            <a:srgbClr val="1197C7"/>
          </a:solidFill>
          <a:ln>
            <a:solidFill>
              <a:srgbClr val="1197C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0" y="788622"/>
            <a:ext cx="4179059" cy="30518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621792" y="1124712"/>
            <a:ext cx="139493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dirty="0">
                <a:solidFill>
                  <a:srgbClr val="1197C7"/>
                </a:solidFill>
              </a:rPr>
              <a:t>Case Study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1792" y="1536192"/>
            <a:ext cx="872355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000" b="1" dirty="0">
                <a:solidFill>
                  <a:srgbClr val="4F5D75"/>
                </a:solidFill>
              </a:rPr>
              <a:t>Block</a:t>
            </a:r>
            <a:r>
              <a:rPr lang="en-IN" sz="1000" b="1" dirty="0">
                <a:solidFill>
                  <a:srgbClr val="4F5D75"/>
                </a:solidFill>
              </a:rPr>
              <a:t>: </a:t>
            </a:r>
            <a:r>
              <a:rPr lang="en-IN" sz="1000" b="1" dirty="0" err="1">
                <a:solidFill>
                  <a:srgbClr val="4F5D75"/>
                </a:solidFill>
              </a:rPr>
              <a:t>Laksar</a:t>
            </a:r>
            <a:endParaRPr sz="1000" dirty="0">
              <a:solidFill>
                <a:srgbClr val="4F5D7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792" y="1792224"/>
            <a:ext cx="825867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000" b="1" dirty="0">
                <a:solidFill>
                  <a:srgbClr val="4F5D75"/>
                </a:solidFill>
              </a:rPr>
              <a:t>GP: </a:t>
            </a:r>
            <a:r>
              <a:rPr lang="en-GB" sz="1000" dirty="0" err="1">
                <a:solidFill>
                  <a:srgbClr val="4F5D75"/>
                </a:solidFill>
              </a:rPr>
              <a:t>Dausani</a:t>
            </a:r>
            <a:endParaRPr sz="1000" dirty="0">
              <a:solidFill>
                <a:srgbClr val="4F5D7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792" y="2048256"/>
            <a:ext cx="1021433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000" b="1" dirty="0">
                <a:solidFill>
                  <a:srgbClr val="4F5D75"/>
                </a:solidFill>
              </a:rPr>
              <a:t>Village: </a:t>
            </a:r>
            <a:r>
              <a:rPr lang="en-GB" sz="1000" dirty="0" err="1">
                <a:solidFill>
                  <a:srgbClr val="4F5D75"/>
                </a:solidFill>
              </a:rPr>
              <a:t>Dausani</a:t>
            </a:r>
            <a:endParaRPr sz="1000" dirty="0">
              <a:solidFill>
                <a:srgbClr val="4F5D7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792" y="2304288"/>
            <a:ext cx="1069524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000" b="1" dirty="0">
                <a:solidFill>
                  <a:srgbClr val="4F5D75"/>
                </a:solidFill>
              </a:rPr>
              <a:t>Households: </a:t>
            </a:r>
            <a:r>
              <a:rPr lang="en-GB" sz="1000" dirty="0">
                <a:solidFill>
                  <a:srgbClr val="4F5D75"/>
                </a:solidFill>
              </a:rPr>
              <a:t>184</a:t>
            </a:r>
            <a:endParaRPr sz="1000" dirty="0">
              <a:solidFill>
                <a:srgbClr val="4F5D7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1792" y="2560320"/>
            <a:ext cx="3785616" cy="2560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000" b="1" dirty="0">
                <a:solidFill>
                  <a:srgbClr val="4F5D75"/>
                </a:solidFill>
              </a:rPr>
              <a:t>Tax/HH: </a:t>
            </a:r>
            <a:r>
              <a:rPr sz="1000" dirty="0">
                <a:solidFill>
                  <a:srgbClr val="4F5D75"/>
                </a:solidFill>
              </a:rPr>
              <a:t>Rs.60/-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1792" y="2816352"/>
            <a:ext cx="1611339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000" b="1" dirty="0">
                <a:solidFill>
                  <a:srgbClr val="4F5D75"/>
                </a:solidFill>
              </a:rPr>
              <a:t>Est. Collection: </a:t>
            </a:r>
            <a:r>
              <a:rPr sz="1000" dirty="0">
                <a:solidFill>
                  <a:srgbClr val="4F5D75"/>
                </a:solidFill>
              </a:rPr>
              <a:t>Rs.</a:t>
            </a:r>
            <a:r>
              <a:rPr lang="en-GB" sz="1000" dirty="0">
                <a:solidFill>
                  <a:srgbClr val="4F5D75"/>
                </a:solidFill>
              </a:rPr>
              <a:t>1,32,480</a:t>
            </a:r>
            <a:endParaRPr sz="1000" dirty="0">
              <a:solidFill>
                <a:srgbClr val="4F5D7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1792" y="3072384"/>
            <a:ext cx="1651414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000" b="1" dirty="0">
                <a:solidFill>
                  <a:srgbClr val="4F5D75"/>
                </a:solidFill>
              </a:rPr>
              <a:t>Avg. Collection: </a:t>
            </a:r>
            <a:r>
              <a:rPr sz="1000" dirty="0">
                <a:solidFill>
                  <a:srgbClr val="4F5D75"/>
                </a:solidFill>
              </a:rPr>
              <a:t>Rs.</a:t>
            </a:r>
            <a:r>
              <a:rPr lang="en-GB" sz="1000" dirty="0">
                <a:solidFill>
                  <a:srgbClr val="4F5D75"/>
                </a:solidFill>
              </a:rPr>
              <a:t>1,05,719</a:t>
            </a:r>
            <a:endParaRPr sz="1000" dirty="0">
              <a:solidFill>
                <a:srgbClr val="4F5D7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1792" y="3328416"/>
            <a:ext cx="143981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000" b="1" dirty="0">
                <a:solidFill>
                  <a:srgbClr val="4F5D75"/>
                </a:solidFill>
              </a:rPr>
              <a:t>Collection Rate: </a:t>
            </a:r>
            <a:r>
              <a:rPr lang="en-GB" sz="1000" dirty="0">
                <a:solidFill>
                  <a:srgbClr val="4F5D75"/>
                </a:solidFill>
              </a:rPr>
              <a:t>79.80</a:t>
            </a:r>
            <a:r>
              <a:rPr sz="1000" dirty="0">
                <a:solidFill>
                  <a:srgbClr val="4F5D75"/>
                </a:solidFill>
              </a:rPr>
              <a:t>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1792" y="3584448"/>
            <a:ext cx="3785616" cy="2560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000" b="1" dirty="0" err="1">
                <a:solidFill>
                  <a:srgbClr val="4F5D75"/>
                </a:solidFill>
              </a:rPr>
              <a:t>Utilisation</a:t>
            </a:r>
            <a:r>
              <a:rPr sz="1000" b="1" dirty="0">
                <a:solidFill>
                  <a:srgbClr val="4F5D75"/>
                </a:solidFill>
              </a:rPr>
              <a:t>: </a:t>
            </a:r>
            <a:r>
              <a:rPr sz="1000" dirty="0">
                <a:solidFill>
                  <a:srgbClr val="4F5D75"/>
                </a:solidFill>
              </a:rPr>
              <a:t>Energy dues, sanitation &amp; salaries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631390" y="667286"/>
            <a:ext cx="4114800" cy="3108960"/>
          </a:xfrm>
          <a:prstGeom prst="roundRect">
            <a:avLst/>
          </a:prstGeom>
          <a:solidFill>
            <a:srgbClr val="F9A825"/>
          </a:solidFill>
          <a:ln>
            <a:solidFill>
              <a:srgbClr val="F9A82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ectangle 16"/>
          <p:cNvSpPr/>
          <p:nvPr/>
        </p:nvSpPr>
        <p:spPr>
          <a:xfrm>
            <a:off x="4846320" y="822960"/>
            <a:ext cx="3968496" cy="29626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5010912" y="1124712"/>
            <a:ext cx="139493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dirty="0">
                <a:solidFill>
                  <a:srgbClr val="F9A825"/>
                </a:solidFill>
              </a:rPr>
              <a:t>Case Study 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10912" y="1536192"/>
            <a:ext cx="901209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000" b="1" dirty="0">
                <a:solidFill>
                  <a:srgbClr val="4F5D75"/>
                </a:solidFill>
              </a:rPr>
              <a:t>Block:</a:t>
            </a:r>
            <a:r>
              <a:rPr lang="en-GB" sz="1000" b="1" dirty="0">
                <a:solidFill>
                  <a:srgbClr val="4F5D75"/>
                </a:solidFill>
              </a:rPr>
              <a:t> </a:t>
            </a:r>
            <a:r>
              <a:rPr lang="en-GB" sz="1000" dirty="0" err="1">
                <a:solidFill>
                  <a:srgbClr val="4F5D75"/>
                </a:solidFill>
              </a:rPr>
              <a:t>Laksar</a:t>
            </a:r>
            <a:r>
              <a:rPr sz="1000" b="1" dirty="0">
                <a:solidFill>
                  <a:srgbClr val="4F5D75"/>
                </a:solidFill>
              </a:rPr>
              <a:t> </a:t>
            </a:r>
            <a:endParaRPr sz="1000" dirty="0">
              <a:solidFill>
                <a:srgbClr val="4F5D7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10912" y="1792224"/>
            <a:ext cx="813043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000" b="1" dirty="0">
                <a:solidFill>
                  <a:srgbClr val="4F5D75"/>
                </a:solidFill>
              </a:rPr>
              <a:t>GP: </a:t>
            </a:r>
            <a:r>
              <a:rPr lang="en-GB" sz="1000" dirty="0" err="1">
                <a:solidFill>
                  <a:srgbClr val="4F5D75"/>
                </a:solidFill>
              </a:rPr>
              <a:t>Dausani</a:t>
            </a:r>
            <a:endParaRPr sz="1000" dirty="0">
              <a:solidFill>
                <a:srgbClr val="4F5D75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10912" y="2048256"/>
            <a:ext cx="1088760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000" b="1" dirty="0">
                <a:solidFill>
                  <a:srgbClr val="4F5D75"/>
                </a:solidFill>
              </a:rPr>
              <a:t>Village: </a:t>
            </a:r>
            <a:r>
              <a:rPr lang="en-GB" sz="1000" dirty="0" err="1">
                <a:solidFill>
                  <a:srgbClr val="4F5D75"/>
                </a:solidFill>
              </a:rPr>
              <a:t>Rajabpur</a:t>
            </a:r>
            <a:endParaRPr sz="1000" dirty="0">
              <a:solidFill>
                <a:srgbClr val="4F5D7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10912" y="2304288"/>
            <a:ext cx="1069524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000" b="1" dirty="0">
                <a:solidFill>
                  <a:srgbClr val="4F5D75"/>
                </a:solidFill>
              </a:rPr>
              <a:t>Households: </a:t>
            </a:r>
            <a:r>
              <a:rPr lang="en-GB" sz="1000" dirty="0">
                <a:solidFill>
                  <a:srgbClr val="4F5D75"/>
                </a:solidFill>
              </a:rPr>
              <a:t>264</a:t>
            </a:r>
            <a:endParaRPr sz="1000" dirty="0">
              <a:solidFill>
                <a:srgbClr val="4F5D7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10912" y="2560320"/>
            <a:ext cx="1019831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000" b="1" dirty="0">
                <a:solidFill>
                  <a:srgbClr val="4F5D75"/>
                </a:solidFill>
              </a:rPr>
              <a:t>Tax/HH: </a:t>
            </a:r>
            <a:r>
              <a:rPr sz="1000" dirty="0">
                <a:solidFill>
                  <a:srgbClr val="4F5D75"/>
                </a:solidFill>
              </a:rPr>
              <a:t>Rs.</a:t>
            </a:r>
            <a:r>
              <a:rPr lang="en-GB" sz="1000" dirty="0">
                <a:solidFill>
                  <a:srgbClr val="4F5D75"/>
                </a:solidFill>
              </a:rPr>
              <a:t>60</a:t>
            </a:r>
            <a:r>
              <a:rPr sz="1000" dirty="0">
                <a:solidFill>
                  <a:srgbClr val="4F5D75"/>
                </a:solidFill>
              </a:rPr>
              <a:t>/-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10912" y="2816352"/>
            <a:ext cx="1611339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000" b="1" dirty="0">
                <a:solidFill>
                  <a:srgbClr val="4F5D75"/>
                </a:solidFill>
              </a:rPr>
              <a:t>Est. Collection: </a:t>
            </a:r>
            <a:r>
              <a:rPr sz="1000" dirty="0">
                <a:solidFill>
                  <a:srgbClr val="4F5D75"/>
                </a:solidFill>
              </a:rPr>
              <a:t>Rs.</a:t>
            </a:r>
            <a:r>
              <a:rPr lang="en-GB" sz="1000" dirty="0">
                <a:solidFill>
                  <a:srgbClr val="4F5D75"/>
                </a:solidFill>
              </a:rPr>
              <a:t>1,90,080</a:t>
            </a:r>
            <a:endParaRPr sz="1000" dirty="0">
              <a:solidFill>
                <a:srgbClr val="4F5D75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10912" y="3072384"/>
            <a:ext cx="1651414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000" b="1" dirty="0">
                <a:solidFill>
                  <a:srgbClr val="4F5D75"/>
                </a:solidFill>
              </a:rPr>
              <a:t>Avg. Collection: </a:t>
            </a:r>
            <a:r>
              <a:rPr sz="1000" dirty="0">
                <a:solidFill>
                  <a:srgbClr val="4F5D75"/>
                </a:solidFill>
              </a:rPr>
              <a:t>Rs.</a:t>
            </a:r>
            <a:r>
              <a:rPr lang="en-GB" sz="1000" dirty="0">
                <a:solidFill>
                  <a:srgbClr val="4F5D75"/>
                </a:solidFill>
              </a:rPr>
              <a:t>1,39,822</a:t>
            </a:r>
            <a:endParaRPr sz="1000" dirty="0">
              <a:solidFill>
                <a:srgbClr val="4F5D75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10912" y="3328416"/>
            <a:ext cx="143981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000" b="1" dirty="0">
                <a:solidFill>
                  <a:srgbClr val="4F5D75"/>
                </a:solidFill>
              </a:rPr>
              <a:t>Collection Rate: </a:t>
            </a:r>
            <a:r>
              <a:rPr lang="en-GB" sz="1000" dirty="0">
                <a:solidFill>
                  <a:srgbClr val="4F5D75"/>
                </a:solidFill>
              </a:rPr>
              <a:t>73.56</a:t>
            </a:r>
            <a:r>
              <a:rPr sz="1000" dirty="0">
                <a:solidFill>
                  <a:srgbClr val="4F5D75"/>
                </a:solidFill>
              </a:rPr>
              <a:t>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10912" y="3584448"/>
            <a:ext cx="3785616" cy="2560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000" b="1">
                <a:solidFill>
                  <a:srgbClr val="4F5D75"/>
                </a:solidFill>
              </a:rPr>
              <a:t>Utilisation: </a:t>
            </a:r>
            <a:r>
              <a:rPr sz="1000">
                <a:solidFill>
                  <a:srgbClr val="4F5D75"/>
                </a:solidFill>
              </a:rPr>
              <a:t>Energy dues &amp; salaries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502" y="4019107"/>
            <a:ext cx="874531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1" i="1" u="sng" dirty="0">
                <a:solidFill>
                  <a:schemeClr val="accent1"/>
                </a:solidFill>
              </a:rPr>
              <a:t>Door‑to‑door collection</a:t>
            </a:r>
            <a:r>
              <a:rPr sz="1400" b="1" i="1" dirty="0">
                <a:solidFill>
                  <a:schemeClr val="accent1"/>
                </a:solidFill>
              </a:rPr>
              <a:t>, </a:t>
            </a:r>
            <a:r>
              <a:rPr sz="1400" b="1" i="1" u="sng" dirty="0">
                <a:solidFill>
                  <a:schemeClr val="accent1"/>
                </a:solidFill>
              </a:rPr>
              <a:t>proper receipts </a:t>
            </a:r>
            <a:r>
              <a:rPr sz="1400" b="1" i="1" dirty="0">
                <a:solidFill>
                  <a:schemeClr val="accent1"/>
                </a:solidFill>
              </a:rPr>
              <a:t>and </a:t>
            </a:r>
            <a:r>
              <a:rPr lang="en-US" sz="1400" b="1" i="1" u="sng" dirty="0">
                <a:solidFill>
                  <a:schemeClr val="accent1"/>
                </a:solidFill>
              </a:rPr>
              <a:t>complete transparency in </a:t>
            </a:r>
            <a:r>
              <a:rPr sz="1400" b="1" i="1" u="sng" dirty="0">
                <a:solidFill>
                  <a:schemeClr val="accent1"/>
                </a:solidFill>
              </a:rPr>
              <a:t>utilization</a:t>
            </a:r>
            <a:r>
              <a:rPr lang="en-US" sz="1400" b="1" i="1" u="sng" dirty="0">
                <a:solidFill>
                  <a:schemeClr val="accent1"/>
                </a:solidFill>
              </a:rPr>
              <a:t> and regular follow ups </a:t>
            </a:r>
            <a:r>
              <a:rPr sz="1400" b="1" i="1" dirty="0">
                <a:solidFill>
                  <a:schemeClr val="accent1"/>
                </a:solidFill>
              </a:rPr>
              <a:t>ensure community trust and high </a:t>
            </a:r>
            <a:r>
              <a:rPr sz="1400" b="1" i="1">
                <a:solidFill>
                  <a:schemeClr val="accent1"/>
                </a:solidFill>
              </a:rPr>
              <a:t>compliance.</a:t>
            </a:r>
            <a:endParaRPr lang="en-GB" sz="1400" b="1" i="1" dirty="0">
              <a:solidFill>
                <a:schemeClr val="accent1"/>
              </a:solidFill>
            </a:endParaRPr>
          </a:p>
          <a:p>
            <a:pPr algn="ctr"/>
            <a:r>
              <a:rPr lang="en-GB" sz="1400" b="1" i="1" dirty="0">
                <a:solidFill>
                  <a:schemeClr val="accent1"/>
                </a:solidFill>
              </a:rPr>
              <a:t>At Present minimum user charges of RS. 60.00/-  Per month is being made and the process is on.</a:t>
            </a:r>
            <a:endParaRPr sz="1400" b="1" i="1" dirty="0">
              <a:solidFill>
                <a:schemeClr val="accent1"/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57A76FA-548D-21E3-C290-72BCD20C4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165" y="1164717"/>
            <a:ext cx="2066025" cy="2157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ED52F7A-264A-8CBC-B486-B253A3C15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3206" y="1124712"/>
            <a:ext cx="1905853" cy="20551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C6FC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65760" y="91440"/>
            <a:ext cx="636263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IN" sz="3200" b="1" dirty="0">
                <a:solidFill>
                  <a:srgbClr val="FFFFFF"/>
                </a:solidFill>
              </a:rPr>
              <a:t>SHG</a:t>
            </a:r>
            <a:r>
              <a:rPr sz="3200" b="1" dirty="0">
                <a:solidFill>
                  <a:srgbClr val="FFFFFF"/>
                </a:solidFill>
              </a:rPr>
              <a:t> Engagements for Water Quality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84775"/>
            <a:ext cx="495477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sz="2000" b="1" dirty="0">
                <a:solidFill>
                  <a:srgbClr val="F9A825"/>
                </a:solidFill>
              </a:rPr>
              <a:t>👥 </a:t>
            </a:r>
            <a:r>
              <a:rPr sz="2000">
                <a:solidFill>
                  <a:srgbClr val="4F5D75"/>
                </a:solidFill>
              </a:rPr>
              <a:t>Identify SHG</a:t>
            </a:r>
            <a:r>
              <a:rPr lang="en-GB" sz="2000" dirty="0">
                <a:solidFill>
                  <a:srgbClr val="4F5D75"/>
                </a:solidFill>
              </a:rPr>
              <a:t> </a:t>
            </a:r>
            <a:r>
              <a:rPr sz="2000">
                <a:solidFill>
                  <a:srgbClr val="4F5D75"/>
                </a:solidFill>
              </a:rPr>
              <a:t>groups for</a:t>
            </a:r>
            <a:r>
              <a:rPr lang="en-US" sz="2000" dirty="0">
                <a:solidFill>
                  <a:srgbClr val="4F5D75"/>
                </a:solidFill>
              </a:rPr>
              <a:t> </a:t>
            </a:r>
            <a:r>
              <a:rPr sz="2000" dirty="0">
                <a:solidFill>
                  <a:srgbClr val="4F5D75"/>
                </a:solidFill>
              </a:rPr>
              <a:t>water sample collection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77327"/>
            <a:ext cx="4954772" cy="460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sz="2000" b="1" dirty="0">
                <a:solidFill>
                  <a:srgbClr val="F9A825"/>
                </a:solidFill>
              </a:rPr>
              <a:t>🎓 </a:t>
            </a:r>
            <a:r>
              <a:rPr sz="2000">
                <a:solidFill>
                  <a:srgbClr val="4F5D75"/>
                </a:solidFill>
              </a:rPr>
              <a:t>Train SHGs </a:t>
            </a:r>
            <a:r>
              <a:rPr sz="2000" dirty="0">
                <a:solidFill>
                  <a:srgbClr val="4F5D75"/>
                </a:solidFill>
              </a:rPr>
              <a:t>at </a:t>
            </a:r>
            <a:r>
              <a:rPr sz="2000">
                <a:solidFill>
                  <a:srgbClr val="4F5D75"/>
                </a:solidFill>
              </a:rPr>
              <a:t>block level</a:t>
            </a:r>
            <a:r>
              <a:rPr lang="en-US" sz="2000" dirty="0">
                <a:solidFill>
                  <a:srgbClr val="4F5D75"/>
                </a:solidFill>
              </a:rPr>
              <a:t> </a:t>
            </a:r>
            <a:r>
              <a:rPr sz="2000" dirty="0">
                <a:solidFill>
                  <a:srgbClr val="4F5D75"/>
                </a:solidFill>
              </a:rPr>
              <a:t>with lab assistants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994287"/>
            <a:ext cx="482718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sz="2000" b="1" dirty="0">
                <a:solidFill>
                  <a:srgbClr val="F9A825"/>
                </a:solidFill>
              </a:rPr>
              <a:t>🧪 </a:t>
            </a:r>
            <a:r>
              <a:rPr sz="2000" dirty="0">
                <a:solidFill>
                  <a:srgbClr val="4F5D75"/>
                </a:solidFill>
              </a:rPr>
              <a:t>FTK </a:t>
            </a:r>
            <a:r>
              <a:rPr sz="2000">
                <a:solidFill>
                  <a:srgbClr val="4F5D75"/>
                </a:solidFill>
              </a:rPr>
              <a:t>testing and </a:t>
            </a:r>
            <a:r>
              <a:rPr sz="2000" dirty="0">
                <a:solidFill>
                  <a:srgbClr val="4F5D75"/>
                </a:solidFill>
              </a:rPr>
              <a:t>upload </a:t>
            </a:r>
            <a:r>
              <a:rPr sz="2000">
                <a:solidFill>
                  <a:srgbClr val="4F5D75"/>
                </a:solidFill>
              </a:rPr>
              <a:t>results to</a:t>
            </a:r>
            <a:r>
              <a:rPr lang="en-GB" sz="2000" dirty="0">
                <a:solidFill>
                  <a:srgbClr val="4F5D75"/>
                </a:solidFill>
              </a:rPr>
              <a:t> </a:t>
            </a:r>
            <a:r>
              <a:rPr sz="2000">
                <a:solidFill>
                  <a:srgbClr val="4F5D75"/>
                </a:solidFill>
              </a:rPr>
              <a:t>WQMIS</a:t>
            </a:r>
            <a:r>
              <a:rPr lang="en-GB" sz="2000" dirty="0">
                <a:solidFill>
                  <a:srgbClr val="4F5D75"/>
                </a:solidFill>
              </a:rPr>
              <a:t> </a:t>
            </a:r>
            <a:endParaRPr sz="2000" dirty="0">
              <a:solidFill>
                <a:srgbClr val="4F5D75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9799609-BA2D-1527-425F-79B3437EA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802" y="2934358"/>
            <a:ext cx="3767968" cy="19950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ED1ECD8-33B5-395B-8D17-12505BFBD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802" y="723176"/>
            <a:ext cx="3735644" cy="19950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0" y="2486730"/>
            <a:ext cx="495477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sz="2000" b="1">
                <a:solidFill>
                  <a:srgbClr val="F9A825"/>
                </a:solidFill>
              </a:rPr>
              <a:t>🧪 </a:t>
            </a:r>
            <a:r>
              <a:rPr lang="en-GB" sz="2000" dirty="0">
                <a:solidFill>
                  <a:srgbClr val="4F5D75"/>
                </a:solidFill>
              </a:rPr>
              <a:t>05 </a:t>
            </a:r>
            <a:r>
              <a:rPr lang="en-GB" sz="2000" dirty="0" err="1">
                <a:solidFill>
                  <a:srgbClr val="4F5D75"/>
                </a:solidFill>
              </a:rPr>
              <a:t>Womens</a:t>
            </a:r>
            <a:r>
              <a:rPr lang="en-GB" sz="2000" dirty="0">
                <a:solidFill>
                  <a:srgbClr val="4F5D75"/>
                </a:solidFill>
              </a:rPr>
              <a:t> from each village is being provided FTK Kit and they are being trained by the Department for Water Quality Testing and uploading the results on WQMIS Portal.</a:t>
            </a:r>
            <a:endParaRPr sz="2000" dirty="0">
              <a:solidFill>
                <a:srgbClr val="4F5D75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6732"/>
            <a:ext cx="9144000" cy="702947"/>
          </a:xfrm>
          <a:prstGeom prst="rect">
            <a:avLst/>
          </a:prstGeom>
          <a:solidFill>
            <a:srgbClr val="0C6FC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65760" y="91440"/>
            <a:ext cx="443602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FFFFFF"/>
                </a:solidFill>
              </a:rPr>
              <a:t>Har Ghar Jal Certification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8ECCE59-C23B-9656-8194-27F762C489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5861062"/>
              </p:ext>
            </p:extLst>
          </p:nvPr>
        </p:nvGraphicFramePr>
        <p:xfrm>
          <a:off x="148589" y="688181"/>
          <a:ext cx="4653193" cy="4298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341F898-7D42-F7F1-5292-62AD0DE542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1782" y="2937904"/>
            <a:ext cx="4142192" cy="22103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7C71C1-1575-3741-9558-9DC6719D7C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1784" y="688181"/>
            <a:ext cx="4142192" cy="20740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02888"/>
          </a:xfrm>
          <a:prstGeom prst="rect">
            <a:avLst/>
          </a:prstGeom>
          <a:solidFill>
            <a:srgbClr val="0C6FC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65760" y="91440"/>
            <a:ext cx="474521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FFFFFF"/>
                </a:solidFill>
              </a:rPr>
              <a:t>Water Quality Surveillance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1097280"/>
            <a:ext cx="4770120" cy="1143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b="1" dirty="0">
                <a:solidFill>
                  <a:srgbClr val="F9A825"/>
                </a:solidFill>
              </a:rPr>
              <a:t>🏭 </a:t>
            </a:r>
            <a:r>
              <a:rPr dirty="0">
                <a:solidFill>
                  <a:srgbClr val="4F5D75"/>
                </a:solidFill>
              </a:rPr>
              <a:t>Testing in </a:t>
            </a:r>
            <a:r>
              <a:rPr lang="en-GB" dirty="0">
                <a:solidFill>
                  <a:srgbClr val="4F5D75"/>
                </a:solidFill>
              </a:rPr>
              <a:t>one</a:t>
            </a:r>
            <a:r>
              <a:rPr dirty="0">
                <a:solidFill>
                  <a:srgbClr val="4F5D75"/>
                </a:solidFill>
              </a:rPr>
              <a:t> divisional lab</a:t>
            </a:r>
            <a:r>
              <a:rPr lang="en-GB" dirty="0">
                <a:solidFill>
                  <a:srgbClr val="4F5D75"/>
                </a:solidFill>
              </a:rPr>
              <a:t> two time in a   </a:t>
            </a:r>
          </a:p>
          <a:p>
            <a:pPr>
              <a:lnSpc>
                <a:spcPct val="130000"/>
              </a:lnSpc>
            </a:pPr>
            <a:r>
              <a:rPr lang="en-GB" dirty="0">
                <a:solidFill>
                  <a:srgbClr val="4F5D75"/>
                </a:solidFill>
              </a:rPr>
              <a:t>        year(Pre Monsoon and post Monsoon)</a:t>
            </a:r>
            <a:r>
              <a:rPr dirty="0">
                <a:solidFill>
                  <a:srgbClr val="4F5D75"/>
                </a:solidFill>
              </a:rPr>
              <a:t> </a:t>
            </a:r>
            <a:endParaRPr lang="en-US" dirty="0">
              <a:solidFill>
                <a:srgbClr val="4F5D75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rgbClr val="4F5D75"/>
                </a:solidFill>
              </a:rPr>
              <a:t>       </a:t>
            </a:r>
            <a:r>
              <a:rPr dirty="0">
                <a:solidFill>
                  <a:srgbClr val="4F5D75"/>
                </a:solidFill>
              </a:rPr>
              <a:t>( NABL accredited)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2263335"/>
            <a:ext cx="2316853" cy="4524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b="1" dirty="0">
                <a:solidFill>
                  <a:srgbClr val="F9A825"/>
                </a:solidFill>
              </a:rPr>
              <a:t>🧪 </a:t>
            </a:r>
            <a:r>
              <a:rPr dirty="0">
                <a:solidFill>
                  <a:srgbClr val="4F5D75"/>
                </a:solidFill>
              </a:rPr>
              <a:t>FTK testing by </a:t>
            </a:r>
            <a:r>
              <a:rPr lang="en-GB" dirty="0">
                <a:solidFill>
                  <a:srgbClr val="4F5D75"/>
                </a:solidFill>
              </a:rPr>
              <a:t>S</a:t>
            </a:r>
            <a:r>
              <a:rPr dirty="0">
                <a:solidFill>
                  <a:srgbClr val="4F5D75"/>
                </a:solidFill>
              </a:rPr>
              <a:t>HGs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2866887"/>
            <a:ext cx="3797835" cy="7834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b="1" dirty="0">
                <a:solidFill>
                  <a:srgbClr val="F9A825"/>
                </a:solidFill>
              </a:rPr>
              <a:t>✅ </a:t>
            </a:r>
            <a:r>
              <a:rPr dirty="0">
                <a:solidFill>
                  <a:srgbClr val="4F5D75"/>
                </a:solidFill>
              </a:rPr>
              <a:t>Cross‑checking </a:t>
            </a:r>
            <a:r>
              <a:rPr lang="en-GB" dirty="0">
                <a:solidFill>
                  <a:srgbClr val="4F5D75"/>
                </a:solidFill>
              </a:rPr>
              <a:t>3.5</a:t>
            </a:r>
            <a:r>
              <a:rPr dirty="0">
                <a:solidFill>
                  <a:srgbClr val="4F5D75"/>
                </a:solidFill>
              </a:rPr>
              <a:t>% of samples in </a:t>
            </a:r>
            <a:endParaRPr lang="en-US" dirty="0">
              <a:solidFill>
                <a:srgbClr val="4F5D75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rgbClr val="4F5D75"/>
                </a:solidFill>
              </a:rPr>
              <a:t>        </a:t>
            </a:r>
            <a:r>
              <a:rPr dirty="0">
                <a:solidFill>
                  <a:srgbClr val="4F5D75"/>
                </a:solidFill>
              </a:rPr>
              <a:t>state lab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73DDB7-33C7-3484-FD67-0BAA1F55C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970" y="3009899"/>
            <a:ext cx="3797835" cy="20469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AF402E-7D91-AB6A-C472-1D6A36EB3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970" y="802888"/>
            <a:ext cx="3797835" cy="2130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9144000" cy="840059"/>
          </a:xfrm>
          <a:prstGeom prst="rect">
            <a:avLst/>
          </a:prstGeom>
          <a:solidFill>
            <a:srgbClr val="0C6FC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65760" y="91440"/>
            <a:ext cx="362631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FFFFFF"/>
                </a:solidFill>
              </a:rPr>
              <a:t>Grievance Redressal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1" y="840058"/>
            <a:ext cx="5946568" cy="45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>
                <a:solidFill>
                  <a:srgbClr val="F9A825"/>
                </a:solidFill>
              </a:rPr>
              <a:t>☎️ </a:t>
            </a:r>
            <a:r>
              <a:rPr sz="1400">
                <a:solidFill>
                  <a:srgbClr val="4F5D75"/>
                </a:solidFill>
              </a:rPr>
              <a:t> </a:t>
            </a:r>
            <a:r>
              <a:rPr lang="en-GB" sz="1400" dirty="0">
                <a:solidFill>
                  <a:srgbClr val="4F5D75"/>
                </a:solidFill>
              </a:rPr>
              <a:t>Departmental </a:t>
            </a:r>
            <a:r>
              <a:rPr sz="1400">
                <a:solidFill>
                  <a:srgbClr val="4F5D75"/>
                </a:solidFill>
              </a:rPr>
              <a:t>helpline</a:t>
            </a:r>
            <a:r>
              <a:rPr lang="en-GB" sz="1400" dirty="0">
                <a:solidFill>
                  <a:srgbClr val="4F5D75"/>
                </a:solidFill>
              </a:rPr>
              <a:t> Number 18001804100 is open for grievances </a:t>
            </a:r>
            <a:r>
              <a:rPr lang="en-US" sz="1400" dirty="0">
                <a:solidFill>
                  <a:srgbClr val="4F5D75"/>
                </a:solidFill>
              </a:rPr>
              <a:t>24×7 </a:t>
            </a:r>
            <a:endParaRPr dirty="0">
              <a:solidFill>
                <a:srgbClr val="4F5D7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584" y="2554761"/>
            <a:ext cx="3171702" cy="4124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IN" sz="1600" b="1" dirty="0">
                <a:solidFill>
                  <a:srgbClr val="F9A825"/>
                </a:solidFill>
              </a:rPr>
              <a:t>⚡ </a:t>
            </a:r>
            <a:r>
              <a:rPr lang="en-IN" sz="1400" dirty="0">
                <a:solidFill>
                  <a:srgbClr val="4F5D75"/>
                </a:solidFill>
              </a:rPr>
              <a:t>Major repairs to be done within 7 days</a:t>
            </a:r>
            <a:endParaRPr sz="1600" dirty="0">
              <a:solidFill>
                <a:srgbClr val="4F5D7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892" y="1784933"/>
            <a:ext cx="3197607" cy="4124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sz="1600" b="1" dirty="0">
                <a:solidFill>
                  <a:srgbClr val="F9A825"/>
                </a:solidFill>
              </a:rPr>
              <a:t>⚡ </a:t>
            </a:r>
            <a:r>
              <a:rPr lang="en-US" sz="1400" dirty="0">
                <a:solidFill>
                  <a:srgbClr val="4F5D75"/>
                </a:solidFill>
              </a:rPr>
              <a:t>TWs are to be repaired within 48 hours</a:t>
            </a:r>
            <a:endParaRPr sz="1600" dirty="0">
              <a:solidFill>
                <a:srgbClr val="4F5D7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2172" y="2169847"/>
            <a:ext cx="3178114" cy="4124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IN" sz="1600" b="1" dirty="0">
                <a:solidFill>
                  <a:srgbClr val="F9A825"/>
                </a:solidFill>
              </a:rPr>
              <a:t>⚡</a:t>
            </a:r>
            <a:r>
              <a:rPr sz="1600" b="1" dirty="0">
                <a:solidFill>
                  <a:srgbClr val="F9A825"/>
                </a:solidFill>
              </a:rPr>
              <a:t> </a:t>
            </a:r>
            <a:r>
              <a:rPr lang="en-US" sz="1400" dirty="0">
                <a:solidFill>
                  <a:srgbClr val="4F5D75"/>
                </a:solidFill>
              </a:rPr>
              <a:t>Minor repairs to be done within 3 days</a:t>
            </a:r>
            <a:endParaRPr sz="1600" dirty="0">
              <a:solidFill>
                <a:srgbClr val="4F5D75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051A0B-A286-085E-0D26-94ACF02A5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169" y="840058"/>
            <a:ext cx="2968831" cy="43082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1" y="1292490"/>
            <a:ext cx="532447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sz="2000">
                <a:solidFill>
                  <a:srgbClr val="F9A825"/>
                </a:solidFill>
              </a:rPr>
              <a:t>☎️ </a:t>
            </a:r>
            <a:r>
              <a:rPr lang="en-GB" sz="1400" dirty="0">
                <a:solidFill>
                  <a:srgbClr val="4F5D75"/>
                </a:solidFill>
              </a:rPr>
              <a:t>CM Helpline Portal is open </a:t>
            </a:r>
            <a:r>
              <a:rPr lang="en-US" sz="1400" dirty="0">
                <a:solidFill>
                  <a:srgbClr val="4F5D75"/>
                </a:solidFill>
              </a:rPr>
              <a:t>24×7 for public</a:t>
            </a:r>
            <a:r>
              <a:rPr lang="en-GB" sz="1400" dirty="0">
                <a:solidFill>
                  <a:srgbClr val="4F5D75"/>
                </a:solidFill>
              </a:rPr>
              <a:t> grievances  </a:t>
            </a:r>
            <a:r>
              <a:rPr lang="en-GB" sz="1400" dirty="0" err="1">
                <a:solidFill>
                  <a:srgbClr val="4F5D75"/>
                </a:solidFill>
              </a:rPr>
              <a:t>redressal</a:t>
            </a:r>
            <a:endParaRPr sz="2000" dirty="0">
              <a:solidFill>
                <a:srgbClr val="4F5D7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939675"/>
            <a:ext cx="3626314" cy="40011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GB" sz="2000" b="1" dirty="0"/>
              <a:t>Monitoring</a:t>
            </a:r>
            <a:endParaRPr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8892" y="3339785"/>
            <a:ext cx="584627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sz="1600" b="1" dirty="0">
                <a:solidFill>
                  <a:srgbClr val="F9A825"/>
                </a:solidFill>
              </a:rPr>
              <a:t>⚡ </a:t>
            </a:r>
            <a:r>
              <a:rPr lang="en-US" sz="1400" dirty="0">
                <a:solidFill>
                  <a:srgbClr val="4F5D75"/>
                </a:solidFill>
              </a:rPr>
              <a:t>CM Helpline complaints are being monitored by DM on every Monday and every month it is being monitored by CM Uttarakhand</a:t>
            </a:r>
            <a:endParaRPr sz="1600" dirty="0">
              <a:solidFill>
                <a:srgbClr val="4F5D7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" y="4184682"/>
            <a:ext cx="584627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sz="1600" b="1">
                <a:solidFill>
                  <a:srgbClr val="F9A825"/>
                </a:solidFill>
              </a:rPr>
              <a:t>⚡ </a:t>
            </a:r>
            <a:r>
              <a:rPr lang="en-US" sz="1400" b="1" dirty="0">
                <a:solidFill>
                  <a:srgbClr val="4F5D75"/>
                </a:solidFill>
              </a:rPr>
              <a:t>Fo</a:t>
            </a:r>
            <a:r>
              <a:rPr lang="en-US" sz="1400" dirty="0">
                <a:solidFill>
                  <a:srgbClr val="4F5D75"/>
                </a:solidFill>
              </a:rPr>
              <a:t>r rectification of complaints on CM Helpline category L1,L2,L3 and L4 officers are regularly Monitoring for the disposal of complaints.</a:t>
            </a:r>
            <a:endParaRPr sz="1600" dirty="0">
              <a:solidFill>
                <a:srgbClr val="4F5D75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8084116-b937-41bb-9e08-336733820bd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14400" y="1371600"/>
            <a:ext cx="7315200" cy="2286000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097280" y="1645920"/>
            <a:ext cx="6949440" cy="1280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3600" b="1">
                <a:solidFill>
                  <a:srgbClr val="0C6FC1"/>
                </a:solidFill>
              </a:rPr>
              <a:t>Thank You</a:t>
            </a:r>
          </a:p>
          <a:p>
            <a:pPr algn="ctr"/>
            <a:r>
              <a:rPr sz="1800">
                <a:solidFill>
                  <a:srgbClr val="1197C7"/>
                </a:solidFill>
              </a:rPr>
              <a:t>Together towards a sustainable water future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90666" y="3108960"/>
            <a:ext cx="2962671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000" dirty="0">
                <a:solidFill>
                  <a:srgbClr val="4F5D75"/>
                </a:solidFill>
              </a:rPr>
              <a:t>District Administration, </a:t>
            </a:r>
            <a:r>
              <a:rPr lang="en-GB" sz="1000" dirty="0">
                <a:solidFill>
                  <a:srgbClr val="4F5D75"/>
                </a:solidFill>
              </a:rPr>
              <a:t>Haridwar</a:t>
            </a:r>
            <a:r>
              <a:rPr sz="1000" dirty="0">
                <a:solidFill>
                  <a:srgbClr val="4F5D75"/>
                </a:solidFill>
              </a:rPr>
              <a:t> | Jal Jeevan Mission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79077" y="628115"/>
            <a:ext cx="3587058" cy="1892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733" lvl="1" indent="-214513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ü"/>
            </a:pPr>
            <a:endParaRPr lang="en-US" sz="1351" dirty="0"/>
          </a:p>
          <a:p>
            <a:pPr marL="557733" lvl="1" indent="-214513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ü"/>
            </a:pPr>
            <a:endParaRPr lang="en-US" sz="1351" dirty="0"/>
          </a:p>
          <a:p>
            <a:pPr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endParaRPr lang="en-US" sz="1351" dirty="0"/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en-US" sz="1351" dirty="0"/>
          </a:p>
          <a:p>
            <a:endParaRPr lang="en-US" sz="1351" dirty="0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431738143"/>
              </p:ext>
            </p:extLst>
          </p:nvPr>
        </p:nvGraphicFramePr>
        <p:xfrm>
          <a:off x="137217" y="419100"/>
          <a:ext cx="4132141" cy="4391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96125C0-2B8F-FE76-FC3B-036DA3BDD691}"/>
              </a:ext>
            </a:extLst>
          </p:cNvPr>
          <p:cNvSpPr/>
          <p:nvPr/>
        </p:nvSpPr>
        <p:spPr>
          <a:xfrm>
            <a:off x="11683" y="0"/>
            <a:ext cx="9144000" cy="419100"/>
          </a:xfrm>
          <a:prstGeom prst="rect">
            <a:avLst/>
          </a:prstGeom>
          <a:solidFill>
            <a:srgbClr val="0C6FC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</a:rPr>
              <a:t> Overview of Projects in District Haridwar</a:t>
            </a:r>
            <a:endParaRPr lang="en-IN" sz="3200" b="1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49A0AB-5FA1-8A64-2019-46C04DC6C7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9358" y="419100"/>
            <a:ext cx="4886325" cy="439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48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" y="276702"/>
            <a:ext cx="573746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002F5F"/>
                </a:solidFill>
                <a:latin typeface="Calibri"/>
              </a:defRPr>
            </a:pPr>
            <a:r>
              <a:rPr sz="2400" b="1" dirty="0">
                <a:solidFill>
                  <a:srgbClr val="002F5F"/>
                </a:solidFill>
                <a:latin typeface="Calibri"/>
              </a:rPr>
              <a:t>Mega PWS Projects under </a:t>
            </a:r>
            <a:r>
              <a:rPr lang="en-GB" sz="2400" b="1" dirty="0">
                <a:solidFill>
                  <a:srgbClr val="002F5F"/>
                </a:solidFill>
                <a:latin typeface="Calibri"/>
              </a:rPr>
              <a:t>Haridwar</a:t>
            </a:r>
            <a:r>
              <a:rPr sz="2400" b="1" dirty="0">
                <a:solidFill>
                  <a:srgbClr val="002F5F"/>
                </a:solidFill>
                <a:latin typeface="Calibri"/>
              </a:rPr>
              <a:t> District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20" y="916781"/>
            <a:ext cx="210416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>
                <a:solidFill>
                  <a:srgbClr val="002F5F"/>
                </a:solidFill>
                <a:latin typeface="Calibri"/>
              </a:defRPr>
            </a:pPr>
            <a:r>
              <a:rPr sz="1600">
                <a:solidFill>
                  <a:srgbClr val="002F5F"/>
                </a:solidFill>
                <a:latin typeface="Calibri"/>
              </a:rPr>
              <a:t>Key Metrics &amp; Progress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1" y="1465421"/>
            <a:ext cx="444055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Blocks</a:t>
            </a:r>
            <a:r>
              <a:rPr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                                                    </a:t>
            </a:r>
            <a:r>
              <a:rPr dirty="0">
                <a:solidFill>
                  <a:prstClr val="black"/>
                </a:solidFill>
                <a:latin typeface="Calibri"/>
              </a:rPr>
              <a:t>6</a:t>
            </a:r>
          </a:p>
          <a:p>
            <a:r>
              <a:rPr dirty="0">
                <a:solidFill>
                  <a:prstClr val="black"/>
                </a:solidFill>
                <a:latin typeface="Calibri"/>
              </a:rPr>
              <a:t>Villages: 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                                                 473</a:t>
            </a:r>
          </a:p>
          <a:p>
            <a:r>
              <a:rPr lang="en-GB" dirty="0">
                <a:solidFill>
                  <a:prstClr val="black"/>
                </a:solidFill>
                <a:latin typeface="Calibri"/>
              </a:rPr>
              <a:t>Total Projects:                                        375</a:t>
            </a:r>
          </a:p>
          <a:p>
            <a:r>
              <a:rPr lang="en-GB" dirty="0">
                <a:solidFill>
                  <a:prstClr val="black"/>
                </a:solidFill>
                <a:latin typeface="Calibri"/>
              </a:rPr>
              <a:t>Total Projects Physically Completed: 299</a:t>
            </a:r>
            <a:endParaRPr dirty="0">
              <a:solidFill>
                <a:prstClr val="black"/>
              </a:solidFill>
              <a:latin typeface="Calibri"/>
            </a:endParaRPr>
          </a:p>
          <a:p>
            <a:r>
              <a:rPr dirty="0">
                <a:solidFill>
                  <a:prstClr val="black"/>
                </a:solidFill>
                <a:latin typeface="Calibri"/>
              </a:rPr>
              <a:t>Population: 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:                                          7138536</a:t>
            </a:r>
          </a:p>
          <a:p>
            <a:r>
              <a:rPr lang="en-GB" dirty="0">
                <a:solidFill>
                  <a:prstClr val="black"/>
                </a:solidFill>
                <a:latin typeface="Calibri"/>
              </a:rPr>
              <a:t>Total Households:                                 249343      </a:t>
            </a:r>
            <a:endParaRPr dirty="0">
              <a:solidFill>
                <a:prstClr val="black"/>
              </a:solidFill>
              <a:latin typeface="Calibri"/>
            </a:endParaRPr>
          </a:p>
          <a:p>
            <a:r>
              <a:rPr dirty="0">
                <a:solidFill>
                  <a:prstClr val="black"/>
                </a:solidFill>
                <a:latin typeface="Calibri"/>
              </a:rPr>
              <a:t>FHTC Connections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 Provided</a:t>
            </a:r>
            <a:r>
              <a:rPr dirty="0">
                <a:solidFill>
                  <a:prstClr val="black"/>
                </a:solidFill>
                <a:latin typeface="Calibri"/>
              </a:rPr>
              <a:t>: ≈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           239425</a:t>
            </a:r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F83089-F5F8-EB4F-FCDB-1B55A3584A5A}"/>
              </a:ext>
            </a:extLst>
          </p:cNvPr>
          <p:cNvSpPr/>
          <p:nvPr/>
        </p:nvSpPr>
        <p:spPr>
          <a:xfrm>
            <a:off x="274320" y="4248150"/>
            <a:ext cx="8412480" cy="59608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out of 375 Projects 299 Projects Physically Completed out of 375 Projects in Haridwar District. Rest 76 Projects will be completed till 31-03-2026</a:t>
            </a:r>
            <a:endParaRPr lang="en-IN" dirty="0">
              <a:solidFill>
                <a:schemeClr val="tx1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4CD88F7-44EB-4ACF-FC06-93A1F2763A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6869112"/>
              </p:ext>
            </p:extLst>
          </p:nvPr>
        </p:nvGraphicFramePr>
        <p:xfrm>
          <a:off x="4578761" y="571501"/>
          <a:ext cx="4440554" cy="352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E1254C-5D33-19F4-4D09-E39FAB654437}"/>
              </a:ext>
            </a:extLst>
          </p:cNvPr>
          <p:cNvSpPr txBox="1"/>
          <p:nvPr/>
        </p:nvSpPr>
        <p:spPr>
          <a:xfrm>
            <a:off x="291993" y="118646"/>
            <a:ext cx="44244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600" b="1" dirty="0">
                <a:solidFill>
                  <a:schemeClr val="bg1"/>
                </a:solidFill>
              </a:rPr>
              <a:t>🔍  Monitoring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D2DDE0-11F7-2085-93DF-1516C875C11B}"/>
              </a:ext>
            </a:extLst>
          </p:cNvPr>
          <p:cNvSpPr/>
          <p:nvPr/>
        </p:nvSpPr>
        <p:spPr>
          <a:xfrm>
            <a:off x="0" y="0"/>
            <a:ext cx="9144000" cy="768404"/>
          </a:xfrm>
          <a:prstGeom prst="rect">
            <a:avLst/>
          </a:prstGeom>
          <a:solidFill>
            <a:srgbClr val="0C6FC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46649-4348-3A24-E009-8E4D26D9B382}"/>
              </a:ext>
            </a:extLst>
          </p:cNvPr>
          <p:cNvSpPr txBox="1"/>
          <p:nvPr/>
        </p:nvSpPr>
        <p:spPr>
          <a:xfrm>
            <a:off x="180574" y="59323"/>
            <a:ext cx="643477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 dirty="0">
                <a:solidFill>
                  <a:schemeClr val="bg1"/>
                </a:solidFill>
              </a:rPr>
              <a:t>🔍  Monitoring</a:t>
            </a:r>
            <a:r>
              <a:rPr lang="en-GB" sz="3200" b="1" dirty="0">
                <a:solidFill>
                  <a:schemeClr val="bg1"/>
                </a:solidFill>
              </a:rPr>
              <a:t> and Implementation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5B05F1-8C9B-85DA-11DA-6779721B14C7}"/>
              </a:ext>
            </a:extLst>
          </p:cNvPr>
          <p:cNvSpPr txBox="1"/>
          <p:nvPr/>
        </p:nvSpPr>
        <p:spPr>
          <a:xfrm>
            <a:off x="291992" y="801165"/>
            <a:ext cx="8744431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N" sz="2000" b="1" i="0" u="sng" strike="noStrike" kern="1200" cap="none" spc="0" normalizeH="0" baseline="0" noProof="0" dirty="0">
                <a:ln>
                  <a:noFill/>
                </a:ln>
                <a:solidFill>
                  <a:srgbClr val="002F5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Regular Supervision </a:t>
            </a: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002F5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by SDOs , JE/AEs  and Third Party inspection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Regular site visit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by SE / EEs.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Fort- night review meeting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by SE / EEs with their</a:t>
            </a:r>
            <a:r>
              <a:rPr kumimoji="0" lang="en-IN" sz="1400" b="0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official Staffs and Contractors.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Monthly review meeting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being conducted in the chairmanship  of</a:t>
            </a:r>
            <a:r>
              <a:rPr kumimoji="0" lang="en-IN" sz="1400" b="0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CDO and district Collector.</a:t>
            </a:r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B9904A-396E-37D9-88C1-08086B0E3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2188142"/>
            <a:ext cx="2914650" cy="2745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5797D1-6CD8-C3AA-E729-FB8F55AEF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700" y="2188144"/>
            <a:ext cx="2914651" cy="2745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3BCC2BB-E48D-F109-6378-956F7B091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351" y="2188142"/>
            <a:ext cx="2730703" cy="2745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03143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8FA96C-9F1E-C846-F5A8-AF956FFAA3DB}"/>
              </a:ext>
            </a:extLst>
          </p:cNvPr>
          <p:cNvSpPr/>
          <p:nvPr/>
        </p:nvSpPr>
        <p:spPr>
          <a:xfrm>
            <a:off x="0" y="0"/>
            <a:ext cx="9144000" cy="768404"/>
          </a:xfrm>
          <a:prstGeom prst="rect">
            <a:avLst/>
          </a:prstGeom>
          <a:solidFill>
            <a:srgbClr val="0C6FC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DD9DFA-6A4D-3EF2-2A6D-619987358D2C}"/>
              </a:ext>
            </a:extLst>
          </p:cNvPr>
          <p:cNvSpPr txBox="1"/>
          <p:nvPr/>
        </p:nvSpPr>
        <p:spPr>
          <a:xfrm>
            <a:off x="0" y="91814"/>
            <a:ext cx="399981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 dirty="0">
                <a:solidFill>
                  <a:schemeClr val="bg1"/>
                </a:solidFill>
              </a:rPr>
              <a:t>✅  Quality Assurance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EBAEF6-40C3-F4D1-10CC-03A238A14D14}"/>
              </a:ext>
            </a:extLst>
          </p:cNvPr>
          <p:cNvSpPr txBox="1"/>
          <p:nvPr/>
        </p:nvSpPr>
        <p:spPr>
          <a:xfrm>
            <a:off x="115261" y="799700"/>
            <a:ext cx="8690642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N" sz="2200" b="1" i="0" u="sng" strike="noStrike" kern="1200" cap="none" spc="0" normalizeH="0" baseline="0" noProof="0" dirty="0">
                <a:ln>
                  <a:noFill/>
                </a:ln>
                <a:solidFill>
                  <a:srgbClr val="002F5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Regular Quality Checking </a:t>
            </a:r>
            <a:r>
              <a:rPr kumimoji="0" lang="en-IN" sz="2200" b="1" i="0" u="none" strike="noStrike" kern="1200" cap="none" spc="0" normalizeH="0" baseline="0" noProof="0" dirty="0">
                <a:ln>
                  <a:noFill/>
                </a:ln>
                <a:solidFill>
                  <a:srgbClr val="002F5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through inspection prior to / during execution of works on daily basis.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TUV SUD South Asia and QACA 02 Third party</a:t>
            </a:r>
            <a:r>
              <a:rPr kumimoji="0" lang="en-IN" sz="1400" b="0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agencies are being engaged  for regular checking of construction quality of schemes.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Regular Inspection of schemes are being Done by the T.P.I. Agencies on regular</a:t>
            </a:r>
            <a:r>
              <a:rPr kumimoji="0" lang="en-IN" sz="1400" b="0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basis and after that MPR is being submitted to Implementing Agencies for Rectification and is being done and for the same ATR/FCR is being submitted to SWSM for Finalization in due time.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4CCFCD1-4A74-1811-A454-34482A437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228159"/>
              </p:ext>
            </p:extLst>
          </p:nvPr>
        </p:nvGraphicFramePr>
        <p:xfrm>
          <a:off x="115260" y="2800350"/>
          <a:ext cx="8690642" cy="2091690"/>
        </p:xfrm>
        <a:graphic>
          <a:graphicData uri="http://schemas.openxmlformats.org/drawingml/2006/table">
            <a:tbl>
              <a:tblPr/>
              <a:tblGrid>
                <a:gridCol w="433193">
                  <a:extLst>
                    <a:ext uri="{9D8B030D-6E8A-4147-A177-3AD203B41FA5}">
                      <a16:colId xmlns:a16="http://schemas.microsoft.com/office/drawing/2014/main" val="3341378504"/>
                    </a:ext>
                  </a:extLst>
                </a:gridCol>
                <a:gridCol w="1763769">
                  <a:extLst>
                    <a:ext uri="{9D8B030D-6E8A-4147-A177-3AD203B41FA5}">
                      <a16:colId xmlns:a16="http://schemas.microsoft.com/office/drawing/2014/main" val="2844236830"/>
                    </a:ext>
                  </a:extLst>
                </a:gridCol>
                <a:gridCol w="1328279">
                  <a:extLst>
                    <a:ext uri="{9D8B030D-6E8A-4147-A177-3AD203B41FA5}">
                      <a16:colId xmlns:a16="http://schemas.microsoft.com/office/drawing/2014/main" val="892437568"/>
                    </a:ext>
                  </a:extLst>
                </a:gridCol>
                <a:gridCol w="1215904">
                  <a:extLst>
                    <a:ext uri="{9D8B030D-6E8A-4147-A177-3AD203B41FA5}">
                      <a16:colId xmlns:a16="http://schemas.microsoft.com/office/drawing/2014/main" val="2796334637"/>
                    </a:ext>
                  </a:extLst>
                </a:gridCol>
                <a:gridCol w="1434592">
                  <a:extLst>
                    <a:ext uri="{9D8B030D-6E8A-4147-A177-3AD203B41FA5}">
                      <a16:colId xmlns:a16="http://schemas.microsoft.com/office/drawing/2014/main" val="1250143382"/>
                    </a:ext>
                  </a:extLst>
                </a:gridCol>
                <a:gridCol w="1495822">
                  <a:extLst>
                    <a:ext uri="{9D8B030D-6E8A-4147-A177-3AD203B41FA5}">
                      <a16:colId xmlns:a16="http://schemas.microsoft.com/office/drawing/2014/main" val="663783281"/>
                    </a:ext>
                  </a:extLst>
                </a:gridCol>
                <a:gridCol w="1019083">
                  <a:extLst>
                    <a:ext uri="{9D8B030D-6E8A-4147-A177-3AD203B41FA5}">
                      <a16:colId xmlns:a16="http://schemas.microsoft.com/office/drawing/2014/main" val="4184078380"/>
                    </a:ext>
                  </a:extLst>
                </a:gridCol>
              </a:tblGrid>
              <a:tr h="72409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S.No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0" marR="1170" marT="11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 of Implementing Agency</a:t>
                      </a:r>
                    </a:p>
                  </a:txBody>
                  <a:tcPr marL="1170" marR="1170" marT="1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No. of works Allotted to TPI</a:t>
                      </a:r>
                    </a:p>
                  </a:txBody>
                  <a:tcPr marL="1170" marR="1170" marT="1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 of inspected works till date</a:t>
                      </a:r>
                    </a:p>
                  </a:txBody>
                  <a:tcPr marL="1170" marR="1170" marT="1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No. of   reports submitted by TPI</a:t>
                      </a:r>
                    </a:p>
                  </a:txBody>
                  <a:tcPr marL="1170" marR="1170" marT="1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 of Final ATR submitted to TPI by IA</a:t>
                      </a:r>
                    </a:p>
                  </a:txBody>
                  <a:tcPr marL="1170" marR="1170" marT="1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ATR Progress %</a:t>
                      </a:r>
                    </a:p>
                  </a:txBody>
                  <a:tcPr marL="1170" marR="1170" marT="11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830718"/>
                  </a:ext>
                </a:extLst>
              </a:tr>
              <a:tr h="31420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UJS Haridwar</a:t>
                      </a:r>
                    </a:p>
                  </a:txBody>
                  <a:tcPr marL="6824" marR="6824" marT="6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I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I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I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I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86.56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958246"/>
                  </a:ext>
                </a:extLst>
              </a:tr>
              <a:tr h="31420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P.I.U. Amrut Roorkee</a:t>
                      </a:r>
                    </a:p>
                  </a:txBody>
                  <a:tcPr marL="6824" marR="6824" marT="6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I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I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I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I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84.76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526843"/>
                  </a:ext>
                </a:extLst>
              </a:tr>
              <a:tr h="31420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 Haridwar </a:t>
                      </a:r>
                    </a:p>
                  </a:txBody>
                  <a:tcPr marL="6824" marR="6824" marT="6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I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I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I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I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81.95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959782"/>
                  </a:ext>
                </a:extLst>
              </a:tr>
              <a:tr h="42497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824" marR="6824" marT="6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IN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IN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IN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IN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84.40</a:t>
                      </a:r>
                      <a:endParaRPr lang="en-IN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24" marR="6824" marT="6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358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294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1111D0-321D-DFE0-CC37-6147F68B7E21}"/>
              </a:ext>
            </a:extLst>
          </p:cNvPr>
          <p:cNvSpPr/>
          <p:nvPr/>
        </p:nvSpPr>
        <p:spPr>
          <a:xfrm>
            <a:off x="0" y="-1"/>
            <a:ext cx="9144000" cy="584775"/>
          </a:xfrm>
          <a:prstGeom prst="rect">
            <a:avLst/>
          </a:prstGeom>
          <a:solidFill>
            <a:srgbClr val="0C6FC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893256-819A-387C-1A02-00063582D21D}"/>
              </a:ext>
            </a:extLst>
          </p:cNvPr>
          <p:cNvSpPr txBox="1"/>
          <p:nvPr/>
        </p:nvSpPr>
        <p:spPr>
          <a:xfrm>
            <a:off x="249381" y="59323"/>
            <a:ext cx="39917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 dirty="0">
                <a:solidFill>
                  <a:schemeClr val="bg1"/>
                </a:solidFill>
              </a:rPr>
              <a:t>🔧  Handover &amp; O&amp;M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3199204-73C1-7CC7-82A6-4F296EF05DF3}"/>
              </a:ext>
            </a:extLst>
          </p:cNvPr>
          <p:cNvSpPr/>
          <p:nvPr/>
        </p:nvSpPr>
        <p:spPr>
          <a:xfrm>
            <a:off x="0" y="680172"/>
            <a:ext cx="9144000" cy="130832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4F5D75"/>
                </a:solidFill>
              </a:rPr>
              <a:t>In District Haridwar all Schemes are tube-well based. And according to the directions from SWSM the schemes must be run by Uttarakhand Jal Nigam and Uttarakhand Jal Sansthan Departments.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4F5D75"/>
                </a:solidFill>
              </a:rPr>
              <a:t>O&amp;M Policy is pending for Approval from State Govt.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4F5D75"/>
                </a:solidFill>
              </a:rPr>
              <a:t>At present O&amp;M is being done by Jal Nigam and Jal Sansthan Departments.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36B8B10-3A04-5FFD-691C-668BFCCC86B4}"/>
              </a:ext>
            </a:extLst>
          </p:cNvPr>
          <p:cNvSpPr txBox="1">
            <a:spLocks/>
          </p:cNvSpPr>
          <p:nvPr/>
        </p:nvSpPr>
        <p:spPr>
          <a:xfrm>
            <a:off x="112682" y="2105860"/>
            <a:ext cx="4459318" cy="69965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Sirchandi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W/S Scheme OHT-400 K.L, Staging 18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Mtr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Pump House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54142F1-9EB0-C465-10AD-52F52F386A4F}"/>
              </a:ext>
            </a:extLst>
          </p:cNvPr>
          <p:cNvSpPr txBox="1">
            <a:spLocks/>
          </p:cNvSpPr>
          <p:nvPr/>
        </p:nvSpPr>
        <p:spPr>
          <a:xfrm>
            <a:off x="4626512" y="2105860"/>
            <a:ext cx="4404806" cy="69965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Manak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Mazra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W/S Scheme OHT-250 K.L, Staging 18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Mtr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97BFE00-864A-9166-1665-83C20E26881F}"/>
              </a:ext>
            </a:extLst>
          </p:cNvPr>
          <p:cNvGrpSpPr/>
          <p:nvPr/>
        </p:nvGrpSpPr>
        <p:grpSpPr>
          <a:xfrm>
            <a:off x="112682" y="2858049"/>
            <a:ext cx="4459318" cy="2230891"/>
            <a:chOff x="46006" y="1580322"/>
            <a:chExt cx="6296232" cy="527767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0FA4528-BC0B-EB70-5BF0-C9542E950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06" y="1580322"/>
              <a:ext cx="2956685" cy="527767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BD7F8AA-1004-7800-42DA-27EEA84EB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691" y="1580322"/>
              <a:ext cx="3339547" cy="5277678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40767B7-CAD8-DF58-2182-972F5A9377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78" y="2840137"/>
            <a:ext cx="4404806" cy="224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3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98810"/>
          </a:xfrm>
          <a:prstGeom prst="rect">
            <a:avLst/>
          </a:prstGeom>
          <a:solidFill>
            <a:srgbClr val="0C6FC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65760" y="91440"/>
            <a:ext cx="441980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FFFFFF"/>
                </a:solidFill>
              </a:rPr>
              <a:t>IEC Plans &amp; Effectiveness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540" y="756381"/>
            <a:ext cx="5666423" cy="4524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b="1">
                <a:solidFill>
                  <a:srgbClr val="F9A825"/>
                </a:solidFill>
              </a:rPr>
              <a:t>📢 </a:t>
            </a:r>
            <a:r>
              <a:rPr dirty="0">
                <a:solidFill>
                  <a:srgbClr val="4F5D75"/>
                </a:solidFill>
              </a:rPr>
              <a:t>Community awareness on </a:t>
            </a:r>
            <a:r>
              <a:rPr>
                <a:solidFill>
                  <a:srgbClr val="4F5D75"/>
                </a:solidFill>
              </a:rPr>
              <a:t>water </a:t>
            </a:r>
            <a:r>
              <a:rPr lang="en-GB" dirty="0">
                <a:solidFill>
                  <a:srgbClr val="4F5D75"/>
                </a:solidFill>
              </a:rPr>
              <a:t>user Charges </a:t>
            </a:r>
            <a:r>
              <a:rPr>
                <a:solidFill>
                  <a:srgbClr val="4F5D75"/>
                </a:solidFill>
              </a:rPr>
              <a:t>collection</a:t>
            </a:r>
            <a:endParaRPr dirty="0">
              <a:solidFill>
                <a:srgbClr val="4F5D7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330" y="1214455"/>
            <a:ext cx="4291688" cy="4214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b="1" dirty="0">
                <a:solidFill>
                  <a:srgbClr val="F9A825"/>
                </a:solidFill>
              </a:rPr>
              <a:t>💧 </a:t>
            </a:r>
            <a:r>
              <a:rPr dirty="0">
                <a:solidFill>
                  <a:srgbClr val="4F5D75"/>
                </a:solidFill>
              </a:rPr>
              <a:t>Education to minimize wastage of water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0330" y="1704336"/>
            <a:ext cx="5081840" cy="4214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b="1" dirty="0">
                <a:solidFill>
                  <a:srgbClr val="F9A825"/>
                </a:solidFill>
              </a:rPr>
              <a:t>🤝 </a:t>
            </a:r>
            <a:r>
              <a:rPr dirty="0">
                <a:solidFill>
                  <a:srgbClr val="4F5D75"/>
                </a:solidFill>
              </a:rPr>
              <a:t>Engagement of stakeholders through campaigns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528" y="2139835"/>
            <a:ext cx="4927952" cy="4214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b="1" dirty="0">
                <a:solidFill>
                  <a:srgbClr val="F9A825"/>
                </a:solidFill>
              </a:rPr>
              <a:t>🌱 </a:t>
            </a:r>
            <a:r>
              <a:rPr dirty="0">
                <a:solidFill>
                  <a:srgbClr val="4F5D75"/>
                </a:solidFill>
              </a:rPr>
              <a:t>Promotion of Jan‑</a:t>
            </a:r>
            <a:r>
              <a:rPr dirty="0" err="1">
                <a:solidFill>
                  <a:srgbClr val="4F5D75"/>
                </a:solidFill>
              </a:rPr>
              <a:t>bhagidari</a:t>
            </a:r>
            <a:r>
              <a:rPr dirty="0">
                <a:solidFill>
                  <a:srgbClr val="4F5D75"/>
                </a:solidFill>
              </a:rPr>
              <a:t> for sustainable use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15D700-12EF-F0E3-37BF-A7EFAA30F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40" y="3200399"/>
            <a:ext cx="3968115" cy="17811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CA2604-AEC3-1C42-C407-9C19D81C1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2018" y="3200399"/>
            <a:ext cx="4120354" cy="17811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181528" y="2561297"/>
            <a:ext cx="4574842" cy="4524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b="1">
                <a:solidFill>
                  <a:srgbClr val="F9A825"/>
                </a:solidFill>
              </a:rPr>
              <a:t>🌱 </a:t>
            </a:r>
            <a:r>
              <a:rPr lang="en-GB" dirty="0">
                <a:solidFill>
                  <a:srgbClr val="4F5D75"/>
                </a:solidFill>
              </a:rPr>
              <a:t>For Collection of Community Contribution.</a:t>
            </a:r>
            <a:endParaRPr dirty="0">
              <a:solidFill>
                <a:srgbClr val="4F5D75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22B9E-2AFF-CBB7-6D23-8991DB890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C6B226-F52C-6EBA-8901-76F3B94B8F71}"/>
              </a:ext>
            </a:extLst>
          </p:cNvPr>
          <p:cNvSpPr txBox="1"/>
          <p:nvPr/>
        </p:nvSpPr>
        <p:spPr>
          <a:xfrm>
            <a:off x="935656" y="727471"/>
            <a:ext cx="3743024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400" b="1" dirty="0">
                <a:solidFill>
                  <a:srgbClr val="476990"/>
                </a:solidFill>
              </a:rPr>
              <a:t>
</a:t>
            </a:r>
            <a:r>
              <a:rPr lang="en-US" sz="1600" b="1" dirty="0">
                <a:solidFill>
                  <a:schemeClr val="accent1"/>
                </a:solidFill>
              </a:rPr>
              <a:t>During Execution: </a:t>
            </a:r>
          </a:p>
          <a:p>
            <a:endParaRPr sz="2400" b="1" dirty="0">
              <a:solidFill>
                <a:srgbClr val="47699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</a:defRPr>
            </a:pPr>
            <a:r>
              <a:rPr sz="1400" b="1" dirty="0"/>
              <a:t>Efficient land &amp; site acquisition through inter-dept coordination</a:t>
            </a:r>
            <a:r>
              <a:rPr lang="en-GB" sz="1400" b="1" dirty="0"/>
              <a:t> with the help of local administration.</a:t>
            </a: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ü"/>
              <a:defRPr sz="1200">
                <a:solidFill>
                  <a:srgbClr val="000000"/>
                </a:solidFill>
              </a:defRPr>
            </a:pPr>
            <a:r>
              <a:rPr lang="en-US" sz="1400" i="1" dirty="0"/>
              <a:t>For 246 Schemes Panchayat land handed over  by Panchayat’s  within 3 months of application</a:t>
            </a:r>
          </a:p>
          <a:p>
            <a:pPr>
              <a:defRPr sz="1200">
                <a:solidFill>
                  <a:srgbClr val="000000"/>
                </a:solidFill>
              </a:defRPr>
            </a:pPr>
            <a:endParaRPr lang="en-US" sz="1400" i="1" dirty="0"/>
          </a:p>
          <a:p>
            <a:pPr marL="285750" indent="-285750"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</a:defRPr>
            </a:pPr>
            <a:r>
              <a:rPr sz="1400" b="1" dirty="0"/>
              <a:t>Rapid ROW clearance &amp; dispute resolution</a:t>
            </a: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ü"/>
              <a:defRPr sz="1200">
                <a:solidFill>
                  <a:srgbClr val="000000"/>
                </a:solidFill>
              </a:defRPr>
            </a:pPr>
            <a:r>
              <a:rPr lang="en-US" sz="1400" i="1" dirty="0"/>
              <a:t>ROW permission for NHAI Road and railway crossings cleared within 3 months</a:t>
            </a:r>
          </a:p>
          <a:p>
            <a:pPr marL="285750" indent="-285750">
              <a:buFont typeface="Wingdings" panose="05000000000000000000" pitchFamily="2" charset="2"/>
              <a:buChar char="ü"/>
              <a:defRPr sz="1200">
                <a:solidFill>
                  <a:srgbClr val="000000"/>
                </a:solidFill>
              </a:defRPr>
            </a:pPr>
            <a:r>
              <a:rPr lang="en-US" sz="1400" i="1" dirty="0"/>
              <a:t>All disputes cleared in time with complete coordination of district administration</a:t>
            </a:r>
          </a:p>
          <a:p>
            <a:pPr marL="285750" indent="-285750">
              <a:buFont typeface="Wingdings" panose="05000000000000000000" pitchFamily="2" charset="2"/>
              <a:buChar char="ü"/>
              <a:defRPr sz="1200">
                <a:solidFill>
                  <a:srgbClr val="000000"/>
                </a:solidFill>
              </a:defRPr>
            </a:pPr>
            <a:endParaRPr lang="en-IN" sz="1400" i="1" dirty="0"/>
          </a:p>
          <a:p>
            <a:pPr marL="285750" indent="-285750"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</a:defRPr>
            </a:pPr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71A5B2-506D-65F4-4290-0037202D9390}"/>
              </a:ext>
            </a:extLst>
          </p:cNvPr>
          <p:cNvSpPr txBox="1"/>
          <p:nvPr/>
        </p:nvSpPr>
        <p:spPr>
          <a:xfrm>
            <a:off x="5196840" y="1013460"/>
            <a:ext cx="38023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200">
                <a:solidFill>
                  <a:srgbClr val="000000"/>
                </a:solidFill>
              </a:defRPr>
            </a:pPr>
            <a:r>
              <a:rPr lang="en-US" sz="1600" b="1" dirty="0">
                <a:solidFill>
                  <a:schemeClr val="accent1"/>
                </a:solidFill>
              </a:rPr>
              <a:t>During Operations and Maintenance</a:t>
            </a:r>
          </a:p>
          <a:p>
            <a:pPr>
              <a:defRPr sz="1200">
                <a:solidFill>
                  <a:srgbClr val="000000"/>
                </a:solidFill>
              </a:defRPr>
            </a:pPr>
            <a:endParaRPr lang="en-US" b="1" dirty="0">
              <a:solidFill>
                <a:schemeClr val="accent1"/>
              </a:solidFill>
            </a:endParaRPr>
          </a:p>
          <a:p>
            <a:pPr>
              <a:defRPr sz="1200">
                <a:solidFill>
                  <a:srgbClr val="000000"/>
                </a:solidFill>
              </a:defRPr>
            </a:pPr>
            <a:endParaRPr lang="en-US" sz="1400" dirty="0"/>
          </a:p>
          <a:p>
            <a:pPr>
              <a:defRPr sz="1200">
                <a:solidFill>
                  <a:srgbClr val="000000"/>
                </a:solidFill>
              </a:defRPr>
            </a:pPr>
            <a:endParaRPr lang="en-US" sz="1400" i="1" dirty="0"/>
          </a:p>
          <a:p>
            <a:pPr marL="285750" indent="-285750"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</a:defRPr>
            </a:pPr>
            <a:r>
              <a:rPr lang="en-US" sz="1400" b="1" dirty="0"/>
              <a:t>Regular monitoring and service in fixed timeframe</a:t>
            </a:r>
          </a:p>
          <a:p>
            <a:pPr marL="285750" indent="-285750">
              <a:buFont typeface="Wingdings" panose="05000000000000000000" pitchFamily="2" charset="2"/>
              <a:buChar char="ü"/>
              <a:defRPr sz="1200">
                <a:solidFill>
                  <a:srgbClr val="000000"/>
                </a:solidFill>
              </a:defRPr>
            </a:pPr>
            <a:r>
              <a:rPr lang="en-US" sz="1400" i="1" dirty="0"/>
              <a:t>Leak detection &amp; repair within 24 hours with documentation</a:t>
            </a:r>
          </a:p>
          <a:p>
            <a:pPr marL="285750" indent="-285750">
              <a:buFont typeface="Wingdings" panose="05000000000000000000" pitchFamily="2" charset="2"/>
              <a:buChar char="ü"/>
              <a:defRPr sz="1200">
                <a:solidFill>
                  <a:srgbClr val="000000"/>
                </a:solidFill>
              </a:defRPr>
            </a:pPr>
            <a:r>
              <a:rPr lang="en-US" sz="1400" i="1" dirty="0"/>
              <a:t>Routine disinfection &amp; cleaning of mains and WTP</a:t>
            </a:r>
          </a:p>
          <a:p>
            <a:pPr marL="285750" indent="-285750">
              <a:buFont typeface="Wingdings" panose="05000000000000000000" pitchFamily="2" charset="2"/>
              <a:buChar char="ü"/>
              <a:defRPr sz="1200">
                <a:solidFill>
                  <a:srgbClr val="000000"/>
                </a:solidFill>
              </a:defRPr>
            </a:pPr>
            <a:r>
              <a:rPr lang="en-US" sz="1400" dirty="0"/>
              <a:t>Disconnection of unauthorized connections</a:t>
            </a:r>
            <a:endParaRPr lang="en-IN" sz="1400" dirty="0"/>
          </a:p>
          <a:p>
            <a:pPr marL="285750" indent="-285750">
              <a:buFont typeface="Wingdings" panose="05000000000000000000" pitchFamily="2" charset="2"/>
              <a:buChar char="ü"/>
              <a:defRPr sz="1200">
                <a:solidFill>
                  <a:srgbClr val="000000"/>
                </a:solidFill>
              </a:defRPr>
            </a:pPr>
            <a:r>
              <a:rPr lang="en-US" sz="1400" i="1" dirty="0"/>
              <a:t>Regular water quality &amp; residual chlorine testing.</a:t>
            </a:r>
          </a:p>
          <a:p>
            <a:pPr marL="285750" indent="-285750">
              <a:buFont typeface="Wingdings" panose="05000000000000000000" pitchFamily="2" charset="2"/>
              <a:buChar char="ü"/>
              <a:defRPr sz="1200">
                <a:solidFill>
                  <a:srgbClr val="000000"/>
                </a:solidFill>
              </a:defRPr>
            </a:pPr>
            <a:r>
              <a:rPr lang="en-US" sz="1400" i="1" dirty="0"/>
              <a:t>Engaging Local villager's to insure the optimum utilization of treated portable water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CC56A1-9AF3-4E6F-723A-1F099DFDEFE1}"/>
              </a:ext>
            </a:extLst>
          </p:cNvPr>
          <p:cNvSpPr txBox="1"/>
          <p:nvPr/>
        </p:nvSpPr>
        <p:spPr>
          <a:xfrm>
            <a:off x="335281" y="177642"/>
            <a:ext cx="75906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776"/>
                </a:solidFill>
              </a:rPr>
              <a:t>Best practices adopted in the project</a:t>
            </a:r>
            <a:endParaRPr sz="3200" b="1" dirty="0">
              <a:solidFill>
                <a:srgbClr val="002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35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26332"/>
          </a:xfrm>
          <a:prstGeom prst="rect">
            <a:avLst/>
          </a:prstGeom>
          <a:solidFill>
            <a:srgbClr val="0C6FC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65760" y="91440"/>
            <a:ext cx="664957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FFFFFF"/>
                </a:solidFill>
              </a:rPr>
              <a:t>Source Sustainability of PWS Schemes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731520"/>
            <a:ext cx="2743200" cy="365760"/>
          </a:xfrm>
          <a:prstGeom prst="rect">
            <a:avLst/>
          </a:prstGeom>
          <a:solidFill>
            <a:srgbClr val="1197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0" y="729734"/>
            <a:ext cx="274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>
                <a:solidFill>
                  <a:srgbClr val="FFFFFF"/>
                </a:solidFill>
              </a:rPr>
              <a:t>💧 Recharge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00164" y="1176031"/>
            <a:ext cx="7379358" cy="732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GB" sz="1600" dirty="0">
                <a:solidFill>
                  <a:srgbClr val="4F5D75"/>
                </a:solidFill>
              </a:rPr>
              <a:t>11 Nos. of rainwater harvesting structures constructed by Uttarakhand Jal Sansthan Haridwar for recharge of tubewells.</a:t>
            </a:r>
            <a:endParaRPr sz="1600" dirty="0">
              <a:solidFill>
                <a:srgbClr val="4F5D75"/>
              </a:solidFill>
            </a:endParaRPr>
          </a:p>
        </p:txBody>
      </p:sp>
      <p:pic>
        <p:nvPicPr>
          <p:cNvPr id="11" name="Picture 10" descr="WhatsApp Image 2025-12-08 at 11.24.40 A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2308860"/>
            <a:ext cx="2783131" cy="26493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 descr="WhatsApp Image 2025-12-08 at 11.08.11 A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171" y="2308861"/>
            <a:ext cx="2738121" cy="26493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 descr="WhatsApp Image 2025-12-08 at 11.24.41 AM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040" y="2308861"/>
            <a:ext cx="2926080" cy="26493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deff24bb-2089-4400-8c8e-f71e680378b2}" enabled="0" method="" siteId="{deff24bb-2089-4400-8c8e-f71e680378b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</TotalTime>
  <Words>1200</Words>
  <Application>Microsoft Office PowerPoint</Application>
  <PresentationFormat>Custom</PresentationFormat>
  <Paragraphs>171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Mrinalika Rathore</dc:creator>
  <dc:description>generated using python-pptx</dc:description>
  <cp:lastModifiedBy>Singh, Kaushalendra</cp:lastModifiedBy>
  <cp:revision>25</cp:revision>
  <dcterms:created xsi:type="dcterms:W3CDTF">2013-01-27T09:14:16Z</dcterms:created>
  <dcterms:modified xsi:type="dcterms:W3CDTF">2025-12-08T09:00:06Z</dcterms:modified>
</cp:coreProperties>
</file>