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44"/>
  </p:notesMasterIdLst>
  <p:handoutMasterIdLst>
    <p:handoutMasterId r:id="rId45"/>
  </p:handoutMasterIdLst>
  <p:sldIdLst>
    <p:sldId id="256" r:id="rId2"/>
    <p:sldId id="421" r:id="rId3"/>
    <p:sldId id="435" r:id="rId4"/>
    <p:sldId id="436" r:id="rId5"/>
    <p:sldId id="437" r:id="rId6"/>
    <p:sldId id="442" r:id="rId7"/>
    <p:sldId id="441" r:id="rId8"/>
    <p:sldId id="443" r:id="rId9"/>
    <p:sldId id="438" r:id="rId10"/>
    <p:sldId id="258" r:id="rId11"/>
    <p:sldId id="429" r:id="rId12"/>
    <p:sldId id="439" r:id="rId13"/>
    <p:sldId id="440" r:id="rId14"/>
    <p:sldId id="444" r:id="rId15"/>
    <p:sldId id="393" r:id="rId16"/>
    <p:sldId id="432" r:id="rId17"/>
    <p:sldId id="287" r:id="rId18"/>
    <p:sldId id="425" r:id="rId19"/>
    <p:sldId id="257" r:id="rId20"/>
    <p:sldId id="426" r:id="rId21"/>
    <p:sldId id="259" r:id="rId22"/>
    <p:sldId id="260" r:id="rId23"/>
    <p:sldId id="261" r:id="rId24"/>
    <p:sldId id="262" r:id="rId25"/>
    <p:sldId id="263" r:id="rId26"/>
    <p:sldId id="427" r:id="rId27"/>
    <p:sldId id="265" r:id="rId28"/>
    <p:sldId id="266" r:id="rId29"/>
    <p:sldId id="267" r:id="rId30"/>
    <p:sldId id="268" r:id="rId31"/>
    <p:sldId id="269" r:id="rId32"/>
    <p:sldId id="428" r:id="rId33"/>
    <p:sldId id="271" r:id="rId34"/>
    <p:sldId id="272" r:id="rId35"/>
    <p:sldId id="273" r:id="rId36"/>
    <p:sldId id="274" r:id="rId37"/>
    <p:sldId id="275" r:id="rId38"/>
    <p:sldId id="276" r:id="rId39"/>
    <p:sldId id="278" r:id="rId40"/>
    <p:sldId id="279" r:id="rId41"/>
    <p:sldId id="280" r:id="rId42"/>
    <p:sldId id="385" r:id="rId43"/>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8F"/>
    <a:srgbClr val="3DB1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60" autoAdjust="0"/>
    <p:restoredTop sz="93190" autoAdjust="0"/>
  </p:normalViewPr>
  <p:slideViewPr>
    <p:cSldViewPr>
      <p:cViewPr varScale="1">
        <p:scale>
          <a:sx n="62" d="100"/>
          <a:sy n="62" d="100"/>
        </p:scale>
        <p:origin x="696"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7A893E32-00C0-454B-89B1-79519991166E}" type="datetimeFigureOut">
              <a:rPr lang="en-US" smtClean="0"/>
              <a:pPr/>
              <a:t>1/14/2026</a:t>
            </a:fld>
            <a:endParaRPr lang="en-US"/>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r>
              <a:rPr lang="en-US"/>
              <a:t>PHED Haryana</a:t>
            </a:r>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7D1ADB58-E79E-4798-8E95-34C3E7A7549B}" type="slidenum">
              <a:rPr lang="en-US" smtClean="0"/>
              <a:pPr/>
              <a:t>‹#›</a:t>
            </a:fld>
            <a:endParaRPr lang="en-US"/>
          </a:p>
        </p:txBody>
      </p:sp>
    </p:spTree>
    <p:extLst>
      <p:ext uri="{BB962C8B-B14F-4D97-AF65-F5344CB8AC3E}">
        <p14:creationId xmlns:p14="http://schemas.microsoft.com/office/powerpoint/2010/main" val="35290314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BFF65A14-0347-4CD1-86BE-0407823B757B}" type="datetimeFigureOut">
              <a:rPr lang="en-US" smtClean="0"/>
              <a:pPr/>
              <a:t>1/14/2026</a:t>
            </a:fld>
            <a:endParaRPr lang="en-US"/>
          </a:p>
        </p:txBody>
      </p:sp>
      <p:sp>
        <p:nvSpPr>
          <p:cNvPr id="4" name="Slide Image Placeholder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r>
              <a:rPr lang="en-US"/>
              <a:t>PHED Haryana</a:t>
            </a:r>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86A2DDE-DB60-4719-BAFC-C549703D01CF}" type="slidenum">
              <a:rPr lang="en-US" smtClean="0"/>
              <a:pPr/>
              <a:t>‹#›</a:t>
            </a:fld>
            <a:endParaRPr lang="en-US"/>
          </a:p>
        </p:txBody>
      </p:sp>
    </p:spTree>
    <p:extLst>
      <p:ext uri="{BB962C8B-B14F-4D97-AF65-F5344CB8AC3E}">
        <p14:creationId xmlns:p14="http://schemas.microsoft.com/office/powerpoint/2010/main" val="110713116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986DADE-1239-489C-B362-A9D72A678412}" type="datetime1">
              <a:rPr lang="en-US" smtClean="0"/>
              <a:pPr/>
              <a:t>1/14/2026</a:t>
            </a:fld>
            <a:endParaRPr lang="en-US"/>
          </a:p>
        </p:txBody>
      </p:sp>
      <p:sp>
        <p:nvSpPr>
          <p:cNvPr id="19" name="Footer Placeholder 18"/>
          <p:cNvSpPr>
            <a:spLocks noGrp="1"/>
          </p:cNvSpPr>
          <p:nvPr>
            <p:ph type="ftr" sz="quarter" idx="11"/>
          </p:nvPr>
        </p:nvSpPr>
        <p:spPr/>
        <p:txBody>
          <a:bodyPr/>
          <a:lstStyle/>
          <a:p>
            <a:r>
              <a:rPr lang="en-US"/>
              <a:t>PHED Haryana</a:t>
            </a:r>
          </a:p>
        </p:txBody>
      </p:sp>
      <p:sp>
        <p:nvSpPr>
          <p:cNvPr id="27" name="Slide Number Placeholder 26"/>
          <p:cNvSpPr>
            <a:spLocks noGrp="1"/>
          </p:cNvSpPr>
          <p:nvPr>
            <p:ph type="sldNum" sz="quarter" idx="12"/>
          </p:nvPr>
        </p:nvSpPr>
        <p:spPr/>
        <p:txBody>
          <a:bodyPr/>
          <a:lstStyle/>
          <a:p>
            <a:fld id="{454D7364-8011-4CB9-AB41-556C640666B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12E38BB-1F10-4D41-BE99-38968274F006}" type="datetime1">
              <a:rPr lang="en-US" smtClean="0"/>
              <a:pPr/>
              <a:t>1/14/2026</a:t>
            </a:fld>
            <a:endParaRPr lang="en-US"/>
          </a:p>
        </p:txBody>
      </p:sp>
      <p:sp>
        <p:nvSpPr>
          <p:cNvPr id="5" name="Footer Placeholder 4"/>
          <p:cNvSpPr>
            <a:spLocks noGrp="1"/>
          </p:cNvSpPr>
          <p:nvPr>
            <p:ph type="ftr" sz="quarter" idx="11"/>
          </p:nvPr>
        </p:nvSpPr>
        <p:spPr/>
        <p:txBody>
          <a:bodyPr/>
          <a:lstStyle/>
          <a:p>
            <a:r>
              <a:rPr lang="en-US"/>
              <a:t>PHED Haryana</a:t>
            </a:r>
          </a:p>
        </p:txBody>
      </p:sp>
      <p:sp>
        <p:nvSpPr>
          <p:cNvPr id="6" name="Slide Number Placeholder 5"/>
          <p:cNvSpPr>
            <a:spLocks noGrp="1"/>
          </p:cNvSpPr>
          <p:nvPr>
            <p:ph type="sldNum" sz="quarter" idx="12"/>
          </p:nvPr>
        </p:nvSpPr>
        <p:spPr/>
        <p:txBody>
          <a:bodyPr/>
          <a:lstStyle/>
          <a:p>
            <a:fld id="{454D7364-8011-4CB9-AB41-556C640666B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ECA2B9-B602-443F-B39B-F107F58D785E}" type="datetime1">
              <a:rPr lang="en-US" smtClean="0"/>
              <a:pPr/>
              <a:t>1/14/2026</a:t>
            </a:fld>
            <a:endParaRPr lang="en-US"/>
          </a:p>
        </p:txBody>
      </p:sp>
      <p:sp>
        <p:nvSpPr>
          <p:cNvPr id="5" name="Footer Placeholder 4"/>
          <p:cNvSpPr>
            <a:spLocks noGrp="1"/>
          </p:cNvSpPr>
          <p:nvPr>
            <p:ph type="ftr" sz="quarter" idx="11"/>
          </p:nvPr>
        </p:nvSpPr>
        <p:spPr/>
        <p:txBody>
          <a:bodyPr/>
          <a:lstStyle/>
          <a:p>
            <a:r>
              <a:rPr lang="en-US"/>
              <a:t>PHED Haryana</a:t>
            </a:r>
          </a:p>
        </p:txBody>
      </p:sp>
      <p:sp>
        <p:nvSpPr>
          <p:cNvPr id="6" name="Slide Number Placeholder 5"/>
          <p:cNvSpPr>
            <a:spLocks noGrp="1"/>
          </p:cNvSpPr>
          <p:nvPr>
            <p:ph type="sldNum" sz="quarter" idx="12"/>
          </p:nvPr>
        </p:nvSpPr>
        <p:spPr/>
        <p:txBody>
          <a:bodyPr/>
          <a:lstStyle/>
          <a:p>
            <a:fld id="{454D7364-8011-4CB9-AB41-556C640666B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E0B8FAE-60DC-4C83-83BA-B81F4AC1BCFF}" type="datetime1">
              <a:rPr lang="en-US" smtClean="0"/>
              <a:pPr/>
              <a:t>1/14/2026</a:t>
            </a:fld>
            <a:endParaRPr lang="en-US"/>
          </a:p>
        </p:txBody>
      </p:sp>
      <p:sp>
        <p:nvSpPr>
          <p:cNvPr id="5" name="Footer Placeholder 4"/>
          <p:cNvSpPr>
            <a:spLocks noGrp="1"/>
          </p:cNvSpPr>
          <p:nvPr>
            <p:ph type="ftr" sz="quarter" idx="11"/>
          </p:nvPr>
        </p:nvSpPr>
        <p:spPr/>
        <p:txBody>
          <a:bodyPr/>
          <a:lstStyle/>
          <a:p>
            <a:r>
              <a:rPr lang="en-US"/>
              <a:t>PHED Haryana</a:t>
            </a:r>
          </a:p>
        </p:txBody>
      </p:sp>
      <p:sp>
        <p:nvSpPr>
          <p:cNvPr id="6" name="Slide Number Placeholder 5"/>
          <p:cNvSpPr>
            <a:spLocks noGrp="1"/>
          </p:cNvSpPr>
          <p:nvPr>
            <p:ph type="sldNum" sz="quarter" idx="12"/>
          </p:nvPr>
        </p:nvSpPr>
        <p:spPr/>
        <p:txBody>
          <a:bodyPr/>
          <a:lstStyle/>
          <a:p>
            <a:fld id="{454D7364-8011-4CB9-AB41-556C640666B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E41FFC2-BAEB-43AB-AADC-95CCC40AD529}" type="datetime1">
              <a:rPr lang="en-US" smtClean="0"/>
              <a:pPr/>
              <a:t>1/14/2026</a:t>
            </a:fld>
            <a:endParaRPr lang="en-US"/>
          </a:p>
        </p:txBody>
      </p:sp>
      <p:sp>
        <p:nvSpPr>
          <p:cNvPr id="5" name="Footer Placeholder 4"/>
          <p:cNvSpPr>
            <a:spLocks noGrp="1"/>
          </p:cNvSpPr>
          <p:nvPr>
            <p:ph type="ftr" sz="quarter" idx="11"/>
          </p:nvPr>
        </p:nvSpPr>
        <p:spPr/>
        <p:txBody>
          <a:bodyPr/>
          <a:lstStyle/>
          <a:p>
            <a:r>
              <a:rPr lang="en-US"/>
              <a:t>PHED Haryana</a:t>
            </a:r>
          </a:p>
        </p:txBody>
      </p:sp>
      <p:sp>
        <p:nvSpPr>
          <p:cNvPr id="6" name="Slide Number Placeholder 5"/>
          <p:cNvSpPr>
            <a:spLocks noGrp="1"/>
          </p:cNvSpPr>
          <p:nvPr>
            <p:ph type="sldNum" sz="quarter" idx="12"/>
          </p:nvPr>
        </p:nvSpPr>
        <p:spPr/>
        <p:txBody>
          <a:bodyPr/>
          <a:lstStyle/>
          <a:p>
            <a:fld id="{454D7364-8011-4CB9-AB41-556C640666B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00EBB5-67E4-4028-A30C-A5FEA7409EAD}" type="datetime1">
              <a:rPr lang="en-US" smtClean="0"/>
              <a:pPr/>
              <a:t>1/14/2026</a:t>
            </a:fld>
            <a:endParaRPr lang="en-US"/>
          </a:p>
        </p:txBody>
      </p:sp>
      <p:sp>
        <p:nvSpPr>
          <p:cNvPr id="6" name="Footer Placeholder 5"/>
          <p:cNvSpPr>
            <a:spLocks noGrp="1"/>
          </p:cNvSpPr>
          <p:nvPr>
            <p:ph type="ftr" sz="quarter" idx="11"/>
          </p:nvPr>
        </p:nvSpPr>
        <p:spPr/>
        <p:txBody>
          <a:bodyPr/>
          <a:lstStyle/>
          <a:p>
            <a:r>
              <a:rPr lang="en-US"/>
              <a:t>PHED Haryana</a:t>
            </a:r>
          </a:p>
        </p:txBody>
      </p:sp>
      <p:sp>
        <p:nvSpPr>
          <p:cNvPr id="7" name="Slide Number Placeholder 6"/>
          <p:cNvSpPr>
            <a:spLocks noGrp="1"/>
          </p:cNvSpPr>
          <p:nvPr>
            <p:ph type="sldNum" sz="quarter" idx="12"/>
          </p:nvPr>
        </p:nvSpPr>
        <p:spPr/>
        <p:txBody>
          <a:bodyPr/>
          <a:lstStyle/>
          <a:p>
            <a:fld id="{454D7364-8011-4CB9-AB41-556C640666B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B1F9122-95BD-4F9C-82D3-AD3A59749022}" type="datetime1">
              <a:rPr lang="en-US" smtClean="0"/>
              <a:pPr/>
              <a:t>1/14/2026</a:t>
            </a:fld>
            <a:endParaRPr lang="en-US"/>
          </a:p>
        </p:txBody>
      </p:sp>
      <p:sp>
        <p:nvSpPr>
          <p:cNvPr id="8" name="Footer Placeholder 7"/>
          <p:cNvSpPr>
            <a:spLocks noGrp="1"/>
          </p:cNvSpPr>
          <p:nvPr>
            <p:ph type="ftr" sz="quarter" idx="11"/>
          </p:nvPr>
        </p:nvSpPr>
        <p:spPr/>
        <p:txBody>
          <a:bodyPr/>
          <a:lstStyle/>
          <a:p>
            <a:r>
              <a:rPr lang="en-US"/>
              <a:t>PHED Haryana</a:t>
            </a:r>
          </a:p>
        </p:txBody>
      </p:sp>
      <p:sp>
        <p:nvSpPr>
          <p:cNvPr id="9" name="Slide Number Placeholder 8"/>
          <p:cNvSpPr>
            <a:spLocks noGrp="1"/>
          </p:cNvSpPr>
          <p:nvPr>
            <p:ph type="sldNum" sz="quarter" idx="12"/>
          </p:nvPr>
        </p:nvSpPr>
        <p:spPr/>
        <p:txBody>
          <a:bodyPr/>
          <a:lstStyle/>
          <a:p>
            <a:fld id="{454D7364-8011-4CB9-AB41-556C640666B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C45D8D7A-3D42-40E5-A89C-10F109A1CBC2}" type="datetime1">
              <a:rPr lang="en-US" smtClean="0"/>
              <a:pPr/>
              <a:t>1/14/2026</a:t>
            </a:fld>
            <a:endParaRPr lang="en-US"/>
          </a:p>
        </p:txBody>
      </p:sp>
      <p:sp>
        <p:nvSpPr>
          <p:cNvPr id="4" name="Footer Placeholder 3"/>
          <p:cNvSpPr>
            <a:spLocks noGrp="1"/>
          </p:cNvSpPr>
          <p:nvPr>
            <p:ph type="ftr" sz="quarter" idx="11"/>
          </p:nvPr>
        </p:nvSpPr>
        <p:spPr/>
        <p:txBody>
          <a:bodyPr/>
          <a:lstStyle/>
          <a:p>
            <a:r>
              <a:rPr lang="en-US"/>
              <a:t>PHED Haryana</a:t>
            </a:r>
          </a:p>
        </p:txBody>
      </p:sp>
      <p:sp>
        <p:nvSpPr>
          <p:cNvPr id="5" name="Slide Number Placeholder 4"/>
          <p:cNvSpPr>
            <a:spLocks noGrp="1"/>
          </p:cNvSpPr>
          <p:nvPr>
            <p:ph type="sldNum" sz="quarter" idx="12"/>
          </p:nvPr>
        </p:nvSpPr>
        <p:spPr/>
        <p:txBody>
          <a:bodyPr/>
          <a:lstStyle/>
          <a:p>
            <a:fld id="{454D7364-8011-4CB9-AB41-556C640666B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B55814-66C9-4E7E-ABA0-DB307175E06B}" type="datetime1">
              <a:rPr lang="en-US" smtClean="0"/>
              <a:pPr/>
              <a:t>1/14/2026</a:t>
            </a:fld>
            <a:endParaRPr lang="en-US"/>
          </a:p>
        </p:txBody>
      </p:sp>
      <p:sp>
        <p:nvSpPr>
          <p:cNvPr id="3" name="Footer Placeholder 2"/>
          <p:cNvSpPr>
            <a:spLocks noGrp="1"/>
          </p:cNvSpPr>
          <p:nvPr>
            <p:ph type="ftr" sz="quarter" idx="11"/>
          </p:nvPr>
        </p:nvSpPr>
        <p:spPr/>
        <p:txBody>
          <a:bodyPr/>
          <a:lstStyle/>
          <a:p>
            <a:r>
              <a:rPr lang="en-US"/>
              <a:t>PHED Haryana</a:t>
            </a:r>
          </a:p>
        </p:txBody>
      </p:sp>
      <p:sp>
        <p:nvSpPr>
          <p:cNvPr id="4" name="Slide Number Placeholder 3"/>
          <p:cNvSpPr>
            <a:spLocks noGrp="1"/>
          </p:cNvSpPr>
          <p:nvPr>
            <p:ph type="sldNum" sz="quarter" idx="12"/>
          </p:nvPr>
        </p:nvSpPr>
        <p:spPr/>
        <p:txBody>
          <a:bodyPr/>
          <a:lstStyle/>
          <a:p>
            <a:fld id="{454D7364-8011-4CB9-AB41-556C640666B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D4FEA89-8952-4251-88D6-3AD04F281B1F}" type="datetime1">
              <a:rPr lang="en-US" smtClean="0"/>
              <a:pPr/>
              <a:t>1/14/2026</a:t>
            </a:fld>
            <a:endParaRPr lang="en-US"/>
          </a:p>
        </p:txBody>
      </p:sp>
      <p:sp>
        <p:nvSpPr>
          <p:cNvPr id="6" name="Footer Placeholder 5"/>
          <p:cNvSpPr>
            <a:spLocks noGrp="1"/>
          </p:cNvSpPr>
          <p:nvPr>
            <p:ph type="ftr" sz="quarter" idx="11"/>
          </p:nvPr>
        </p:nvSpPr>
        <p:spPr/>
        <p:txBody>
          <a:bodyPr/>
          <a:lstStyle/>
          <a:p>
            <a:r>
              <a:rPr lang="en-US"/>
              <a:t>PHED Haryana</a:t>
            </a:r>
          </a:p>
        </p:txBody>
      </p:sp>
      <p:sp>
        <p:nvSpPr>
          <p:cNvPr id="7" name="Slide Number Placeholder 6"/>
          <p:cNvSpPr>
            <a:spLocks noGrp="1"/>
          </p:cNvSpPr>
          <p:nvPr>
            <p:ph type="sldNum" sz="quarter" idx="12"/>
          </p:nvPr>
        </p:nvSpPr>
        <p:spPr/>
        <p:txBody>
          <a:bodyPr/>
          <a:lstStyle/>
          <a:p>
            <a:fld id="{454D7364-8011-4CB9-AB41-556C640666B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062178D-F82E-41D4-BD8F-A8096CB3C969}" type="datetime1">
              <a:rPr lang="en-US" smtClean="0"/>
              <a:pPr/>
              <a:t>1/14/2026</a:t>
            </a:fld>
            <a:endParaRPr lang="en-US"/>
          </a:p>
        </p:txBody>
      </p:sp>
      <p:sp>
        <p:nvSpPr>
          <p:cNvPr id="6" name="Footer Placeholder 5"/>
          <p:cNvSpPr>
            <a:spLocks noGrp="1"/>
          </p:cNvSpPr>
          <p:nvPr>
            <p:ph type="ftr" sz="quarter" idx="11"/>
          </p:nvPr>
        </p:nvSpPr>
        <p:spPr/>
        <p:txBody>
          <a:bodyPr/>
          <a:lstStyle/>
          <a:p>
            <a:r>
              <a:rPr lang="en-US"/>
              <a:t>PHED Haryana</a:t>
            </a:r>
          </a:p>
        </p:txBody>
      </p:sp>
      <p:sp>
        <p:nvSpPr>
          <p:cNvPr id="7" name="Slide Number Placeholder 6"/>
          <p:cNvSpPr>
            <a:spLocks noGrp="1"/>
          </p:cNvSpPr>
          <p:nvPr>
            <p:ph type="sldNum" sz="quarter" idx="12"/>
          </p:nvPr>
        </p:nvSpPr>
        <p:spPr>
          <a:xfrm>
            <a:off x="8077200" y="6356350"/>
            <a:ext cx="609600" cy="365125"/>
          </a:xfrm>
        </p:spPr>
        <p:txBody>
          <a:bodyPr/>
          <a:lstStyle/>
          <a:p>
            <a:fld id="{454D7364-8011-4CB9-AB41-556C640666B6}"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13BBC64-2B6E-4960-9E1E-02E96FF9E20C}" type="datetime1">
              <a:rPr lang="en-US" smtClean="0"/>
              <a:pPr/>
              <a:t>1/14/2026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a:t>PHED Haryana</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54D7364-8011-4CB9-AB41-556C640666B6}"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990600"/>
            <a:ext cx="7924800" cy="1676400"/>
          </a:xfrm>
        </p:spPr>
        <p:txBody>
          <a:bodyPr>
            <a:noAutofit/>
          </a:bodyPr>
          <a:lstStyle/>
          <a:p>
            <a:pPr algn="ctr"/>
            <a:r>
              <a:rPr lang="en-US" sz="4800" b="1" dirty="0">
                <a:solidFill>
                  <a:schemeClr val="tx2"/>
                </a:solidFill>
                <a:latin typeface="Arial Narrow" panose="020B0606020202030204" pitchFamily="34" charset="0"/>
              </a:rPr>
              <a:t>PUBLIC HEALTH ENGINEERING DEPARTMENT HARYANA</a:t>
            </a:r>
          </a:p>
        </p:txBody>
      </p:sp>
      <p:sp>
        <p:nvSpPr>
          <p:cNvPr id="7" name="Footer Placeholder 6"/>
          <p:cNvSpPr>
            <a:spLocks noGrp="1"/>
          </p:cNvSpPr>
          <p:nvPr>
            <p:ph type="ftr" sz="quarter" idx="11"/>
          </p:nvPr>
        </p:nvSpPr>
        <p:spPr>
          <a:xfrm rot="10800000" flipV="1">
            <a:off x="7758332" y="6519204"/>
            <a:ext cx="1371600" cy="304799"/>
          </a:xfrm>
        </p:spPr>
        <p:txBody>
          <a:bodyPr/>
          <a:lstStyle/>
          <a:p>
            <a:r>
              <a:rPr lang="en-US" sz="1200" b="1" dirty="0">
                <a:latin typeface="Arial Narrow" panose="020B0606020202030204" pitchFamily="34" charset="0"/>
              </a:rPr>
              <a:t>        </a:t>
            </a:r>
            <a:r>
              <a:rPr lang="en-US" sz="1200" b="1" dirty="0">
                <a:solidFill>
                  <a:srgbClr val="FFFF00">
                    <a:alpha val="60000"/>
                  </a:srgbClr>
                </a:solidFill>
                <a:latin typeface="Arial Narrow" panose="020B0606020202030204" pitchFamily="34" charset="0"/>
              </a:rPr>
              <a:t>PHED Haryana</a:t>
            </a:r>
          </a:p>
        </p:txBody>
      </p:sp>
      <p:sp>
        <p:nvSpPr>
          <p:cNvPr id="4" name="Rectangle 3"/>
          <p:cNvSpPr/>
          <p:nvPr/>
        </p:nvSpPr>
        <p:spPr>
          <a:xfrm>
            <a:off x="0" y="3429000"/>
            <a:ext cx="9144000" cy="3395004"/>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2"/>
                </a:solidFill>
                <a:latin typeface="Arial Narrow" panose="020B0606020202030204" pitchFamily="34" charset="0"/>
                <a:cs typeface="Times New Roman" pitchFamily="18" charset="0"/>
              </a:rPr>
              <a:t>Welcomes You</a:t>
            </a:r>
            <a:endParaRPr lang="en-US" sz="2400" b="1" dirty="0">
              <a:solidFill>
                <a:schemeClr val="tx2"/>
              </a:solidFill>
              <a:latin typeface="Arial Narrow" panose="020B0606020202030204" pitchFamily="34" charset="0"/>
              <a:cs typeface="Times New Roman" pitchFamily="18" charset="0"/>
            </a:endParaRPr>
          </a:p>
        </p:txBody>
      </p:sp>
      <p:cxnSp>
        <p:nvCxnSpPr>
          <p:cNvPr id="5" name="Straight Connector 4"/>
          <p:cNvCxnSpPr/>
          <p:nvPr/>
        </p:nvCxnSpPr>
        <p:spPr>
          <a:xfrm>
            <a:off x="1600200" y="2895600"/>
            <a:ext cx="6158132" cy="0"/>
          </a:xfrm>
          <a:prstGeom prst="line">
            <a:avLst/>
          </a:prstGeom>
          <a:ln w="53975">
            <a:solidFill>
              <a:srgbClr val="FFFF00"/>
            </a:solidFill>
          </a:ln>
        </p:spPr>
        <p:style>
          <a:lnRef idx="1">
            <a:schemeClr val="accent1"/>
          </a:lnRef>
          <a:fillRef idx="0">
            <a:schemeClr val="accent1"/>
          </a:fillRef>
          <a:effectRef idx="0">
            <a:schemeClr val="accent1"/>
          </a:effectRef>
          <a:fontRef idx="minor">
            <a:schemeClr val="tx1"/>
          </a:fontRef>
        </p:style>
      </p:cxnSp>
      <p:pic>
        <p:nvPicPr>
          <p:cNvPr id="6146" name="Picture 2" descr="Public Health Engineering Department, Haryana"/>
          <p:cNvPicPr>
            <a:picLocks noChangeAspect="1" noChangeArrowheads="1"/>
          </p:cNvPicPr>
          <p:nvPr/>
        </p:nvPicPr>
        <p:blipFill>
          <a:blip r:embed="rId2"/>
          <a:srcRect/>
          <a:stretch>
            <a:fillRect/>
          </a:stretch>
        </p:blipFill>
        <p:spPr bwMode="auto">
          <a:xfrm>
            <a:off x="209550" y="0"/>
            <a:ext cx="952500" cy="9525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6200" y="228600"/>
            <a:ext cx="7543800" cy="709301"/>
          </a:xfrm>
        </p:spPr>
        <p:txBody>
          <a:bodyPr>
            <a:normAutofit fontScale="90000"/>
          </a:bodyPr>
          <a:lstStyle/>
          <a:p>
            <a:pPr algn="ctr"/>
            <a:r>
              <a:rPr lang="en-US" b="1" u="sng" dirty="0">
                <a:latin typeface="Arial Narrow" panose="020B0606020202030204" pitchFamily="34" charset="0"/>
              </a:rPr>
              <a:t>DISTRICT PALWAL</a:t>
            </a:r>
          </a:p>
        </p:txBody>
      </p:sp>
      <p:sp>
        <p:nvSpPr>
          <p:cNvPr id="11" name="Content Placeholder 2"/>
          <p:cNvSpPr>
            <a:spLocks noGrp="1"/>
          </p:cNvSpPr>
          <p:nvPr>
            <p:ph idx="1"/>
          </p:nvPr>
        </p:nvSpPr>
        <p:spPr>
          <a:xfrm>
            <a:off x="228600" y="937901"/>
            <a:ext cx="4953000" cy="4091299"/>
          </a:xfrm>
        </p:spPr>
        <p:txBody>
          <a:bodyPr>
            <a:normAutofit fontScale="85000" lnSpcReduction="20000"/>
          </a:bodyPr>
          <a:lstStyle/>
          <a:p>
            <a:pPr>
              <a:buNone/>
            </a:pPr>
            <a:r>
              <a:rPr lang="en-US" b="1" dirty="0">
                <a:solidFill>
                  <a:schemeClr val="tx2"/>
                </a:solidFill>
                <a:latin typeface="Arial Narrow" panose="020B0606020202030204" pitchFamily="34" charset="0"/>
                <a:cs typeface="Times New Roman" pitchFamily="18" charset="0"/>
              </a:rPr>
              <a:t>Geographical Area:- </a:t>
            </a:r>
            <a:r>
              <a:rPr lang="en-US" dirty="0">
                <a:solidFill>
                  <a:schemeClr val="tx2"/>
                </a:solidFill>
                <a:latin typeface="Arial Narrow" panose="020B0606020202030204" pitchFamily="34" charset="0"/>
                <a:cs typeface="Times New Roman" pitchFamily="18" charset="0"/>
              </a:rPr>
              <a:t>1,368 sq km</a:t>
            </a:r>
          </a:p>
          <a:p>
            <a:pPr>
              <a:buNone/>
            </a:pPr>
            <a:r>
              <a:rPr lang="en-US" b="1" dirty="0">
                <a:solidFill>
                  <a:schemeClr val="tx2"/>
                </a:solidFill>
                <a:latin typeface="Arial Narrow" panose="020B0606020202030204" pitchFamily="34" charset="0"/>
                <a:cs typeface="Times New Roman" pitchFamily="18" charset="0"/>
              </a:rPr>
              <a:t>Altitude:- </a:t>
            </a:r>
            <a:r>
              <a:rPr lang="en-US" dirty="0">
                <a:solidFill>
                  <a:schemeClr val="tx2"/>
                </a:solidFill>
                <a:latin typeface="Arial Narrow" panose="020B0606020202030204" pitchFamily="34" charset="0"/>
                <a:cs typeface="Times New Roman" pitchFamily="18" charset="0"/>
              </a:rPr>
              <a:t>195 </a:t>
            </a:r>
            <a:r>
              <a:rPr lang="en-US" dirty="0" err="1">
                <a:solidFill>
                  <a:schemeClr val="tx2"/>
                </a:solidFill>
                <a:latin typeface="Arial Narrow" panose="020B0606020202030204" pitchFamily="34" charset="0"/>
                <a:cs typeface="Times New Roman" pitchFamily="18" charset="0"/>
              </a:rPr>
              <a:t>Mtr</a:t>
            </a:r>
            <a:r>
              <a:rPr lang="en-US" dirty="0">
                <a:solidFill>
                  <a:schemeClr val="tx2"/>
                </a:solidFill>
                <a:latin typeface="Arial Narrow" panose="020B0606020202030204" pitchFamily="34" charset="0"/>
                <a:cs typeface="Times New Roman" pitchFamily="18" charset="0"/>
              </a:rPr>
              <a:t> (639 ft)</a:t>
            </a:r>
          </a:p>
          <a:p>
            <a:pPr>
              <a:buNone/>
            </a:pPr>
            <a:r>
              <a:rPr lang="en-US" b="1" dirty="0">
                <a:solidFill>
                  <a:schemeClr val="tx2"/>
                </a:solidFill>
                <a:latin typeface="Arial Narrow" panose="020B0606020202030204" pitchFamily="34" charset="0"/>
                <a:cs typeface="Times New Roman" pitchFamily="18" charset="0"/>
              </a:rPr>
              <a:t>Latitude:- </a:t>
            </a:r>
            <a:r>
              <a:rPr lang="en-US" dirty="0">
                <a:solidFill>
                  <a:schemeClr val="tx2"/>
                </a:solidFill>
                <a:latin typeface="Arial Narrow" panose="020B0606020202030204" pitchFamily="34" charset="0"/>
                <a:cs typeface="Times New Roman" pitchFamily="18" charset="0"/>
              </a:rPr>
              <a:t>28.40  deg </a:t>
            </a:r>
            <a:r>
              <a:rPr lang="en-US" b="1" dirty="0">
                <a:solidFill>
                  <a:schemeClr val="tx2"/>
                </a:solidFill>
                <a:latin typeface="Arial Narrow" panose="020B0606020202030204" pitchFamily="34" charset="0"/>
                <a:cs typeface="Times New Roman" pitchFamily="18" charset="0"/>
              </a:rPr>
              <a:t>N</a:t>
            </a:r>
          </a:p>
          <a:p>
            <a:pPr>
              <a:buNone/>
            </a:pPr>
            <a:r>
              <a:rPr lang="en-US" b="1" dirty="0">
                <a:solidFill>
                  <a:schemeClr val="tx2"/>
                </a:solidFill>
                <a:latin typeface="Arial Narrow" panose="020B0606020202030204" pitchFamily="34" charset="0"/>
                <a:cs typeface="Times New Roman" pitchFamily="18" charset="0"/>
              </a:rPr>
              <a:t>Longitude:- </a:t>
            </a:r>
            <a:r>
              <a:rPr lang="en-US" dirty="0">
                <a:solidFill>
                  <a:schemeClr val="tx2"/>
                </a:solidFill>
                <a:latin typeface="Arial Narrow" panose="020B0606020202030204" pitchFamily="34" charset="0"/>
                <a:cs typeface="Times New Roman" pitchFamily="18" charset="0"/>
              </a:rPr>
              <a:t>76.59 deg </a:t>
            </a:r>
            <a:r>
              <a:rPr lang="en-US" b="1" dirty="0">
                <a:solidFill>
                  <a:schemeClr val="tx2"/>
                </a:solidFill>
                <a:latin typeface="Arial Narrow" panose="020B0606020202030204" pitchFamily="34" charset="0"/>
                <a:cs typeface="Times New Roman" pitchFamily="18" charset="0"/>
              </a:rPr>
              <a:t>E</a:t>
            </a:r>
          </a:p>
          <a:p>
            <a:pPr>
              <a:buNone/>
            </a:pPr>
            <a:r>
              <a:rPr lang="en-US" b="1" dirty="0">
                <a:solidFill>
                  <a:schemeClr val="tx2"/>
                </a:solidFill>
                <a:latin typeface="Arial Narrow" panose="020B0606020202030204" pitchFamily="34" charset="0"/>
                <a:cs typeface="Times New Roman" pitchFamily="18" charset="0"/>
              </a:rPr>
              <a:t>Population (Census 2011):- </a:t>
            </a:r>
            <a:r>
              <a:rPr lang="en-US" dirty="0">
                <a:solidFill>
                  <a:schemeClr val="tx2"/>
                </a:solidFill>
                <a:latin typeface="Arial Narrow" panose="020B0606020202030204" pitchFamily="34" charset="0"/>
                <a:cs typeface="Times New Roman" pitchFamily="18" charset="0"/>
              </a:rPr>
              <a:t>10,40,493</a:t>
            </a:r>
          </a:p>
          <a:p>
            <a:pPr>
              <a:buNone/>
            </a:pPr>
            <a:r>
              <a:rPr lang="en-US" b="1" dirty="0">
                <a:solidFill>
                  <a:schemeClr val="tx2"/>
                </a:solidFill>
                <a:latin typeface="Arial Narrow" panose="020B0606020202030204" pitchFamily="34" charset="0"/>
                <a:cs typeface="Times New Roman" pitchFamily="18" charset="0"/>
              </a:rPr>
              <a:t>Average Temperature:- </a:t>
            </a:r>
            <a:r>
              <a:rPr lang="en-US" dirty="0">
                <a:solidFill>
                  <a:schemeClr val="tx2"/>
                </a:solidFill>
                <a:latin typeface="Arial Narrow" panose="020B0606020202030204" pitchFamily="34" charset="0"/>
                <a:cs typeface="Times New Roman" pitchFamily="18" charset="0"/>
              </a:rPr>
              <a:t>34.4 deg C</a:t>
            </a:r>
          </a:p>
          <a:p>
            <a:pPr>
              <a:buNone/>
            </a:pPr>
            <a:r>
              <a:rPr lang="en-US" b="1" dirty="0">
                <a:solidFill>
                  <a:schemeClr val="tx2"/>
                </a:solidFill>
                <a:latin typeface="Arial Narrow" panose="020B0606020202030204" pitchFamily="34" charset="0"/>
                <a:cs typeface="Times New Roman" pitchFamily="18" charset="0"/>
              </a:rPr>
              <a:t>Average Annual Rainfall:- </a:t>
            </a:r>
            <a:r>
              <a:rPr lang="en-US" dirty="0">
                <a:solidFill>
                  <a:schemeClr val="tx2"/>
                </a:solidFill>
                <a:latin typeface="Arial Narrow" panose="020B0606020202030204" pitchFamily="34" charset="0"/>
                <a:cs typeface="Times New Roman" pitchFamily="18" charset="0"/>
              </a:rPr>
              <a:t>454 mm</a:t>
            </a:r>
          </a:p>
          <a:p>
            <a:pPr lvl="0">
              <a:buNone/>
              <a:defRPr/>
            </a:pPr>
            <a:r>
              <a:rPr lang="en-US" b="1" dirty="0">
                <a:solidFill>
                  <a:schemeClr val="tx2"/>
                </a:solidFill>
                <a:latin typeface="Arial Narrow" panose="020B0606020202030204" pitchFamily="34" charset="0"/>
                <a:cs typeface="Times New Roman" pitchFamily="18" charset="0"/>
              </a:rPr>
              <a:t>Number of Villages:- </a:t>
            </a:r>
            <a:r>
              <a:rPr lang="en-US" dirty="0">
                <a:solidFill>
                  <a:schemeClr val="tx2"/>
                </a:solidFill>
                <a:latin typeface="Arial Narrow" panose="020B0606020202030204" pitchFamily="34" charset="0"/>
                <a:cs typeface="Times New Roman" pitchFamily="18" charset="0"/>
              </a:rPr>
              <a:t>263</a:t>
            </a:r>
            <a:endParaRPr lang="en-US" b="1" dirty="0">
              <a:solidFill>
                <a:schemeClr val="tx2"/>
              </a:solidFill>
              <a:latin typeface="Arial Narrow" panose="020B0606020202030204" pitchFamily="34" charset="0"/>
              <a:cs typeface="Times New Roman" pitchFamily="18" charset="0"/>
            </a:endParaRPr>
          </a:p>
          <a:p>
            <a:pPr lvl="0">
              <a:buNone/>
              <a:defRPr/>
            </a:pPr>
            <a:r>
              <a:rPr lang="en-US" b="1" dirty="0">
                <a:solidFill>
                  <a:schemeClr val="tx2"/>
                </a:solidFill>
                <a:latin typeface="Arial Narrow" panose="020B0606020202030204" pitchFamily="34" charset="0"/>
                <a:cs typeface="Times New Roman" pitchFamily="18" charset="0"/>
              </a:rPr>
              <a:t>Number of blocks:- </a:t>
            </a:r>
            <a:r>
              <a:rPr lang="en-US" dirty="0">
                <a:solidFill>
                  <a:schemeClr val="tx2"/>
                </a:solidFill>
                <a:latin typeface="Arial Narrow" panose="020B0606020202030204" pitchFamily="34" charset="0"/>
                <a:cs typeface="Times New Roman" pitchFamily="18" charset="0"/>
              </a:rPr>
              <a:t>6 Nos.                             (</a:t>
            </a:r>
            <a:r>
              <a:rPr lang="en-US" dirty="0" err="1">
                <a:solidFill>
                  <a:schemeClr val="tx2"/>
                </a:solidFill>
                <a:latin typeface="Arial Narrow" panose="020B0606020202030204" pitchFamily="34" charset="0"/>
                <a:cs typeface="Times New Roman" pitchFamily="18" charset="0"/>
              </a:rPr>
              <a:t>Palwal,Hodal</a:t>
            </a:r>
            <a:r>
              <a:rPr lang="en-US" dirty="0">
                <a:solidFill>
                  <a:schemeClr val="tx2"/>
                </a:solidFill>
                <a:latin typeface="Arial Narrow" panose="020B0606020202030204" pitchFamily="34" charset="0"/>
                <a:cs typeface="Times New Roman" pitchFamily="18" charset="0"/>
              </a:rPr>
              <a:t>, Hathin, </a:t>
            </a:r>
            <a:r>
              <a:rPr lang="en-US" dirty="0" err="1">
                <a:solidFill>
                  <a:schemeClr val="tx2"/>
                </a:solidFill>
                <a:latin typeface="Arial Narrow" panose="020B0606020202030204" pitchFamily="34" charset="0"/>
                <a:cs typeface="Times New Roman" pitchFamily="18" charset="0"/>
              </a:rPr>
              <a:t>Hassanpur</a:t>
            </a:r>
            <a:r>
              <a:rPr lang="en-US" dirty="0">
                <a:solidFill>
                  <a:schemeClr val="tx2"/>
                </a:solidFill>
                <a:latin typeface="Arial Narrow" panose="020B0606020202030204" pitchFamily="34" charset="0"/>
                <a:cs typeface="Times New Roman" pitchFamily="18" charset="0"/>
              </a:rPr>
              <a:t>, </a:t>
            </a:r>
            <a:r>
              <a:rPr lang="en-US" dirty="0" err="1">
                <a:solidFill>
                  <a:schemeClr val="tx2"/>
                </a:solidFill>
                <a:latin typeface="Arial Narrow" panose="020B0606020202030204" pitchFamily="34" charset="0"/>
                <a:cs typeface="Times New Roman" pitchFamily="18" charset="0"/>
              </a:rPr>
              <a:t>Prithla,Badoli</a:t>
            </a:r>
            <a:r>
              <a:rPr lang="en-US" dirty="0">
                <a:solidFill>
                  <a:schemeClr val="tx2"/>
                </a:solidFill>
                <a:latin typeface="Arial Narrow" panose="020B0606020202030204" pitchFamily="34" charset="0"/>
                <a:cs typeface="Times New Roman" pitchFamily="18" charset="0"/>
              </a:rPr>
              <a:t>)</a:t>
            </a:r>
          </a:p>
          <a:p>
            <a:pPr>
              <a:buNone/>
            </a:pPr>
            <a:r>
              <a:rPr lang="en-US" sz="1800" dirty="0">
                <a:solidFill>
                  <a:schemeClr val="tx2"/>
                </a:solidFill>
                <a:latin typeface="Arial Narrow" panose="020B0606020202030204" pitchFamily="34" charset="0"/>
                <a:cs typeface="Times New Roman" pitchFamily="18" charset="0"/>
              </a:rPr>
              <a:t> </a:t>
            </a:r>
          </a:p>
        </p:txBody>
      </p:sp>
      <p:pic>
        <p:nvPicPr>
          <p:cNvPr id="2050" name="Picture 2"/>
          <p:cNvPicPr>
            <a:picLocks noChangeAspect="1" noChangeArrowheads="1"/>
          </p:cNvPicPr>
          <p:nvPr/>
        </p:nvPicPr>
        <p:blipFill>
          <a:blip r:embed="rId2" cstate="print"/>
          <a:srcRect/>
          <a:stretch>
            <a:fillRect/>
          </a:stretch>
        </p:blipFill>
        <p:spPr bwMode="auto">
          <a:xfrm>
            <a:off x="5236992" y="1371600"/>
            <a:ext cx="3238500" cy="3276600"/>
          </a:xfrm>
          <a:prstGeom prst="rect">
            <a:avLst/>
          </a:prstGeom>
          <a:noFill/>
          <a:ln w="9525">
            <a:noFill/>
            <a:miter lim="800000"/>
            <a:headEnd/>
            <a:tailEnd/>
          </a:ln>
          <a:effectLst/>
        </p:spPr>
      </p:pic>
      <p:sp>
        <p:nvSpPr>
          <p:cNvPr id="6" name="Content Placeholder 3"/>
          <p:cNvSpPr txBox="1">
            <a:spLocks/>
          </p:cNvSpPr>
          <p:nvPr/>
        </p:nvSpPr>
        <p:spPr>
          <a:xfrm>
            <a:off x="76200" y="4648200"/>
            <a:ext cx="8763000" cy="70930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just">
              <a:buClrTx/>
              <a:buNone/>
            </a:pPr>
            <a:r>
              <a:rPr lang="en-US" sz="2000" b="1" dirty="0">
                <a:solidFill>
                  <a:schemeClr val="tx2"/>
                </a:solidFill>
                <a:latin typeface="Arial Narrow" panose="020B0606020202030204" pitchFamily="34" charset="0"/>
                <a:cs typeface="Times New Roman" pitchFamily="18" charset="0"/>
              </a:rPr>
              <a:t>Profile:- </a:t>
            </a:r>
            <a:r>
              <a:rPr lang="en-US" sz="2000" dirty="0">
                <a:solidFill>
                  <a:schemeClr val="tx2"/>
                </a:solidFill>
                <a:latin typeface="Arial Narrow" panose="020B0606020202030204" pitchFamily="34" charset="0"/>
                <a:cs typeface="Times New Roman" pitchFamily="18" charset="0"/>
              </a:rPr>
              <a:t>Palwal became the 21st district of Haryana State on 15 August 2008 Palwal city as its headquarters.</a:t>
            </a:r>
          </a:p>
          <a:p>
            <a:pPr marL="0" indent="0" algn="just">
              <a:buClr>
                <a:srgbClr val="FFFF00"/>
              </a:buClr>
              <a:buSzPct val="100000"/>
              <a:buNone/>
            </a:pPr>
            <a:r>
              <a:rPr lang="en-US" b="1" dirty="0">
                <a:solidFill>
                  <a:schemeClr val="tx2"/>
                </a:solidFill>
                <a:latin typeface="Arial Narrow" panose="020B0606020202030204" pitchFamily="34" charset="0"/>
                <a:cs typeface="Times New Roman" pitchFamily="18" charset="0"/>
              </a:rPr>
              <a:t>Geography &amp; Climate:-</a:t>
            </a:r>
            <a:r>
              <a:rPr lang="en-US" dirty="0">
                <a:solidFill>
                  <a:schemeClr val="tx2"/>
                </a:solidFill>
                <a:latin typeface="Arial Narrow" panose="020B0606020202030204" pitchFamily="34" charset="0"/>
                <a:cs typeface="Times New Roman" pitchFamily="18" charset="0"/>
              </a:rPr>
              <a:t> Palwal is located in the southern part of Haryana . It shares a geographical boundary with </a:t>
            </a:r>
            <a:r>
              <a:rPr lang="en-US" dirty="0" err="1">
                <a:solidFill>
                  <a:schemeClr val="tx2"/>
                </a:solidFill>
                <a:latin typeface="Arial Narrow" panose="020B0606020202030204" pitchFamily="34" charset="0"/>
                <a:cs typeface="Times New Roman" pitchFamily="18" charset="0"/>
              </a:rPr>
              <a:t>Mewat</a:t>
            </a:r>
            <a:r>
              <a:rPr lang="en-US" dirty="0">
                <a:solidFill>
                  <a:schemeClr val="tx2"/>
                </a:solidFill>
                <a:latin typeface="Arial Narrow" panose="020B0606020202030204" pitchFamily="34" charset="0"/>
                <a:cs typeface="Times New Roman" pitchFamily="18" charset="0"/>
              </a:rPr>
              <a:t>, Aligarh, </a:t>
            </a:r>
            <a:r>
              <a:rPr lang="en-US" dirty="0" err="1">
                <a:solidFill>
                  <a:schemeClr val="tx2"/>
                </a:solidFill>
                <a:latin typeface="Arial Narrow" panose="020B0606020202030204" pitchFamily="34" charset="0"/>
                <a:cs typeface="Times New Roman" pitchFamily="18" charset="0"/>
              </a:rPr>
              <a:t>Gurgaon</a:t>
            </a:r>
            <a:r>
              <a:rPr lang="en-US" dirty="0">
                <a:solidFill>
                  <a:schemeClr val="tx2"/>
                </a:solidFill>
                <a:latin typeface="Arial Narrow" panose="020B0606020202030204" pitchFamily="34" charset="0"/>
                <a:cs typeface="Times New Roman" pitchFamily="18" charset="0"/>
              </a:rPr>
              <a:t>, Faridabad and Delhi. </a:t>
            </a:r>
          </a:p>
        </p:txBody>
      </p:sp>
      <p:pic>
        <p:nvPicPr>
          <p:cNvPr id="7" name="Picture 2" descr="Public Health Engineering Department, Haryana"/>
          <p:cNvPicPr>
            <a:picLocks noChangeAspect="1" noChangeArrowheads="1"/>
          </p:cNvPicPr>
          <p:nvPr/>
        </p:nvPicPr>
        <p:blipFill>
          <a:blip r:embed="rId3"/>
          <a:srcRect/>
          <a:stretch>
            <a:fillRect/>
          </a:stretch>
        </p:blipFill>
        <p:spPr bwMode="auto">
          <a:xfrm>
            <a:off x="304800" y="-20320"/>
            <a:ext cx="952500" cy="9525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381000" y="-128488"/>
            <a:ext cx="8229600" cy="45276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en-US" sz="2800" b="1" u="sng" dirty="0">
              <a:solidFill>
                <a:schemeClr val="tx2"/>
              </a:solidFill>
              <a:latin typeface="Arial Narrow" panose="020B0606020202030204"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800" b="1" i="0" u="sng" strike="noStrike" cap="none" normalizeH="0" dirty="0">
              <a:ln>
                <a:noFill/>
              </a:ln>
              <a:solidFill>
                <a:schemeClr val="tx2"/>
              </a:solidFill>
              <a:effectLst/>
              <a:latin typeface="Arial Narrow" panose="020B0606020202030204"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sng" strike="noStrike" cap="none" normalizeH="0" dirty="0">
                <a:ln>
                  <a:noFill/>
                </a:ln>
                <a:solidFill>
                  <a:schemeClr val="tx2"/>
                </a:solidFill>
                <a:effectLst/>
                <a:latin typeface="Arial Narrow" panose="020B0606020202030204" pitchFamily="34" charset="0"/>
                <a:ea typeface="Times New Roman" pitchFamily="18" charset="0"/>
                <a:cs typeface="Times New Roman" pitchFamily="18" charset="0"/>
              </a:rPr>
              <a:t>Existing Drinking Water position in Project Area</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800" b="0" i="0" u="sng" strike="noStrike" cap="none" normalizeH="0" baseline="0" dirty="0">
              <a:ln>
                <a:noFill/>
              </a:ln>
              <a:solidFill>
                <a:schemeClr val="tx2"/>
              </a:solidFill>
              <a:effectLst/>
              <a:latin typeface="Arial Narrow" panose="020B0606020202030204" pitchFamily="34" charset="0"/>
              <a:cs typeface="Arial" pitchFamily="34" charset="0"/>
            </a:endParaRPr>
          </a:p>
          <a:p>
            <a:pPr algn="just" fontAlgn="auto">
              <a:spcBef>
                <a:spcPts val="0"/>
              </a:spcBef>
              <a:spcAft>
                <a:spcPts val="0"/>
              </a:spcAft>
              <a:defRPr/>
            </a:pPr>
            <a:r>
              <a:rPr kumimoji="0" lang="en-US" sz="2000" b="0" i="0" u="none" strike="noStrike" cap="none" normalizeH="0" baseline="0" dirty="0">
                <a:ln>
                  <a:noFill/>
                </a:ln>
                <a:solidFill>
                  <a:schemeClr val="tx2"/>
                </a:solidFill>
                <a:effectLst/>
                <a:latin typeface="Arial Narrow" panose="020B0606020202030204" pitchFamily="34" charset="0"/>
                <a:ea typeface="Times New Roman" pitchFamily="18" charset="0"/>
                <a:cs typeface="Times New Roman" pitchFamily="18" charset="0"/>
              </a:rPr>
              <a:t>Earlier drinking water in the 84 villages of project area is supplied @ 55 </a:t>
            </a:r>
            <a:r>
              <a:rPr lang="en-US" sz="2000" dirty="0">
                <a:solidFill>
                  <a:schemeClr val="tx2"/>
                </a:solidFill>
                <a:latin typeface="Arial Narrow" panose="020B0606020202030204" pitchFamily="34" charset="0"/>
                <a:ea typeface="Times New Roman" pitchFamily="18" charset="0"/>
                <a:cs typeface="Times New Roman" pitchFamily="18" charset="0"/>
              </a:rPr>
              <a:t>LPCD (</a:t>
            </a:r>
            <a:r>
              <a:rPr lang="en-US" sz="2000" dirty="0" err="1">
                <a:solidFill>
                  <a:schemeClr val="tx2"/>
                </a:solidFill>
                <a:latin typeface="Arial Narrow" panose="020B0606020202030204" pitchFamily="34" charset="0"/>
                <a:ea typeface="Times New Roman" pitchFamily="18" charset="0"/>
                <a:cs typeface="Times New Roman" pitchFamily="18" charset="0"/>
              </a:rPr>
              <a:t>Litre</a:t>
            </a:r>
            <a:r>
              <a:rPr lang="en-US" sz="2000" dirty="0">
                <a:solidFill>
                  <a:schemeClr val="tx2"/>
                </a:solidFill>
                <a:latin typeface="Arial Narrow" panose="020B0606020202030204" pitchFamily="34" charset="0"/>
                <a:ea typeface="Times New Roman" pitchFamily="18" charset="0"/>
                <a:cs typeface="Times New Roman" pitchFamily="18" charset="0"/>
              </a:rPr>
              <a:t> per capita per day)</a:t>
            </a:r>
            <a:r>
              <a:rPr kumimoji="0" lang="en-US" sz="2000" b="0" i="0" u="none" strike="noStrike" cap="none" normalizeH="0" baseline="0" dirty="0">
                <a:ln>
                  <a:noFill/>
                </a:ln>
                <a:solidFill>
                  <a:schemeClr val="tx2"/>
                </a:solidFill>
                <a:effectLst/>
                <a:latin typeface="Arial Narrow" panose="020B0606020202030204" pitchFamily="34" charset="0"/>
                <a:ea typeface="Times New Roman" pitchFamily="18" charset="0"/>
                <a:cs typeface="Times New Roman" pitchFamily="18" charset="0"/>
              </a:rPr>
              <a:t> by installing </a:t>
            </a:r>
            <a:r>
              <a:rPr kumimoji="0" lang="en-US" sz="2000" b="1" i="0" u="none" strike="noStrike" cap="none" normalizeH="0" baseline="0" dirty="0">
                <a:ln>
                  <a:noFill/>
                </a:ln>
                <a:solidFill>
                  <a:schemeClr val="tx2"/>
                </a:solidFill>
                <a:effectLst/>
                <a:latin typeface="Arial Narrow" panose="020B0606020202030204" pitchFamily="34" charset="0"/>
                <a:ea typeface="Times New Roman" pitchFamily="18" charset="0"/>
                <a:cs typeface="Times New Roman" pitchFamily="18" charset="0"/>
              </a:rPr>
              <a:t>136 No.</a:t>
            </a:r>
            <a:r>
              <a:rPr kumimoji="0" lang="en-US" sz="2000" b="0" i="0" u="none" strike="noStrike" cap="none" normalizeH="0" baseline="0" dirty="0">
                <a:ln>
                  <a:noFill/>
                </a:ln>
                <a:solidFill>
                  <a:schemeClr val="tx2"/>
                </a:solidFill>
                <a:effectLst/>
                <a:latin typeface="Arial Narrow" panose="020B0606020202030204" pitchFamily="34" charset="0"/>
                <a:ea typeface="Times New Roman" pitchFamily="18" charset="0"/>
                <a:cs typeface="Times New Roman" pitchFamily="18" charset="0"/>
              </a:rPr>
              <a:t> tube wells </a:t>
            </a:r>
            <a:r>
              <a:rPr lang="en-US" sz="2000" dirty="0">
                <a:solidFill>
                  <a:schemeClr val="tx2"/>
                </a:solidFill>
                <a:latin typeface="Arial Narrow" panose="020B0606020202030204" pitchFamily="34" charset="0"/>
                <a:ea typeface="Times New Roman" pitchFamily="18" charset="0"/>
                <a:cs typeface="Times New Roman" pitchFamily="18" charset="0"/>
              </a:rPr>
              <a:t>near by </a:t>
            </a:r>
            <a:r>
              <a:rPr kumimoji="0" lang="en-US" sz="2000" b="0" i="0" u="none" strike="noStrike" cap="none" normalizeH="0" baseline="0" dirty="0">
                <a:ln>
                  <a:noFill/>
                </a:ln>
                <a:solidFill>
                  <a:schemeClr val="tx2"/>
                </a:solidFill>
                <a:effectLst/>
                <a:latin typeface="Arial Narrow" panose="020B0606020202030204" pitchFamily="34" charset="0"/>
                <a:ea typeface="Times New Roman" pitchFamily="18" charset="0"/>
                <a:cs typeface="Times New Roman" pitchFamily="18" charset="0"/>
              </a:rPr>
              <a:t>villages</a:t>
            </a:r>
            <a:r>
              <a:rPr lang="en-US" sz="2000" dirty="0">
                <a:solidFill>
                  <a:schemeClr val="tx2"/>
                </a:solidFill>
                <a:latin typeface="Arial Narrow" panose="020B0606020202030204" pitchFamily="34" charset="0"/>
                <a:ea typeface="Times New Roman" pitchFamily="18" charset="0"/>
                <a:cs typeface="Times New Roman" pitchFamily="18" charset="0"/>
              </a:rPr>
              <a:t> in which the water Quality is deteriorating and quantity is reducing day by day.</a:t>
            </a:r>
            <a:endParaRPr kumimoji="0" lang="en-US" sz="2000" b="0" i="0" u="none" strike="noStrike" cap="none" normalizeH="0" baseline="0" dirty="0">
              <a:ln>
                <a:noFill/>
              </a:ln>
              <a:solidFill>
                <a:schemeClr val="tx2"/>
              </a:solidFill>
              <a:effectLst/>
              <a:latin typeface="Arial Narrow" panose="020B0606020202030204" pitchFamily="34" charset="0"/>
              <a:ea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lang="en-US" sz="2000" dirty="0">
                <a:solidFill>
                  <a:schemeClr val="tx2"/>
                </a:solidFill>
                <a:latin typeface="Arial Narrow" panose="020B0606020202030204" pitchFamily="34" charset="0"/>
                <a:cs typeface="Times New Roman" pitchFamily="18" charset="0"/>
              </a:rPr>
              <a:t>84 villages covers:-</a:t>
            </a:r>
          </a:p>
          <a:p>
            <a:pPr marL="457200" marR="0" lvl="0" indent="-457200" algn="just" defTabSz="914400" rtl="0" eaLnBrk="0" fontAlgn="base" latinLnBrk="0" hangingPunct="0">
              <a:lnSpc>
                <a:spcPct val="150000"/>
              </a:lnSpc>
              <a:spcBef>
                <a:spcPct val="0"/>
              </a:spcBef>
              <a:spcAft>
                <a:spcPct val="0"/>
              </a:spcAft>
              <a:buClrTx/>
              <a:buSzTx/>
              <a:buFontTx/>
              <a:buAutoNum type="alphaUcPeriod"/>
              <a:tabLst/>
            </a:pPr>
            <a:r>
              <a:rPr kumimoji="0" lang="en-US" sz="2000" b="0" i="0" u="none" strike="noStrike" cap="none" normalizeH="0" baseline="0" dirty="0">
                <a:ln>
                  <a:noFill/>
                </a:ln>
                <a:solidFill>
                  <a:schemeClr val="tx2"/>
                </a:solidFill>
                <a:effectLst/>
                <a:latin typeface="Arial Narrow" panose="020B0606020202030204" pitchFamily="34" charset="0"/>
                <a:ea typeface="Times New Roman" pitchFamily="18" charset="0"/>
                <a:cs typeface="Times New Roman" pitchFamily="18" charset="0"/>
              </a:rPr>
              <a:t>29 villages of </a:t>
            </a:r>
            <a:r>
              <a:rPr kumimoji="0" lang="en-US" sz="2000" b="0" i="0" u="none" strike="noStrike" cap="none" normalizeH="0" baseline="0" dirty="0" err="1">
                <a:ln>
                  <a:noFill/>
                </a:ln>
                <a:solidFill>
                  <a:schemeClr val="tx2"/>
                </a:solidFill>
                <a:effectLst/>
                <a:latin typeface="Arial Narrow" panose="020B0606020202030204" pitchFamily="34" charset="0"/>
                <a:ea typeface="Times New Roman" pitchFamily="18" charset="0"/>
                <a:cs typeface="Times New Roman" pitchFamily="18" charset="0"/>
              </a:rPr>
              <a:t>Prithla</a:t>
            </a:r>
            <a:r>
              <a:rPr kumimoji="0" lang="en-US" sz="2000" b="0" i="0" u="none" strike="noStrike" cap="none" normalizeH="0" baseline="0" dirty="0">
                <a:ln>
                  <a:noFill/>
                </a:ln>
                <a:solidFill>
                  <a:schemeClr val="tx2"/>
                </a:solidFill>
                <a:effectLst/>
                <a:latin typeface="Arial Narrow" panose="020B0606020202030204" pitchFamily="34" charset="0"/>
                <a:ea typeface="Times New Roman" pitchFamily="18" charset="0"/>
                <a:cs typeface="Times New Roman" pitchFamily="18" charset="0"/>
              </a:rPr>
              <a:t> block</a:t>
            </a:r>
          </a:p>
          <a:p>
            <a:pPr marL="457200" marR="0" lvl="0" indent="-457200" algn="just" defTabSz="914400" rtl="0" eaLnBrk="0" fontAlgn="base" latinLnBrk="0" hangingPunct="0">
              <a:lnSpc>
                <a:spcPct val="150000"/>
              </a:lnSpc>
              <a:spcBef>
                <a:spcPct val="0"/>
              </a:spcBef>
              <a:spcAft>
                <a:spcPct val="0"/>
              </a:spcAft>
              <a:buClrTx/>
              <a:buSzTx/>
              <a:buFontTx/>
              <a:buAutoNum type="alphaUcPeriod"/>
              <a:tabLst/>
            </a:pPr>
            <a:r>
              <a:rPr kumimoji="0" lang="en-US" sz="2000" b="0" i="0" u="none" strike="noStrike" cap="none" normalizeH="0" baseline="0" dirty="0">
                <a:ln>
                  <a:noFill/>
                </a:ln>
                <a:solidFill>
                  <a:schemeClr val="tx2"/>
                </a:solidFill>
                <a:effectLst/>
                <a:latin typeface="Arial Narrow" panose="020B0606020202030204" pitchFamily="34" charset="0"/>
                <a:ea typeface="Times New Roman" pitchFamily="18" charset="0"/>
                <a:cs typeface="Times New Roman" pitchFamily="18" charset="0"/>
              </a:rPr>
              <a:t>38 villages of Palwal block </a:t>
            </a:r>
          </a:p>
          <a:p>
            <a:pPr marL="457200" marR="0" lvl="0" indent="-457200" algn="just" defTabSz="914400" rtl="0" eaLnBrk="0" fontAlgn="base" latinLnBrk="0" hangingPunct="0">
              <a:lnSpc>
                <a:spcPct val="150000"/>
              </a:lnSpc>
              <a:spcBef>
                <a:spcPct val="0"/>
              </a:spcBef>
              <a:spcAft>
                <a:spcPct val="0"/>
              </a:spcAft>
              <a:buClrTx/>
              <a:buSzTx/>
              <a:buFontTx/>
              <a:buAutoNum type="alphaUcPeriod"/>
              <a:tabLst/>
            </a:pPr>
            <a:r>
              <a:rPr kumimoji="0" lang="en-US" sz="2000" b="0" i="0" u="none" strike="noStrike" cap="none" normalizeH="0" baseline="0" dirty="0">
                <a:ln>
                  <a:noFill/>
                </a:ln>
                <a:solidFill>
                  <a:schemeClr val="tx2"/>
                </a:solidFill>
                <a:effectLst/>
                <a:latin typeface="Arial Narrow" panose="020B0606020202030204" pitchFamily="34" charset="0"/>
                <a:ea typeface="Times New Roman" pitchFamily="18" charset="0"/>
                <a:cs typeface="Times New Roman" pitchFamily="18" charset="0"/>
              </a:rPr>
              <a:t>17 villages of </a:t>
            </a:r>
            <a:r>
              <a:rPr kumimoji="0" lang="en-US" sz="2000" b="0" i="0" u="none" strike="noStrike" cap="none" normalizeH="0" baseline="0" dirty="0" err="1">
                <a:ln>
                  <a:noFill/>
                </a:ln>
                <a:solidFill>
                  <a:schemeClr val="tx2"/>
                </a:solidFill>
                <a:effectLst/>
                <a:latin typeface="Arial Narrow" panose="020B0606020202030204" pitchFamily="34" charset="0"/>
                <a:ea typeface="Times New Roman" pitchFamily="18" charset="0"/>
                <a:cs typeface="Times New Roman" pitchFamily="18" charset="0"/>
              </a:rPr>
              <a:t>Ballabgarh</a:t>
            </a:r>
            <a:r>
              <a:rPr kumimoji="0" lang="en-US" sz="2000" b="0" i="0" u="none" strike="noStrike" cap="none" normalizeH="0" baseline="0" dirty="0">
                <a:ln>
                  <a:noFill/>
                </a:ln>
                <a:solidFill>
                  <a:schemeClr val="tx2"/>
                </a:solidFill>
                <a:effectLst/>
                <a:latin typeface="Arial Narrow" panose="020B0606020202030204" pitchFamily="34" charset="0"/>
                <a:ea typeface="Times New Roman" pitchFamily="18" charset="0"/>
                <a:cs typeface="Times New Roman" pitchFamily="18" charset="0"/>
              </a:rPr>
              <a:t> Block</a:t>
            </a:r>
            <a:endParaRPr kumimoji="0" lang="en-US" sz="2000" b="0" i="0" u="none" strike="noStrike" cap="none" normalizeH="0" baseline="0" dirty="0">
              <a:ln>
                <a:noFill/>
              </a:ln>
              <a:solidFill>
                <a:schemeClr val="tx2"/>
              </a:solidFill>
              <a:effectLst/>
              <a:latin typeface="Arial Narrow" panose="020B0606020202030204" pitchFamily="34" charset="0"/>
              <a:cs typeface="Arial" pitchFamily="34" charset="0"/>
            </a:endParaRPr>
          </a:p>
        </p:txBody>
      </p:sp>
      <p:pic>
        <p:nvPicPr>
          <p:cNvPr id="5" name="Picture 2" descr="Public Health Engineering Department, Haryana"/>
          <p:cNvPicPr>
            <a:picLocks noChangeAspect="1" noChangeArrowheads="1"/>
          </p:cNvPicPr>
          <p:nvPr/>
        </p:nvPicPr>
        <p:blipFill>
          <a:blip r:embed="rId2"/>
          <a:srcRect/>
          <a:stretch>
            <a:fillRect/>
          </a:stretch>
        </p:blipFill>
        <p:spPr bwMode="auto">
          <a:xfrm>
            <a:off x="76200" y="25400"/>
            <a:ext cx="952500" cy="9525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9619-88E2-81D4-34D9-3EF54838EA27}"/>
              </a:ext>
            </a:extLst>
          </p:cNvPr>
          <p:cNvSpPr>
            <a:spLocks noGrp="1"/>
          </p:cNvSpPr>
          <p:nvPr>
            <p:ph type="title"/>
          </p:nvPr>
        </p:nvSpPr>
        <p:spPr>
          <a:xfrm>
            <a:off x="533400" y="-121920"/>
            <a:ext cx="8229600" cy="1143000"/>
          </a:xfrm>
        </p:spPr>
        <p:txBody>
          <a:bodyPr>
            <a:normAutofit/>
          </a:bodyPr>
          <a:lstStyle/>
          <a:p>
            <a:r>
              <a:rPr lang="en-IN" sz="3200" b="1" dirty="0">
                <a:latin typeface="Arial" panose="020B0604020202020204" pitchFamily="34" charset="0"/>
                <a:cs typeface="Arial" panose="020B0604020202020204" pitchFamily="34" charset="0"/>
              </a:rPr>
              <a:t>Necessity of Project</a:t>
            </a:r>
          </a:p>
        </p:txBody>
      </p:sp>
      <p:sp>
        <p:nvSpPr>
          <p:cNvPr id="3" name="Content Placeholder 2">
            <a:extLst>
              <a:ext uri="{FF2B5EF4-FFF2-40B4-BE49-F238E27FC236}">
                <a16:creationId xmlns:a16="http://schemas.microsoft.com/office/drawing/2014/main" id="{90D91DFE-9C33-7384-4BD9-16696B6CED6F}"/>
              </a:ext>
            </a:extLst>
          </p:cNvPr>
          <p:cNvSpPr>
            <a:spLocks noGrp="1"/>
          </p:cNvSpPr>
          <p:nvPr>
            <p:ph idx="1"/>
          </p:nvPr>
        </p:nvSpPr>
        <p:spPr>
          <a:xfrm>
            <a:off x="228600" y="1066800"/>
            <a:ext cx="8229600" cy="4389120"/>
          </a:xfrm>
        </p:spPr>
        <p:txBody>
          <a:bodyPr>
            <a:normAutofit fontScale="25000" lnSpcReduction="20000"/>
          </a:bodyPr>
          <a:lstStyle/>
          <a:p>
            <a:pPr algn="just" fontAlgn="auto">
              <a:spcBef>
                <a:spcPts val="0"/>
              </a:spcBef>
              <a:spcAft>
                <a:spcPts val="0"/>
              </a:spcAft>
              <a:defRPr/>
            </a:pPr>
            <a:r>
              <a:rPr lang="en-US" sz="7200" b="1" dirty="0">
                <a:latin typeface="Arial" panose="020B0604020202020204" pitchFamily="34" charset="0"/>
                <a:cs typeface="Arial" panose="020B0604020202020204" pitchFamily="34" charset="0"/>
              </a:rPr>
              <a:t>Name of Project :-</a:t>
            </a:r>
            <a:r>
              <a:rPr lang="en-US" sz="7200" dirty="0">
                <a:latin typeface="Arial" panose="020B0604020202020204" pitchFamily="34" charset="0"/>
                <a:cs typeface="Arial" panose="020B0604020202020204" pitchFamily="34" charset="0"/>
              </a:rPr>
              <a:t>Augmentation Drinking water supply scheme in quality affected 84 No. Villages of </a:t>
            </a:r>
            <a:r>
              <a:rPr lang="en-US" sz="7200" dirty="0" err="1">
                <a:latin typeface="Arial" panose="020B0604020202020204" pitchFamily="34" charset="0"/>
                <a:cs typeface="Arial" panose="020B0604020202020204" pitchFamily="34" charset="0"/>
              </a:rPr>
              <a:t>Prithla</a:t>
            </a:r>
            <a:r>
              <a:rPr lang="en-US" sz="7200" dirty="0">
                <a:latin typeface="Arial" panose="020B0604020202020204" pitchFamily="34" charset="0"/>
                <a:cs typeface="Arial" panose="020B0604020202020204" pitchFamily="34" charset="0"/>
              </a:rPr>
              <a:t> &amp; Palwal Block of Distt. Palwal &amp; </a:t>
            </a:r>
            <a:r>
              <a:rPr lang="en-US" sz="7200" dirty="0" err="1">
                <a:latin typeface="Arial" panose="020B0604020202020204" pitchFamily="34" charset="0"/>
                <a:cs typeface="Arial" panose="020B0604020202020204" pitchFamily="34" charset="0"/>
              </a:rPr>
              <a:t>Ballabgarh</a:t>
            </a:r>
            <a:r>
              <a:rPr lang="en-US" sz="7200" dirty="0">
                <a:latin typeface="Arial" panose="020B0604020202020204" pitchFamily="34" charset="0"/>
                <a:cs typeface="Arial" panose="020B0604020202020204" pitchFamily="34" charset="0"/>
              </a:rPr>
              <a:t> Block of Distt. Faridabad from Yamuna flood plain by construction of </a:t>
            </a:r>
            <a:r>
              <a:rPr lang="en-US" sz="7200" dirty="0" err="1">
                <a:latin typeface="Arial" panose="020B0604020202020204" pitchFamily="34" charset="0"/>
                <a:cs typeface="Arial" panose="020B0604020202020204" pitchFamily="34" charset="0"/>
              </a:rPr>
              <a:t>Ranneywell</a:t>
            </a:r>
            <a:r>
              <a:rPr lang="en-US" sz="7200" dirty="0">
                <a:latin typeface="Arial" panose="020B0604020202020204" pitchFamily="34" charset="0"/>
                <a:cs typeface="Arial" panose="020B0604020202020204" pitchFamily="34" charset="0"/>
              </a:rPr>
              <a:t> and deep Tubewell in village </a:t>
            </a:r>
            <a:r>
              <a:rPr lang="en-US" sz="7200" dirty="0" err="1">
                <a:latin typeface="Arial" panose="020B0604020202020204" pitchFamily="34" charset="0"/>
                <a:cs typeface="Arial" panose="020B0604020202020204" pitchFamily="34" charset="0"/>
              </a:rPr>
              <a:t>Mohna</a:t>
            </a:r>
            <a:r>
              <a:rPr lang="en-US" sz="7200" dirty="0">
                <a:latin typeface="Arial" panose="020B0604020202020204" pitchFamily="34" charset="0"/>
                <a:cs typeface="Arial" panose="020B0604020202020204" pitchFamily="34" charset="0"/>
              </a:rPr>
              <a:t>.</a:t>
            </a:r>
          </a:p>
          <a:p>
            <a:pPr algn="just" fontAlgn="auto">
              <a:spcBef>
                <a:spcPts val="0"/>
              </a:spcBef>
              <a:spcAft>
                <a:spcPts val="0"/>
              </a:spcAft>
              <a:defRPr/>
            </a:pPr>
            <a:endParaRPr lang="en-US" sz="7200" dirty="0">
              <a:latin typeface="Arial" panose="020B0604020202020204" pitchFamily="34" charset="0"/>
              <a:cs typeface="Arial" panose="020B0604020202020204" pitchFamily="34" charset="0"/>
            </a:endParaRPr>
          </a:p>
          <a:p>
            <a:pPr marL="0" indent="0" algn="just" fontAlgn="auto">
              <a:spcBef>
                <a:spcPts val="0"/>
              </a:spcBef>
              <a:spcAft>
                <a:spcPts val="0"/>
              </a:spcAft>
              <a:buNone/>
              <a:defRPr/>
            </a:pPr>
            <a:r>
              <a:rPr lang="en-US" sz="7200" dirty="0">
                <a:latin typeface="Arial" panose="020B0604020202020204" pitchFamily="34" charset="0"/>
                <a:cs typeface="Arial" panose="020B0604020202020204" pitchFamily="34" charset="0"/>
              </a:rPr>
              <a:t>				        </a:t>
            </a:r>
            <a:r>
              <a:rPr lang="en-US" sz="7200" b="1" dirty="0">
                <a:latin typeface="Arial" panose="020B0604020202020204" pitchFamily="34" charset="0"/>
                <a:cs typeface="Arial" panose="020B0604020202020204" pitchFamily="34" charset="0"/>
              </a:rPr>
              <a:t>Estimated Cost  Rs.184.30.00 Crore</a:t>
            </a:r>
          </a:p>
          <a:p>
            <a:pPr algn="just" fontAlgn="auto">
              <a:spcBef>
                <a:spcPts val="0"/>
              </a:spcBef>
              <a:spcAft>
                <a:spcPts val="0"/>
              </a:spcAft>
              <a:defRPr/>
            </a:pPr>
            <a:endParaRPr lang="en-US" sz="7200" b="1" dirty="0">
              <a:latin typeface="Arial" panose="020B0604020202020204" pitchFamily="34" charset="0"/>
              <a:cs typeface="Arial" panose="020B0604020202020204" pitchFamily="34" charset="0"/>
            </a:endParaRPr>
          </a:p>
          <a:p>
            <a:pPr algn="just" fontAlgn="auto">
              <a:spcBef>
                <a:spcPts val="0"/>
              </a:spcBef>
              <a:spcAft>
                <a:spcPts val="0"/>
              </a:spcAft>
              <a:defRPr/>
            </a:pPr>
            <a:r>
              <a:rPr lang="en-US" sz="7200" dirty="0">
                <a:latin typeface="Arial" panose="020B0604020202020204" pitchFamily="34" charset="0"/>
                <a:ea typeface="Times New Roman" pitchFamily="18" charset="0"/>
                <a:cs typeface="Arial" panose="020B0604020202020204" pitchFamily="34" charset="0"/>
              </a:rPr>
              <a:t>“Initially, water supply was being operated through tubewells. Over time, issues related to poor water quality, including high turbidity, iron content, and bacteriological concerns, were observed. In order to overcome these issues and to provide safe, reliable, and sustainable drinking water, the department adopted Ranney (Radial Collector) Well technology in the Yamuna flood plain area.”</a:t>
            </a:r>
          </a:p>
          <a:p>
            <a:pPr algn="just" fontAlgn="auto">
              <a:spcBef>
                <a:spcPts val="0"/>
              </a:spcBef>
              <a:spcAft>
                <a:spcPts val="0"/>
              </a:spcAft>
              <a:defRPr/>
            </a:pPr>
            <a:endParaRPr lang="en-US" sz="7200" dirty="0">
              <a:latin typeface="Arial" panose="020B0604020202020204" pitchFamily="34" charset="0"/>
              <a:ea typeface="Times New Roman" pitchFamily="18" charset="0"/>
              <a:cs typeface="Arial" panose="020B0604020202020204" pitchFamily="34" charset="0"/>
            </a:endParaRPr>
          </a:p>
          <a:p>
            <a:pPr algn="just" fontAlgn="auto">
              <a:spcBef>
                <a:spcPts val="0"/>
              </a:spcBef>
              <a:spcAft>
                <a:spcPts val="0"/>
              </a:spcAft>
              <a:defRPr/>
            </a:pPr>
            <a:r>
              <a:rPr lang="en-US" sz="7200" dirty="0">
                <a:latin typeface="Arial" panose="020B0604020202020204" pitchFamily="34" charset="0"/>
                <a:ea typeface="Times New Roman" pitchFamily="18" charset="0"/>
                <a:cs typeface="Arial" panose="020B0604020202020204" pitchFamily="34" charset="0"/>
              </a:rPr>
              <a:t>Presently drinking water in the 84 villages of project area is supplied @ 70 LPCD (</a:t>
            </a:r>
            <a:r>
              <a:rPr lang="en-US" sz="7200" dirty="0" err="1">
                <a:latin typeface="Arial" panose="020B0604020202020204" pitchFamily="34" charset="0"/>
                <a:ea typeface="Times New Roman" pitchFamily="18" charset="0"/>
                <a:cs typeface="Arial" panose="020B0604020202020204" pitchFamily="34" charset="0"/>
              </a:rPr>
              <a:t>Litre</a:t>
            </a:r>
            <a:r>
              <a:rPr lang="en-US" sz="7200" dirty="0">
                <a:latin typeface="Arial" panose="020B0604020202020204" pitchFamily="34" charset="0"/>
                <a:ea typeface="Times New Roman" pitchFamily="18" charset="0"/>
                <a:cs typeface="Arial" panose="020B0604020202020204" pitchFamily="34" charset="0"/>
              </a:rPr>
              <a:t> per capita per day) by installing of 2 No.  </a:t>
            </a:r>
            <a:r>
              <a:rPr lang="en-US" sz="7200" dirty="0" err="1">
                <a:latin typeface="Arial" panose="020B0604020202020204" pitchFamily="34" charset="0"/>
                <a:ea typeface="Times New Roman" pitchFamily="18" charset="0"/>
                <a:cs typeface="Arial" panose="020B0604020202020204" pitchFamily="34" charset="0"/>
              </a:rPr>
              <a:t>Rannewells</a:t>
            </a:r>
            <a:r>
              <a:rPr lang="en-US" sz="7200" dirty="0">
                <a:latin typeface="Arial" panose="020B0604020202020204" pitchFamily="34" charset="0"/>
                <a:ea typeface="Times New Roman" pitchFamily="18" charset="0"/>
                <a:cs typeface="Arial" panose="020B0604020202020204" pitchFamily="34" charset="0"/>
              </a:rPr>
              <a:t> and 2 No. tube wells nearby Yamuna flood plains.</a:t>
            </a:r>
          </a:p>
          <a:p>
            <a:pPr algn="just" fontAlgn="auto">
              <a:spcBef>
                <a:spcPts val="0"/>
              </a:spcBef>
              <a:spcAft>
                <a:spcPts val="0"/>
              </a:spcAft>
              <a:defRPr/>
            </a:pPr>
            <a:endParaRPr lang="en-US" sz="7200" dirty="0">
              <a:latin typeface="Arial" panose="020B0604020202020204" pitchFamily="34" charset="0"/>
              <a:ea typeface="Times New Roman" pitchFamily="18" charset="0"/>
              <a:cs typeface="Arial" panose="020B0604020202020204" pitchFamily="34" charset="0"/>
            </a:endParaRPr>
          </a:p>
          <a:p>
            <a:pPr algn="just" fontAlgn="auto">
              <a:spcBef>
                <a:spcPts val="0"/>
              </a:spcBef>
              <a:spcAft>
                <a:spcPts val="0"/>
              </a:spcAft>
              <a:defRPr/>
            </a:pPr>
            <a:r>
              <a:rPr lang="en-US" sz="7200" dirty="0">
                <a:latin typeface="Arial" panose="020B0604020202020204" pitchFamily="34" charset="0"/>
                <a:ea typeface="Times New Roman" pitchFamily="18" charset="0"/>
                <a:cs typeface="Arial" panose="020B0604020202020204" pitchFamily="34" charset="0"/>
              </a:rPr>
              <a:t>The water abstracted from the Ranney Wells is conveyed to 2 Nos. Main Boosting Stations (MBS) and further distributed through 7 Nos. Intermediate Boosting Stations (IBS), from where potable water supply is ensured to </a:t>
            </a:r>
            <a:r>
              <a:rPr lang="en-US" sz="7200" dirty="0">
                <a:latin typeface="Arial" panose="020B0604020202020204" pitchFamily="34" charset="0"/>
                <a:cs typeface="Arial" panose="020B0604020202020204" pitchFamily="34" charset="0"/>
              </a:rPr>
              <a:t>Villages of </a:t>
            </a:r>
            <a:r>
              <a:rPr lang="en-US" sz="7200" dirty="0" err="1">
                <a:latin typeface="Arial" panose="020B0604020202020204" pitchFamily="34" charset="0"/>
                <a:cs typeface="Arial" panose="020B0604020202020204" pitchFamily="34" charset="0"/>
              </a:rPr>
              <a:t>Prithla</a:t>
            </a:r>
            <a:r>
              <a:rPr lang="en-US" sz="7200" dirty="0">
                <a:latin typeface="Arial" panose="020B0604020202020204" pitchFamily="34" charset="0"/>
                <a:cs typeface="Arial" panose="020B0604020202020204" pitchFamily="34" charset="0"/>
              </a:rPr>
              <a:t> &amp; Palwal Block of Distt. Palwal &amp; </a:t>
            </a:r>
            <a:r>
              <a:rPr lang="en-US" sz="7200" dirty="0" err="1">
                <a:latin typeface="Arial" panose="020B0604020202020204" pitchFamily="34" charset="0"/>
                <a:cs typeface="Arial" panose="020B0604020202020204" pitchFamily="34" charset="0"/>
              </a:rPr>
              <a:t>Ballabgarh</a:t>
            </a:r>
            <a:r>
              <a:rPr lang="en-US" sz="7200" dirty="0">
                <a:latin typeface="Arial" panose="020B0604020202020204" pitchFamily="34" charset="0"/>
                <a:cs typeface="Arial" panose="020B0604020202020204" pitchFamily="34" charset="0"/>
              </a:rPr>
              <a:t> Block of Distt. Faridabad </a:t>
            </a:r>
            <a:r>
              <a:rPr lang="en-US" sz="7200" dirty="0">
                <a:latin typeface="Arial" panose="020B0604020202020204" pitchFamily="34" charset="0"/>
                <a:ea typeface="Times New Roman" pitchFamily="18" charset="0"/>
                <a:cs typeface="Arial" panose="020B0604020202020204" pitchFamily="34" charset="0"/>
              </a:rPr>
              <a:t>.”</a:t>
            </a:r>
          </a:p>
          <a:p>
            <a:pPr algn="just" fontAlgn="auto">
              <a:spcBef>
                <a:spcPts val="0"/>
              </a:spcBef>
              <a:spcAft>
                <a:spcPts val="0"/>
              </a:spcAft>
              <a:defRPr/>
            </a:pPr>
            <a:endParaRPr lang="en-US" sz="7200" dirty="0">
              <a:latin typeface="Arial" panose="020B0604020202020204" pitchFamily="34" charset="0"/>
              <a:ea typeface="Times New Roman" pitchFamily="18" charset="0"/>
              <a:cs typeface="Arial" panose="020B0604020202020204" pitchFamily="34" charset="0"/>
            </a:endParaRPr>
          </a:p>
          <a:p>
            <a:pPr marL="0" indent="0" algn="just" fontAlgn="auto">
              <a:spcBef>
                <a:spcPts val="0"/>
              </a:spcBef>
              <a:spcAft>
                <a:spcPts val="0"/>
              </a:spcAft>
              <a:buNone/>
              <a:defRPr/>
            </a:pPr>
            <a:endParaRPr lang="en-US" sz="7200" dirty="0">
              <a:latin typeface="Arial" panose="020B0604020202020204" pitchFamily="34" charset="0"/>
              <a:ea typeface="Times New Roman" pitchFamily="18" charset="0"/>
              <a:cs typeface="Arial" panose="020B0604020202020204" pitchFamily="34" charset="0"/>
            </a:endParaRPr>
          </a:p>
          <a:p>
            <a:pPr marL="457200" lvl="0" indent="-457200" algn="just" eaLnBrk="0" fontAlgn="base" hangingPunct="0">
              <a:lnSpc>
                <a:spcPct val="150000"/>
              </a:lnSpc>
              <a:spcBef>
                <a:spcPct val="0"/>
              </a:spcBef>
              <a:spcAft>
                <a:spcPct val="0"/>
              </a:spcAft>
              <a:buClrTx/>
              <a:buSzTx/>
              <a:buFontTx/>
              <a:buAutoNum type="alphaUcPeriod"/>
            </a:pPr>
            <a:endParaRPr lang="en-US" sz="7200" dirty="0">
              <a:latin typeface="Arial" panose="020B0604020202020204" pitchFamily="34" charset="0"/>
              <a:cs typeface="Arial" panose="020B0604020202020204" pitchFamily="34" charset="0"/>
            </a:endParaRPr>
          </a:p>
          <a:p>
            <a:pPr algn="just" fontAlgn="auto">
              <a:spcBef>
                <a:spcPts val="0"/>
              </a:spcBef>
              <a:spcAft>
                <a:spcPts val="0"/>
              </a:spcAft>
              <a:defRPr/>
            </a:pPr>
            <a:endParaRPr lang="en-US" sz="2000" dirty="0">
              <a:latin typeface="Arial" panose="020B0604020202020204" pitchFamily="34" charset="0"/>
              <a:cs typeface="Arial" panose="020B0604020202020204" pitchFamily="34" charset="0"/>
            </a:endParaRPr>
          </a:p>
          <a:p>
            <a:pPr marL="0" indent="0">
              <a:buNone/>
            </a:pPr>
            <a:endParaRPr lang="en-IN" dirty="0"/>
          </a:p>
        </p:txBody>
      </p:sp>
      <p:sp>
        <p:nvSpPr>
          <p:cNvPr id="4" name="Footer Placeholder 3">
            <a:extLst>
              <a:ext uri="{FF2B5EF4-FFF2-40B4-BE49-F238E27FC236}">
                <a16:creationId xmlns:a16="http://schemas.microsoft.com/office/drawing/2014/main" id="{B1360609-8440-DD9D-4EE6-5171D911E847}"/>
              </a:ext>
            </a:extLst>
          </p:cNvPr>
          <p:cNvSpPr>
            <a:spLocks noGrp="1"/>
          </p:cNvSpPr>
          <p:nvPr>
            <p:ph type="ftr" sz="quarter" idx="11"/>
          </p:nvPr>
        </p:nvSpPr>
        <p:spPr/>
        <p:txBody>
          <a:bodyPr/>
          <a:lstStyle/>
          <a:p>
            <a:r>
              <a:rPr lang="en-US" dirty="0"/>
              <a:t>PHED Haryana</a:t>
            </a:r>
          </a:p>
        </p:txBody>
      </p:sp>
    </p:spTree>
    <p:extLst>
      <p:ext uri="{BB962C8B-B14F-4D97-AF65-F5344CB8AC3E}">
        <p14:creationId xmlns:p14="http://schemas.microsoft.com/office/powerpoint/2010/main" val="2195568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B31293-6B6B-80D9-2B58-9EBE6EDDF995}"/>
              </a:ext>
            </a:extLst>
          </p:cNvPr>
          <p:cNvSpPr>
            <a:spLocks noGrp="1"/>
          </p:cNvSpPr>
          <p:nvPr>
            <p:ph idx="1"/>
          </p:nvPr>
        </p:nvSpPr>
        <p:spPr>
          <a:xfrm>
            <a:off x="381000" y="914400"/>
            <a:ext cx="8229600" cy="5441950"/>
          </a:xfrm>
        </p:spPr>
        <p:txBody>
          <a:bodyPr>
            <a:normAutofit lnSpcReduction="10000"/>
          </a:bodyPr>
          <a:lstStyle/>
          <a:p>
            <a:pPr algn="just" fontAlgn="auto">
              <a:spcBef>
                <a:spcPts val="0"/>
              </a:spcBef>
              <a:spcAft>
                <a:spcPts val="0"/>
              </a:spcAft>
              <a:defRPr/>
            </a:pPr>
            <a:r>
              <a:rPr lang="en-US" sz="2000" dirty="0">
                <a:latin typeface="Arial" panose="020B0604020202020204" pitchFamily="34" charset="0"/>
                <a:cs typeface="Arial" panose="020B0604020202020204" pitchFamily="34" charset="0"/>
              </a:rPr>
              <a:t>This project provides water supply to following villages with population of 346975 (Designed for the year 2031) :-</a:t>
            </a:r>
          </a:p>
          <a:p>
            <a:pPr marL="457200" lvl="0" indent="-457200" algn="just" eaLnBrk="0" fontAlgn="base" hangingPunct="0">
              <a:lnSpc>
                <a:spcPct val="150000"/>
              </a:lnSpc>
              <a:spcBef>
                <a:spcPct val="0"/>
              </a:spcBef>
              <a:spcAft>
                <a:spcPct val="0"/>
              </a:spcAft>
              <a:buClrTx/>
              <a:buSzTx/>
              <a:buFontTx/>
              <a:buAutoNum type="alphaUcPeriod"/>
            </a:pPr>
            <a:r>
              <a:rPr lang="en-US" sz="2000" dirty="0">
                <a:latin typeface="Arial" panose="020B0604020202020204" pitchFamily="34" charset="0"/>
                <a:ea typeface="Times New Roman" pitchFamily="18" charset="0"/>
                <a:cs typeface="Arial" panose="020B0604020202020204" pitchFamily="34" charset="0"/>
              </a:rPr>
              <a:t>29 villages of </a:t>
            </a:r>
            <a:r>
              <a:rPr lang="en-US" sz="2000" dirty="0" err="1">
                <a:latin typeface="Arial" panose="020B0604020202020204" pitchFamily="34" charset="0"/>
                <a:ea typeface="Times New Roman" pitchFamily="18" charset="0"/>
                <a:cs typeface="Arial" panose="020B0604020202020204" pitchFamily="34" charset="0"/>
              </a:rPr>
              <a:t>Prithla</a:t>
            </a:r>
            <a:r>
              <a:rPr lang="en-US" sz="2000" dirty="0">
                <a:latin typeface="Arial" panose="020B0604020202020204" pitchFamily="34" charset="0"/>
                <a:ea typeface="Times New Roman" pitchFamily="18" charset="0"/>
                <a:cs typeface="Arial" panose="020B0604020202020204" pitchFamily="34" charset="0"/>
              </a:rPr>
              <a:t> block</a:t>
            </a:r>
          </a:p>
          <a:p>
            <a:pPr marL="457200" lvl="0" indent="-457200" algn="just" eaLnBrk="0" fontAlgn="base" hangingPunct="0">
              <a:lnSpc>
                <a:spcPct val="150000"/>
              </a:lnSpc>
              <a:spcBef>
                <a:spcPct val="0"/>
              </a:spcBef>
              <a:spcAft>
                <a:spcPct val="0"/>
              </a:spcAft>
              <a:buClrTx/>
              <a:buSzTx/>
              <a:buFontTx/>
              <a:buAutoNum type="alphaUcPeriod"/>
            </a:pPr>
            <a:r>
              <a:rPr lang="en-US" sz="2000" dirty="0">
                <a:latin typeface="Arial" panose="020B0604020202020204" pitchFamily="34" charset="0"/>
                <a:ea typeface="Times New Roman" pitchFamily="18" charset="0"/>
                <a:cs typeface="Arial" panose="020B0604020202020204" pitchFamily="34" charset="0"/>
              </a:rPr>
              <a:t>38 villages of Palwal block </a:t>
            </a:r>
          </a:p>
          <a:p>
            <a:pPr marL="457200" lvl="0" indent="-457200" algn="just" eaLnBrk="0" fontAlgn="base" hangingPunct="0">
              <a:lnSpc>
                <a:spcPct val="150000"/>
              </a:lnSpc>
              <a:spcBef>
                <a:spcPct val="0"/>
              </a:spcBef>
              <a:spcAft>
                <a:spcPct val="0"/>
              </a:spcAft>
              <a:buClrTx/>
              <a:buSzTx/>
              <a:buFontTx/>
              <a:buAutoNum type="alphaUcPeriod"/>
            </a:pPr>
            <a:r>
              <a:rPr lang="en-US" sz="2000" dirty="0">
                <a:latin typeface="Arial" panose="020B0604020202020204" pitchFamily="34" charset="0"/>
                <a:ea typeface="Times New Roman" pitchFamily="18" charset="0"/>
                <a:cs typeface="Arial" panose="020B0604020202020204" pitchFamily="34" charset="0"/>
              </a:rPr>
              <a:t>17 villages of </a:t>
            </a:r>
            <a:r>
              <a:rPr lang="en-US" sz="2000" dirty="0" err="1">
                <a:latin typeface="Arial" panose="020B0604020202020204" pitchFamily="34" charset="0"/>
                <a:ea typeface="Times New Roman" pitchFamily="18" charset="0"/>
                <a:cs typeface="Arial" panose="020B0604020202020204" pitchFamily="34" charset="0"/>
              </a:rPr>
              <a:t>Ballabgarh</a:t>
            </a:r>
            <a:r>
              <a:rPr lang="en-US" sz="2000" dirty="0">
                <a:latin typeface="Arial" panose="020B0604020202020204" pitchFamily="34" charset="0"/>
                <a:ea typeface="Times New Roman" pitchFamily="18" charset="0"/>
                <a:cs typeface="Arial" panose="020B0604020202020204" pitchFamily="34" charset="0"/>
              </a:rPr>
              <a:t> Block</a:t>
            </a:r>
          </a:p>
          <a:p>
            <a:pPr marL="0" lvl="0" indent="0" algn="just" eaLnBrk="0" fontAlgn="base" hangingPunct="0">
              <a:lnSpc>
                <a:spcPct val="150000"/>
              </a:lnSpc>
              <a:spcBef>
                <a:spcPct val="0"/>
              </a:spcBef>
              <a:spcAft>
                <a:spcPct val="0"/>
              </a:spcAft>
              <a:buClrTx/>
              <a:buSzTx/>
              <a:buNone/>
            </a:pPr>
            <a:r>
              <a:rPr lang="en-US" sz="2000" dirty="0">
                <a:latin typeface="Arial" panose="020B0604020202020204" pitchFamily="34" charset="0"/>
                <a:ea typeface="Times New Roman" pitchFamily="18" charset="0"/>
                <a:cs typeface="Arial" panose="020B0604020202020204" pitchFamily="34" charset="0"/>
              </a:rPr>
              <a:t>Further water is supplied to following villages by IBS :-</a:t>
            </a:r>
          </a:p>
          <a:p>
            <a:pPr marL="0" lvl="0" indent="0" algn="just" eaLnBrk="0" fontAlgn="base" hangingPunct="0">
              <a:lnSpc>
                <a:spcPct val="150000"/>
              </a:lnSpc>
              <a:spcBef>
                <a:spcPct val="0"/>
              </a:spcBef>
              <a:spcAft>
                <a:spcPct val="0"/>
              </a:spcAft>
              <a:buClrTx/>
              <a:buSzTx/>
              <a:buNone/>
            </a:pPr>
            <a:r>
              <a:rPr lang="en-US" sz="2000" dirty="0">
                <a:latin typeface="Arial" panose="020B0604020202020204" pitchFamily="34" charset="0"/>
                <a:ea typeface="Times New Roman" pitchFamily="18" charset="0"/>
                <a:cs typeface="Arial" panose="020B0604020202020204" pitchFamily="34" charset="0"/>
              </a:rPr>
              <a:t>IBS </a:t>
            </a:r>
            <a:r>
              <a:rPr lang="en-US" sz="2000" dirty="0" err="1">
                <a:latin typeface="Arial" panose="020B0604020202020204" pitchFamily="34" charset="0"/>
                <a:ea typeface="Times New Roman" pitchFamily="18" charset="0"/>
                <a:cs typeface="Arial" panose="020B0604020202020204" pitchFamily="34" charset="0"/>
              </a:rPr>
              <a:t>Mandkol</a:t>
            </a:r>
            <a:r>
              <a:rPr lang="en-US" sz="2000" dirty="0">
                <a:latin typeface="Arial" panose="020B0604020202020204" pitchFamily="34" charset="0"/>
                <a:ea typeface="Times New Roman" pitchFamily="18" charset="0"/>
                <a:cs typeface="Arial" panose="020B0604020202020204" pitchFamily="34" charset="0"/>
              </a:rPr>
              <a:t> – 9 no. villages</a:t>
            </a:r>
          </a:p>
          <a:p>
            <a:pPr marL="0" indent="0" algn="just" eaLnBrk="0" fontAlgn="base" hangingPunct="0">
              <a:lnSpc>
                <a:spcPct val="150000"/>
              </a:lnSpc>
              <a:spcBef>
                <a:spcPct val="0"/>
              </a:spcBef>
              <a:spcAft>
                <a:spcPct val="0"/>
              </a:spcAft>
              <a:buClrTx/>
              <a:buSzTx/>
              <a:buNone/>
            </a:pPr>
            <a:r>
              <a:rPr lang="en-US" sz="2000" dirty="0">
                <a:latin typeface="Arial" panose="020B0604020202020204" pitchFamily="34" charset="0"/>
                <a:ea typeface="Times New Roman" pitchFamily="18" charset="0"/>
                <a:cs typeface="Arial" panose="020B0604020202020204" pitchFamily="34" charset="0"/>
              </a:rPr>
              <a:t>IBS </a:t>
            </a:r>
            <a:r>
              <a:rPr lang="en-US" sz="2000" dirty="0" err="1">
                <a:latin typeface="Arial" panose="020B0604020202020204" pitchFamily="34" charset="0"/>
                <a:ea typeface="Times New Roman" pitchFamily="18" charset="0"/>
                <a:cs typeface="Arial" panose="020B0604020202020204" pitchFamily="34" charset="0"/>
              </a:rPr>
              <a:t>Dudhola</a:t>
            </a:r>
            <a:r>
              <a:rPr lang="en-US" sz="2000" dirty="0">
                <a:latin typeface="Arial" panose="020B0604020202020204" pitchFamily="34" charset="0"/>
                <a:ea typeface="Times New Roman" pitchFamily="18" charset="0"/>
                <a:cs typeface="Arial" panose="020B0604020202020204" pitchFamily="34" charset="0"/>
              </a:rPr>
              <a:t> – 14 no. villages</a:t>
            </a:r>
          </a:p>
          <a:p>
            <a:pPr marL="0" indent="0" algn="just" eaLnBrk="0" fontAlgn="base" hangingPunct="0">
              <a:lnSpc>
                <a:spcPct val="150000"/>
              </a:lnSpc>
              <a:spcBef>
                <a:spcPct val="0"/>
              </a:spcBef>
              <a:spcAft>
                <a:spcPct val="0"/>
              </a:spcAft>
              <a:buClrTx/>
              <a:buSzTx/>
              <a:buNone/>
            </a:pPr>
            <a:r>
              <a:rPr lang="en-US" sz="2000" dirty="0">
                <a:latin typeface="Arial" panose="020B0604020202020204" pitchFamily="34" charset="0"/>
                <a:ea typeface="Times New Roman" pitchFamily="18" charset="0"/>
                <a:cs typeface="Arial" panose="020B0604020202020204" pitchFamily="34" charset="0"/>
              </a:rPr>
              <a:t>IBS </a:t>
            </a:r>
            <a:r>
              <a:rPr lang="en-US" sz="2000" dirty="0" err="1">
                <a:latin typeface="Arial" panose="020B0604020202020204" pitchFamily="34" charset="0"/>
                <a:ea typeface="Times New Roman" pitchFamily="18" charset="0"/>
                <a:cs typeface="Arial" panose="020B0604020202020204" pitchFamily="34" charset="0"/>
              </a:rPr>
              <a:t>Ratipur</a:t>
            </a:r>
            <a:r>
              <a:rPr lang="en-US" sz="2000" dirty="0">
                <a:latin typeface="Arial" panose="020B0604020202020204" pitchFamily="34" charset="0"/>
                <a:ea typeface="Times New Roman" pitchFamily="18" charset="0"/>
                <a:cs typeface="Arial" panose="020B0604020202020204" pitchFamily="34" charset="0"/>
              </a:rPr>
              <a:t> – 11 no. villages</a:t>
            </a:r>
          </a:p>
          <a:p>
            <a:pPr marL="0" indent="0" algn="just" eaLnBrk="0" fontAlgn="base" hangingPunct="0">
              <a:lnSpc>
                <a:spcPct val="150000"/>
              </a:lnSpc>
              <a:spcBef>
                <a:spcPct val="0"/>
              </a:spcBef>
              <a:spcAft>
                <a:spcPct val="0"/>
              </a:spcAft>
              <a:buClrTx/>
              <a:buSzTx/>
              <a:buNone/>
            </a:pPr>
            <a:r>
              <a:rPr lang="en-US" sz="2000" dirty="0">
                <a:latin typeface="Arial" panose="020B0604020202020204" pitchFamily="34" charset="0"/>
                <a:ea typeface="Times New Roman" pitchFamily="18" charset="0"/>
                <a:cs typeface="Arial" panose="020B0604020202020204" pitchFamily="34" charset="0"/>
              </a:rPr>
              <a:t>IBS </a:t>
            </a:r>
            <a:r>
              <a:rPr lang="en-US" sz="2000" dirty="0" err="1">
                <a:latin typeface="Arial" panose="020B0604020202020204" pitchFamily="34" charset="0"/>
                <a:ea typeface="Times New Roman" pitchFamily="18" charset="0"/>
                <a:cs typeface="Arial" panose="020B0604020202020204" pitchFamily="34" charset="0"/>
              </a:rPr>
              <a:t>Dhatir</a:t>
            </a:r>
            <a:r>
              <a:rPr lang="en-US" sz="2000" dirty="0">
                <a:latin typeface="Arial" panose="020B0604020202020204" pitchFamily="34" charset="0"/>
                <a:ea typeface="Times New Roman" pitchFamily="18" charset="0"/>
                <a:cs typeface="Arial" panose="020B0604020202020204" pitchFamily="34" charset="0"/>
              </a:rPr>
              <a:t>    – 14 no. villages</a:t>
            </a:r>
          </a:p>
          <a:p>
            <a:pPr marL="0" indent="0" algn="just" eaLnBrk="0" fontAlgn="base" hangingPunct="0">
              <a:lnSpc>
                <a:spcPct val="150000"/>
              </a:lnSpc>
              <a:spcBef>
                <a:spcPct val="0"/>
              </a:spcBef>
              <a:spcAft>
                <a:spcPct val="0"/>
              </a:spcAft>
              <a:buClrTx/>
              <a:buSzTx/>
              <a:buNone/>
            </a:pPr>
            <a:r>
              <a:rPr lang="en-US" sz="2000" dirty="0">
                <a:latin typeface="Arial" panose="020B0604020202020204" pitchFamily="34" charset="0"/>
                <a:ea typeface="Times New Roman" pitchFamily="18" charset="0"/>
                <a:cs typeface="Arial" panose="020B0604020202020204" pitchFamily="34" charset="0"/>
              </a:rPr>
              <a:t>IBS </a:t>
            </a:r>
            <a:r>
              <a:rPr lang="en-US" sz="2000" dirty="0" err="1">
                <a:latin typeface="Arial" panose="020B0604020202020204" pitchFamily="34" charset="0"/>
                <a:ea typeface="Times New Roman" pitchFamily="18" charset="0"/>
                <a:cs typeface="Arial" panose="020B0604020202020204" pitchFamily="34" charset="0"/>
              </a:rPr>
              <a:t>Kairaka</a:t>
            </a:r>
            <a:r>
              <a:rPr lang="en-US" sz="2000" dirty="0">
                <a:latin typeface="Arial" panose="020B0604020202020204" pitchFamily="34" charset="0"/>
                <a:ea typeface="Times New Roman" pitchFamily="18" charset="0"/>
                <a:cs typeface="Arial" panose="020B0604020202020204" pitchFamily="34" charset="0"/>
              </a:rPr>
              <a:t> – 13 no. villages</a:t>
            </a:r>
          </a:p>
          <a:p>
            <a:pPr marL="0" indent="0" algn="just" eaLnBrk="0" fontAlgn="base" hangingPunct="0">
              <a:lnSpc>
                <a:spcPct val="150000"/>
              </a:lnSpc>
              <a:spcBef>
                <a:spcPct val="0"/>
              </a:spcBef>
              <a:spcAft>
                <a:spcPct val="0"/>
              </a:spcAft>
              <a:buClrTx/>
              <a:buSzTx/>
              <a:buNone/>
            </a:pPr>
            <a:r>
              <a:rPr lang="en-US" sz="2000" dirty="0">
                <a:latin typeface="Arial" panose="020B0604020202020204" pitchFamily="34" charset="0"/>
                <a:ea typeface="Times New Roman" pitchFamily="18" charset="0"/>
                <a:cs typeface="Arial" panose="020B0604020202020204" pitchFamily="34" charset="0"/>
              </a:rPr>
              <a:t>IBS </a:t>
            </a:r>
            <a:r>
              <a:rPr lang="en-US" sz="2000" dirty="0" err="1">
                <a:latin typeface="Arial" panose="020B0604020202020204" pitchFamily="34" charset="0"/>
                <a:ea typeface="Times New Roman" pitchFamily="18" charset="0"/>
                <a:cs typeface="Arial" panose="020B0604020202020204" pitchFamily="34" charset="0"/>
              </a:rPr>
              <a:t>Prithla</a:t>
            </a:r>
            <a:r>
              <a:rPr lang="en-US" sz="2000" dirty="0">
                <a:latin typeface="Arial" panose="020B0604020202020204" pitchFamily="34" charset="0"/>
                <a:ea typeface="Times New Roman" pitchFamily="18" charset="0"/>
                <a:cs typeface="Arial" panose="020B0604020202020204" pitchFamily="34" charset="0"/>
              </a:rPr>
              <a:t> – 6 no. villages</a:t>
            </a:r>
          </a:p>
          <a:p>
            <a:pPr marL="0" indent="0" algn="just" eaLnBrk="0" fontAlgn="base" hangingPunct="0">
              <a:lnSpc>
                <a:spcPct val="150000"/>
              </a:lnSpc>
              <a:spcBef>
                <a:spcPct val="0"/>
              </a:spcBef>
              <a:spcAft>
                <a:spcPct val="0"/>
              </a:spcAft>
              <a:buClrTx/>
              <a:buSzTx/>
              <a:buNone/>
            </a:pPr>
            <a:r>
              <a:rPr lang="en-US" sz="2000" dirty="0">
                <a:latin typeface="Arial" panose="020B0604020202020204" pitchFamily="34" charset="0"/>
                <a:ea typeface="Times New Roman" pitchFamily="18" charset="0"/>
                <a:cs typeface="Arial" panose="020B0604020202020204" pitchFamily="34" charset="0"/>
              </a:rPr>
              <a:t>IBS </a:t>
            </a:r>
            <a:r>
              <a:rPr lang="en-US" sz="2000" dirty="0" err="1">
                <a:latin typeface="Arial" panose="020B0604020202020204" pitchFamily="34" charset="0"/>
                <a:ea typeface="Times New Roman" pitchFamily="18" charset="0"/>
                <a:cs typeface="Arial" panose="020B0604020202020204" pitchFamily="34" charset="0"/>
              </a:rPr>
              <a:t>Bhanakpur</a:t>
            </a:r>
            <a:r>
              <a:rPr lang="en-US" sz="2000" dirty="0">
                <a:latin typeface="Arial" panose="020B0604020202020204" pitchFamily="34" charset="0"/>
                <a:ea typeface="Times New Roman" pitchFamily="18" charset="0"/>
                <a:cs typeface="Arial" panose="020B0604020202020204" pitchFamily="34" charset="0"/>
              </a:rPr>
              <a:t> – 17 no. villages</a:t>
            </a:r>
          </a:p>
          <a:p>
            <a:pPr marL="0" indent="0" algn="just" eaLnBrk="0" fontAlgn="base" hangingPunct="0">
              <a:lnSpc>
                <a:spcPct val="150000"/>
              </a:lnSpc>
              <a:spcBef>
                <a:spcPct val="0"/>
              </a:spcBef>
              <a:spcAft>
                <a:spcPct val="0"/>
              </a:spcAft>
              <a:buClrTx/>
              <a:buSzTx/>
              <a:buNone/>
            </a:pPr>
            <a:endParaRPr lang="en-US" sz="2000" dirty="0">
              <a:latin typeface="Arial" panose="020B0604020202020204" pitchFamily="34" charset="0"/>
              <a:ea typeface="Times New Roman" pitchFamily="18" charset="0"/>
              <a:cs typeface="Arial" panose="020B0604020202020204" pitchFamily="34" charset="0"/>
            </a:endParaRPr>
          </a:p>
          <a:p>
            <a:pPr marL="0" indent="0" algn="just" eaLnBrk="0" fontAlgn="base" hangingPunct="0">
              <a:lnSpc>
                <a:spcPct val="150000"/>
              </a:lnSpc>
              <a:spcBef>
                <a:spcPct val="0"/>
              </a:spcBef>
              <a:spcAft>
                <a:spcPct val="0"/>
              </a:spcAft>
              <a:buClrTx/>
              <a:buSzTx/>
              <a:buNone/>
            </a:pPr>
            <a:endParaRPr lang="en-US" sz="2000" dirty="0">
              <a:latin typeface="Arial" panose="020B0604020202020204" pitchFamily="34" charset="0"/>
              <a:ea typeface="Times New Roman" pitchFamily="18" charset="0"/>
              <a:cs typeface="Arial" panose="020B0604020202020204" pitchFamily="34" charset="0"/>
            </a:endParaRPr>
          </a:p>
          <a:p>
            <a:pPr marL="0" indent="0" algn="just" eaLnBrk="0" fontAlgn="base" hangingPunct="0">
              <a:lnSpc>
                <a:spcPct val="150000"/>
              </a:lnSpc>
              <a:spcBef>
                <a:spcPct val="0"/>
              </a:spcBef>
              <a:spcAft>
                <a:spcPct val="0"/>
              </a:spcAft>
              <a:buClrTx/>
              <a:buSzTx/>
              <a:buNone/>
            </a:pPr>
            <a:endParaRPr lang="en-US" sz="2000" dirty="0">
              <a:latin typeface="Arial" panose="020B0604020202020204" pitchFamily="34" charset="0"/>
              <a:ea typeface="Times New Roman" pitchFamily="18" charset="0"/>
              <a:cs typeface="Arial" panose="020B0604020202020204" pitchFamily="34" charset="0"/>
            </a:endParaRPr>
          </a:p>
          <a:p>
            <a:pPr marL="0" indent="0" algn="just" eaLnBrk="0" fontAlgn="base" hangingPunct="0">
              <a:lnSpc>
                <a:spcPct val="150000"/>
              </a:lnSpc>
              <a:spcBef>
                <a:spcPct val="0"/>
              </a:spcBef>
              <a:spcAft>
                <a:spcPct val="0"/>
              </a:spcAft>
              <a:buClrTx/>
              <a:buSzTx/>
              <a:buNone/>
            </a:pPr>
            <a:endParaRPr lang="en-US" sz="2000" dirty="0">
              <a:latin typeface="Arial" panose="020B0604020202020204" pitchFamily="34" charset="0"/>
              <a:ea typeface="Times New Roman" pitchFamily="18" charset="0"/>
              <a:cs typeface="Arial" panose="020B0604020202020204" pitchFamily="34" charset="0"/>
            </a:endParaRPr>
          </a:p>
          <a:p>
            <a:pPr marL="0" indent="0" algn="just" eaLnBrk="0" fontAlgn="base" hangingPunct="0">
              <a:lnSpc>
                <a:spcPct val="150000"/>
              </a:lnSpc>
              <a:spcBef>
                <a:spcPct val="0"/>
              </a:spcBef>
              <a:spcAft>
                <a:spcPct val="0"/>
              </a:spcAft>
              <a:buClrTx/>
              <a:buSzTx/>
              <a:buNone/>
            </a:pPr>
            <a:endParaRPr lang="en-US" sz="2000" dirty="0">
              <a:latin typeface="Arial" panose="020B0604020202020204" pitchFamily="34" charset="0"/>
              <a:ea typeface="Times New Roman" pitchFamily="18" charset="0"/>
              <a:cs typeface="Arial" panose="020B0604020202020204" pitchFamily="34" charset="0"/>
            </a:endParaRPr>
          </a:p>
          <a:p>
            <a:pPr marL="0" lvl="0" indent="0" algn="just" eaLnBrk="0" fontAlgn="base" hangingPunct="0">
              <a:lnSpc>
                <a:spcPct val="150000"/>
              </a:lnSpc>
              <a:spcBef>
                <a:spcPct val="0"/>
              </a:spcBef>
              <a:spcAft>
                <a:spcPct val="0"/>
              </a:spcAft>
              <a:buClrTx/>
              <a:buSzTx/>
              <a:buNone/>
            </a:pPr>
            <a:endParaRPr lang="en-US" sz="2000" dirty="0">
              <a:latin typeface="Arial" panose="020B0604020202020204" pitchFamily="34" charset="0"/>
              <a:ea typeface="Times New Roman" pitchFamily="18" charset="0"/>
              <a:cs typeface="Arial" panose="020B0604020202020204" pitchFamily="34" charset="0"/>
            </a:endParaRPr>
          </a:p>
          <a:p>
            <a:endParaRPr lang="en-IN" dirty="0"/>
          </a:p>
        </p:txBody>
      </p:sp>
      <p:sp>
        <p:nvSpPr>
          <p:cNvPr id="4" name="Footer Placeholder 3">
            <a:extLst>
              <a:ext uri="{FF2B5EF4-FFF2-40B4-BE49-F238E27FC236}">
                <a16:creationId xmlns:a16="http://schemas.microsoft.com/office/drawing/2014/main" id="{7CB19C2C-FBF9-DD7A-F450-8CD09077BDD7}"/>
              </a:ext>
            </a:extLst>
          </p:cNvPr>
          <p:cNvSpPr>
            <a:spLocks noGrp="1"/>
          </p:cNvSpPr>
          <p:nvPr>
            <p:ph type="ftr" sz="quarter" idx="11"/>
          </p:nvPr>
        </p:nvSpPr>
        <p:spPr/>
        <p:txBody>
          <a:bodyPr/>
          <a:lstStyle/>
          <a:p>
            <a:r>
              <a:rPr lang="en-US"/>
              <a:t>PHED Haryana</a:t>
            </a:r>
          </a:p>
        </p:txBody>
      </p:sp>
    </p:spTree>
    <p:extLst>
      <p:ext uri="{BB962C8B-B14F-4D97-AF65-F5344CB8AC3E}">
        <p14:creationId xmlns:p14="http://schemas.microsoft.com/office/powerpoint/2010/main" val="1668149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FC8AD8-5ADA-5E18-19B7-C3EE13333C9E}"/>
              </a:ext>
            </a:extLst>
          </p:cNvPr>
          <p:cNvSpPr>
            <a:spLocks noGrp="1"/>
          </p:cNvSpPr>
          <p:nvPr>
            <p:ph idx="1"/>
          </p:nvPr>
        </p:nvSpPr>
        <p:spPr/>
        <p:txBody>
          <a:bodyPr/>
          <a:lstStyle/>
          <a:p>
            <a:r>
              <a:rPr lang="en-US" dirty="0"/>
              <a:t>“After shifting to Ranney Wells, water quality and supply reliability have improved and public complaints related to drinking water have reduced significantly.”</a:t>
            </a:r>
            <a:endParaRPr lang="en-IN" dirty="0"/>
          </a:p>
        </p:txBody>
      </p:sp>
      <p:sp>
        <p:nvSpPr>
          <p:cNvPr id="4" name="Footer Placeholder 3">
            <a:extLst>
              <a:ext uri="{FF2B5EF4-FFF2-40B4-BE49-F238E27FC236}">
                <a16:creationId xmlns:a16="http://schemas.microsoft.com/office/drawing/2014/main" id="{A83ABC57-CF67-2756-BAB1-CDADF0AEB9BA}"/>
              </a:ext>
            </a:extLst>
          </p:cNvPr>
          <p:cNvSpPr>
            <a:spLocks noGrp="1"/>
          </p:cNvSpPr>
          <p:nvPr>
            <p:ph type="ftr" sz="quarter" idx="11"/>
          </p:nvPr>
        </p:nvSpPr>
        <p:spPr/>
        <p:txBody>
          <a:bodyPr/>
          <a:lstStyle/>
          <a:p>
            <a:r>
              <a:rPr lang="en-US"/>
              <a:t>PHED Haryana</a:t>
            </a:r>
          </a:p>
        </p:txBody>
      </p:sp>
    </p:spTree>
    <p:extLst>
      <p:ext uri="{BB962C8B-B14F-4D97-AF65-F5344CB8AC3E}">
        <p14:creationId xmlns:p14="http://schemas.microsoft.com/office/powerpoint/2010/main" val="2765769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3"/>
          <p:cNvSpPr txBox="1">
            <a:spLocks noChangeArrowheads="1"/>
          </p:cNvSpPr>
          <p:nvPr/>
        </p:nvSpPr>
        <p:spPr bwMode="auto">
          <a:xfrm>
            <a:off x="1905000" y="304800"/>
            <a:ext cx="5105400" cy="461963"/>
          </a:xfrm>
          <a:prstGeom prst="rect">
            <a:avLst/>
          </a:prstGeom>
          <a:noFill/>
          <a:ln w="9525">
            <a:noFill/>
            <a:miter lim="800000"/>
            <a:headEnd/>
            <a:tailEnd/>
          </a:ln>
        </p:spPr>
        <p:txBody>
          <a:bodyPr>
            <a:spAutoFit/>
          </a:bodyPr>
          <a:lstStyle/>
          <a:p>
            <a:pPr algn="ctr"/>
            <a:r>
              <a:rPr lang="en-US" sz="2400" b="1">
                <a:solidFill>
                  <a:schemeClr val="tx2"/>
                </a:solidFill>
                <a:latin typeface="Arial Narrow" pitchFamily="34" charset="0"/>
                <a:cs typeface="Times New Roman" pitchFamily="18" charset="0"/>
              </a:rPr>
              <a:t>Flow Chart</a:t>
            </a:r>
            <a:endParaRPr lang="en-US" sz="2400">
              <a:solidFill>
                <a:schemeClr val="tx2"/>
              </a:solidFill>
              <a:latin typeface="Constantia" pitchFamily="18" charset="0"/>
            </a:endParaRPr>
          </a:p>
        </p:txBody>
      </p:sp>
      <p:pic>
        <p:nvPicPr>
          <p:cNvPr id="5124" name="Picture 4" descr="WhatsApp Image 2021-07-06 at 16.53.56.jpeg"/>
          <p:cNvPicPr>
            <a:picLocks noChangeAspect="1"/>
          </p:cNvPicPr>
          <p:nvPr/>
        </p:nvPicPr>
        <p:blipFill>
          <a:blip r:embed="rId2"/>
          <a:stretch>
            <a:fillRect/>
          </a:stretch>
        </p:blipFill>
        <p:spPr bwMode="auto">
          <a:xfrm>
            <a:off x="990600" y="914400"/>
            <a:ext cx="7391400" cy="5473139"/>
          </a:xfrm>
          <a:prstGeom prst="rect">
            <a:avLst/>
          </a:prstGeom>
          <a:noFill/>
          <a:ln w="9525">
            <a:noFill/>
            <a:miter lim="800000"/>
            <a:headEnd/>
            <a:tailEnd/>
          </a:ln>
        </p:spPr>
      </p:pic>
      <p:pic>
        <p:nvPicPr>
          <p:cNvPr id="5" name="Picture 2" descr="Public Health Engineering Department, Haryana">
            <a:extLst>
              <a:ext uri="{FF2B5EF4-FFF2-40B4-BE49-F238E27FC236}">
                <a16:creationId xmlns:a16="http://schemas.microsoft.com/office/drawing/2014/main" id="{4D8BBADC-D8E2-449E-8EB8-9766F4DC06B2}"/>
              </a:ext>
            </a:extLst>
          </p:cNvPr>
          <p:cNvPicPr>
            <a:picLocks noChangeAspect="1" noChangeArrowheads="1"/>
          </p:cNvPicPr>
          <p:nvPr/>
        </p:nvPicPr>
        <p:blipFill>
          <a:blip r:embed="rId3"/>
          <a:srcRect/>
          <a:stretch>
            <a:fillRect/>
          </a:stretch>
        </p:blipFill>
        <p:spPr bwMode="auto">
          <a:xfrm>
            <a:off x="192123" y="0"/>
            <a:ext cx="952500" cy="9525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1524000" y="653028"/>
            <a:ext cx="6019800" cy="646331"/>
          </a:xfrm>
          <a:prstGeom prst="rect">
            <a:avLst/>
          </a:prstGeom>
          <a:noFill/>
          <a:ln w="9525">
            <a:solidFill>
              <a:schemeClr val="tx1"/>
            </a:solidFill>
            <a:miter lim="800000"/>
            <a:headEnd/>
            <a:tailEnd/>
          </a:ln>
          <a:effectLst/>
        </p:spPr>
        <p:txBody>
          <a:bodyPr>
            <a:spAutoFit/>
          </a:bodyPr>
          <a:lstStyle/>
          <a:p>
            <a:pPr algn="ctr">
              <a:spcBef>
                <a:spcPct val="40000"/>
              </a:spcBef>
            </a:pPr>
            <a:r>
              <a:rPr lang="en-US" b="1" dirty="0">
                <a:solidFill>
                  <a:schemeClr val="accent2"/>
                </a:solidFill>
                <a:latin typeface="Times New Roman" pitchFamily="18" charset="0"/>
              </a:rPr>
              <a:t>CONSTRUCTION OF 2 NOS. RANNEY WELLS (20 </a:t>
            </a:r>
            <a:r>
              <a:rPr lang="en-US" b="1" dirty="0" err="1">
                <a:solidFill>
                  <a:schemeClr val="accent2"/>
                </a:solidFill>
                <a:latin typeface="Times New Roman" pitchFamily="18" charset="0"/>
              </a:rPr>
              <a:t>mld</a:t>
            </a:r>
            <a:r>
              <a:rPr lang="en-US" b="1" dirty="0">
                <a:solidFill>
                  <a:schemeClr val="accent2"/>
                </a:solidFill>
                <a:latin typeface="Times New Roman" pitchFamily="18" charset="0"/>
              </a:rPr>
              <a:t>), </a:t>
            </a:r>
            <a:r>
              <a:rPr lang="en-US" b="1" dirty="0" err="1">
                <a:solidFill>
                  <a:schemeClr val="accent2"/>
                </a:solidFill>
                <a:latin typeface="Times New Roman" pitchFamily="18" charset="0"/>
              </a:rPr>
              <a:t>Tubewells</a:t>
            </a:r>
            <a:r>
              <a:rPr lang="en-US" b="1" dirty="0">
                <a:solidFill>
                  <a:schemeClr val="accent2"/>
                </a:solidFill>
                <a:latin typeface="Times New Roman" pitchFamily="18" charset="0"/>
              </a:rPr>
              <a:t> (2 Nos.)</a:t>
            </a:r>
            <a:endParaRPr lang="en-US" sz="1800" b="1" dirty="0">
              <a:solidFill>
                <a:schemeClr val="accent2"/>
              </a:solidFill>
              <a:latin typeface="Times New Roman" pitchFamily="18" charset="0"/>
            </a:endParaRPr>
          </a:p>
        </p:txBody>
      </p:sp>
      <p:sp>
        <p:nvSpPr>
          <p:cNvPr id="97283" name="Text Box 3"/>
          <p:cNvSpPr txBox="1">
            <a:spLocks noChangeArrowheads="1"/>
          </p:cNvSpPr>
          <p:nvPr/>
        </p:nvSpPr>
        <p:spPr bwMode="auto">
          <a:xfrm>
            <a:off x="1828800" y="1643628"/>
            <a:ext cx="5029200" cy="376238"/>
          </a:xfrm>
          <a:prstGeom prst="rect">
            <a:avLst/>
          </a:prstGeom>
          <a:noFill/>
          <a:ln w="9525">
            <a:solidFill>
              <a:schemeClr val="tx1"/>
            </a:solidFill>
            <a:miter lim="800000"/>
            <a:headEnd/>
            <a:tailEnd/>
          </a:ln>
          <a:effectLst/>
        </p:spPr>
        <p:txBody>
          <a:bodyPr>
            <a:spAutoFit/>
          </a:bodyPr>
          <a:lstStyle/>
          <a:p>
            <a:pPr algn="ctr">
              <a:spcBef>
                <a:spcPct val="50000"/>
              </a:spcBef>
            </a:pPr>
            <a:r>
              <a:rPr lang="en-US" sz="1800" dirty="0">
                <a:solidFill>
                  <a:srgbClr val="0070C0"/>
                </a:solidFill>
                <a:latin typeface="Times New Roman" pitchFamily="18" charset="0"/>
              </a:rPr>
              <a:t>Main Boosting Station </a:t>
            </a:r>
            <a:r>
              <a:rPr lang="en-US" sz="1800" dirty="0" err="1">
                <a:solidFill>
                  <a:srgbClr val="0070C0"/>
                </a:solidFill>
                <a:latin typeface="Times New Roman" pitchFamily="18" charset="0"/>
              </a:rPr>
              <a:t>Mohna</a:t>
            </a:r>
            <a:r>
              <a:rPr lang="en-US" sz="1800" dirty="0">
                <a:solidFill>
                  <a:srgbClr val="0070C0"/>
                </a:solidFill>
                <a:latin typeface="Times New Roman" pitchFamily="18" charset="0"/>
              </a:rPr>
              <a:t> (UGT 6100  KL)</a:t>
            </a:r>
            <a:endParaRPr lang="en-US" dirty="0">
              <a:solidFill>
                <a:srgbClr val="0070C0"/>
              </a:solidFill>
              <a:latin typeface="Times New Roman" pitchFamily="18" charset="0"/>
            </a:endParaRPr>
          </a:p>
        </p:txBody>
      </p:sp>
      <p:sp>
        <p:nvSpPr>
          <p:cNvPr id="97284" name="Text Box 4"/>
          <p:cNvSpPr txBox="1">
            <a:spLocks noChangeArrowheads="1"/>
          </p:cNvSpPr>
          <p:nvPr/>
        </p:nvSpPr>
        <p:spPr bwMode="auto">
          <a:xfrm>
            <a:off x="3198812" y="3278970"/>
            <a:ext cx="1905000" cy="646331"/>
          </a:xfrm>
          <a:prstGeom prst="rect">
            <a:avLst/>
          </a:prstGeom>
          <a:noFill/>
          <a:ln w="9525">
            <a:solidFill>
              <a:schemeClr val="tx1"/>
            </a:solidFill>
            <a:miter lim="800000"/>
            <a:headEnd/>
            <a:tailEnd/>
          </a:ln>
          <a:effectLst/>
        </p:spPr>
        <p:txBody>
          <a:bodyPr wrap="square">
            <a:spAutoFit/>
          </a:bodyPr>
          <a:lstStyle/>
          <a:p>
            <a:pPr algn="ctr">
              <a:spcBef>
                <a:spcPct val="50000"/>
              </a:spcBef>
            </a:pPr>
            <a:r>
              <a:rPr lang="en-US" sz="1800" dirty="0">
                <a:solidFill>
                  <a:srgbClr val="0070C0"/>
                </a:solidFill>
                <a:latin typeface="Times New Roman" pitchFamily="18" charset="0"/>
              </a:rPr>
              <a:t>MBS </a:t>
            </a:r>
            <a:r>
              <a:rPr lang="en-US" sz="1800" dirty="0" err="1">
                <a:solidFill>
                  <a:srgbClr val="0070C0"/>
                </a:solidFill>
                <a:latin typeface="Times New Roman" pitchFamily="18" charset="0"/>
              </a:rPr>
              <a:t>Dudhola</a:t>
            </a:r>
            <a:r>
              <a:rPr lang="en-US" sz="1800" dirty="0">
                <a:solidFill>
                  <a:srgbClr val="0070C0"/>
                </a:solidFill>
                <a:latin typeface="Times New Roman" pitchFamily="18" charset="0"/>
              </a:rPr>
              <a:t> (UGT 4500 KL)</a:t>
            </a:r>
            <a:endParaRPr lang="en-US" dirty="0">
              <a:solidFill>
                <a:srgbClr val="0070C0"/>
              </a:solidFill>
              <a:latin typeface="Times New Roman" pitchFamily="18" charset="0"/>
            </a:endParaRPr>
          </a:p>
        </p:txBody>
      </p:sp>
      <p:sp>
        <p:nvSpPr>
          <p:cNvPr id="97297" name="Line 17"/>
          <p:cNvSpPr>
            <a:spLocks noChangeShapeType="1"/>
          </p:cNvSpPr>
          <p:nvPr/>
        </p:nvSpPr>
        <p:spPr bwMode="auto">
          <a:xfrm>
            <a:off x="4151312" y="1338828"/>
            <a:ext cx="0" cy="3048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7310" name="Text Box 30"/>
          <p:cNvSpPr txBox="1">
            <a:spLocks noChangeArrowheads="1"/>
          </p:cNvSpPr>
          <p:nvPr/>
        </p:nvSpPr>
        <p:spPr bwMode="auto">
          <a:xfrm>
            <a:off x="1697413" y="76200"/>
            <a:ext cx="5672973" cy="523220"/>
          </a:xfrm>
          <a:prstGeom prst="rect">
            <a:avLst/>
          </a:prstGeom>
          <a:noFill/>
          <a:ln w="9525">
            <a:noFill/>
            <a:miter lim="800000"/>
            <a:headEnd/>
            <a:tailEnd/>
          </a:ln>
          <a:effectLst/>
        </p:spPr>
        <p:txBody>
          <a:bodyPr>
            <a:spAutoFit/>
          </a:bodyPr>
          <a:lstStyle/>
          <a:p>
            <a:pPr algn="ctr">
              <a:spcBef>
                <a:spcPct val="50000"/>
              </a:spcBef>
            </a:pPr>
            <a:r>
              <a:rPr lang="en-US" sz="2800" dirty="0"/>
              <a:t>PROJECT</a:t>
            </a:r>
            <a:r>
              <a:rPr lang="en-US" sz="2800" dirty="0">
                <a:solidFill>
                  <a:srgbClr val="339966"/>
                </a:solidFill>
              </a:rPr>
              <a:t>   </a:t>
            </a:r>
            <a:r>
              <a:rPr lang="en-US" sz="2800" dirty="0"/>
              <a:t>AT   A  GLANCE</a:t>
            </a:r>
            <a:endParaRPr lang="en-US" sz="2000" dirty="0"/>
          </a:p>
        </p:txBody>
      </p:sp>
      <p:sp>
        <p:nvSpPr>
          <p:cNvPr id="97323" name="Text Box 43"/>
          <p:cNvSpPr txBox="1">
            <a:spLocks noChangeArrowheads="1"/>
          </p:cNvSpPr>
          <p:nvPr/>
        </p:nvSpPr>
        <p:spPr bwMode="auto">
          <a:xfrm>
            <a:off x="4612641" y="1336219"/>
            <a:ext cx="1752600" cy="246221"/>
          </a:xfrm>
          <a:prstGeom prst="rect">
            <a:avLst/>
          </a:prstGeom>
          <a:noFill/>
          <a:ln w="9525">
            <a:noFill/>
            <a:miter lim="800000"/>
            <a:headEnd/>
            <a:tailEnd/>
          </a:ln>
          <a:effectLst/>
        </p:spPr>
        <p:txBody>
          <a:bodyPr>
            <a:spAutoFit/>
          </a:bodyPr>
          <a:lstStyle/>
          <a:p>
            <a:pPr>
              <a:spcBef>
                <a:spcPct val="50000"/>
              </a:spcBef>
            </a:pPr>
            <a:r>
              <a:rPr lang="en-US" sz="1000" dirty="0">
                <a:latin typeface="Times New Roman" pitchFamily="18" charset="0"/>
              </a:rPr>
              <a:t>600mm </a:t>
            </a:r>
            <a:r>
              <a:rPr lang="en-US" sz="1000" dirty="0" err="1">
                <a:latin typeface="Times New Roman" pitchFamily="18" charset="0"/>
              </a:rPr>
              <a:t>i</a:t>
            </a:r>
            <a:r>
              <a:rPr lang="en-US" sz="1000" dirty="0">
                <a:latin typeface="Times New Roman" pitchFamily="18" charset="0"/>
              </a:rPr>
              <a:t>/d, (D.I. Pipe)1200 m</a:t>
            </a:r>
            <a:endParaRPr lang="en-US" dirty="0">
              <a:latin typeface="Times New Roman" pitchFamily="18" charset="0"/>
            </a:endParaRPr>
          </a:p>
        </p:txBody>
      </p:sp>
      <p:sp>
        <p:nvSpPr>
          <p:cNvPr id="97325" name="Text Box 45"/>
          <p:cNvSpPr txBox="1">
            <a:spLocks noChangeArrowheads="1"/>
          </p:cNvSpPr>
          <p:nvPr/>
        </p:nvSpPr>
        <p:spPr bwMode="auto">
          <a:xfrm>
            <a:off x="4572000" y="2057400"/>
            <a:ext cx="2743200" cy="461665"/>
          </a:xfrm>
          <a:prstGeom prst="rect">
            <a:avLst/>
          </a:prstGeom>
          <a:noFill/>
          <a:ln w="9525">
            <a:noFill/>
            <a:miter lim="800000"/>
            <a:headEnd/>
            <a:tailEnd/>
          </a:ln>
          <a:effectLst/>
        </p:spPr>
        <p:txBody>
          <a:bodyPr>
            <a:spAutoFit/>
          </a:bodyPr>
          <a:lstStyle/>
          <a:p>
            <a:pPr>
              <a:spcBef>
                <a:spcPct val="50000"/>
              </a:spcBef>
            </a:pPr>
            <a:r>
              <a:rPr lang="en-US" sz="1200" dirty="0">
                <a:latin typeface="Times New Roman" pitchFamily="18" charset="0"/>
              </a:rPr>
              <a:t>800mm I/d  (Pre stressed Concrete Cylinder Pipe) PCCP  Length:- 13450 M.</a:t>
            </a:r>
          </a:p>
        </p:txBody>
      </p:sp>
      <p:sp>
        <p:nvSpPr>
          <p:cNvPr id="36" name="TextBox 35"/>
          <p:cNvSpPr txBox="1"/>
          <p:nvPr/>
        </p:nvSpPr>
        <p:spPr>
          <a:xfrm>
            <a:off x="571977" y="2812249"/>
            <a:ext cx="1524000" cy="646331"/>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00B050"/>
                </a:solidFill>
              </a:rPr>
              <a:t>IBS </a:t>
            </a:r>
            <a:r>
              <a:rPr lang="en-US" dirty="0" err="1">
                <a:solidFill>
                  <a:srgbClr val="00B050"/>
                </a:solidFill>
              </a:rPr>
              <a:t>Mandkol</a:t>
            </a:r>
            <a:r>
              <a:rPr lang="en-US" dirty="0">
                <a:solidFill>
                  <a:srgbClr val="00B050"/>
                </a:solidFill>
              </a:rPr>
              <a:t>   	(750 KL)</a:t>
            </a:r>
          </a:p>
        </p:txBody>
      </p:sp>
      <p:cxnSp>
        <p:nvCxnSpPr>
          <p:cNvPr id="40" name="Straight Connector 39"/>
          <p:cNvCxnSpPr/>
          <p:nvPr/>
        </p:nvCxnSpPr>
        <p:spPr>
          <a:xfrm rot="10800000">
            <a:off x="1203960" y="2675244"/>
            <a:ext cx="2971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p:cNvCxnSpPr>
          <p:nvPr/>
        </p:nvCxnSpPr>
        <p:spPr>
          <a:xfrm>
            <a:off x="1244598" y="2703849"/>
            <a:ext cx="0" cy="90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Line 21"/>
          <p:cNvSpPr>
            <a:spLocks noChangeShapeType="1"/>
          </p:cNvSpPr>
          <p:nvPr/>
        </p:nvSpPr>
        <p:spPr bwMode="auto">
          <a:xfrm>
            <a:off x="876299" y="3478468"/>
            <a:ext cx="0" cy="180201"/>
          </a:xfrm>
          <a:prstGeom prst="line">
            <a:avLst/>
          </a:prstGeom>
          <a:noFill/>
          <a:ln w="9525">
            <a:solidFill>
              <a:schemeClr val="tx1"/>
            </a:solidFill>
            <a:round/>
            <a:headEnd/>
            <a:tailEnd/>
          </a:ln>
          <a:effectLst/>
        </p:spPr>
        <p:txBody>
          <a:bodyPr wrap="none" anchor="ctr"/>
          <a:lstStyle/>
          <a:p>
            <a:endParaRPr lang="en-US"/>
          </a:p>
        </p:txBody>
      </p:sp>
      <p:sp>
        <p:nvSpPr>
          <p:cNvPr id="45" name="Line 21"/>
          <p:cNvSpPr>
            <a:spLocks noChangeShapeType="1"/>
          </p:cNvSpPr>
          <p:nvPr/>
        </p:nvSpPr>
        <p:spPr bwMode="auto">
          <a:xfrm>
            <a:off x="1600200" y="3458370"/>
            <a:ext cx="0" cy="220395"/>
          </a:xfrm>
          <a:prstGeom prst="line">
            <a:avLst/>
          </a:prstGeom>
          <a:noFill/>
          <a:ln w="9525">
            <a:solidFill>
              <a:schemeClr val="tx1"/>
            </a:solidFill>
            <a:round/>
            <a:headEnd/>
            <a:tailEnd/>
          </a:ln>
          <a:effectLst/>
        </p:spPr>
        <p:txBody>
          <a:bodyPr wrap="none" anchor="ctr"/>
          <a:lstStyle/>
          <a:p>
            <a:endParaRPr lang="en-US"/>
          </a:p>
        </p:txBody>
      </p:sp>
      <p:sp>
        <p:nvSpPr>
          <p:cNvPr id="48" name="TextBox 47"/>
          <p:cNvSpPr txBox="1"/>
          <p:nvPr/>
        </p:nvSpPr>
        <p:spPr>
          <a:xfrm>
            <a:off x="533399" y="3699439"/>
            <a:ext cx="685800" cy="430887"/>
          </a:xfrm>
          <a:prstGeom prst="rect">
            <a:avLst/>
          </a:prstGeom>
          <a:noFill/>
          <a:ln>
            <a:solidFill>
              <a:schemeClr val="accent1"/>
            </a:solidFill>
          </a:ln>
        </p:spPr>
        <p:txBody>
          <a:bodyPr wrap="square" rtlCol="0">
            <a:spAutoFit/>
          </a:bodyPr>
          <a:lstStyle/>
          <a:p>
            <a:r>
              <a:rPr lang="en-US" sz="1100" dirty="0">
                <a:solidFill>
                  <a:srgbClr val="FF0000"/>
                </a:solidFill>
              </a:rPr>
              <a:t>7 nos. villages</a:t>
            </a:r>
          </a:p>
        </p:txBody>
      </p:sp>
      <p:sp>
        <p:nvSpPr>
          <p:cNvPr id="49" name="TextBox 48"/>
          <p:cNvSpPr txBox="1"/>
          <p:nvPr/>
        </p:nvSpPr>
        <p:spPr>
          <a:xfrm>
            <a:off x="1410177" y="3699439"/>
            <a:ext cx="685800" cy="430887"/>
          </a:xfrm>
          <a:prstGeom prst="rect">
            <a:avLst/>
          </a:prstGeom>
          <a:noFill/>
          <a:ln>
            <a:solidFill>
              <a:schemeClr val="accent1"/>
            </a:solidFill>
          </a:ln>
        </p:spPr>
        <p:txBody>
          <a:bodyPr wrap="square" rtlCol="0">
            <a:spAutoFit/>
          </a:bodyPr>
          <a:lstStyle/>
          <a:p>
            <a:r>
              <a:rPr lang="en-US" sz="1100" dirty="0">
                <a:solidFill>
                  <a:srgbClr val="FF0000"/>
                </a:solidFill>
              </a:rPr>
              <a:t>2 nos. villages</a:t>
            </a:r>
          </a:p>
        </p:txBody>
      </p:sp>
      <p:cxnSp>
        <p:nvCxnSpPr>
          <p:cNvPr id="53" name="Straight Connector 52"/>
          <p:cNvCxnSpPr>
            <a:cxnSpLocks/>
          </p:cNvCxnSpPr>
          <p:nvPr/>
        </p:nvCxnSpPr>
        <p:spPr>
          <a:xfrm flipV="1">
            <a:off x="4171156" y="3116088"/>
            <a:ext cx="3296444" cy="34517"/>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689725" y="4686051"/>
            <a:ext cx="1524000" cy="584775"/>
          </a:xfrm>
          <a:prstGeom prst="rect">
            <a:avLst/>
          </a:prstGeom>
          <a:noFill/>
          <a:ln>
            <a:solidFill>
              <a:schemeClr val="accent1"/>
            </a:solidFill>
          </a:ln>
        </p:spPr>
        <p:txBody>
          <a:bodyPr wrap="square" rtlCol="0">
            <a:spAutoFit/>
          </a:bodyPr>
          <a:lstStyle/>
          <a:p>
            <a:r>
              <a:rPr lang="en-US" sz="1600" dirty="0">
                <a:solidFill>
                  <a:srgbClr val="00B050"/>
                </a:solidFill>
              </a:rPr>
              <a:t>IBS </a:t>
            </a:r>
            <a:r>
              <a:rPr lang="en-US" sz="1600" dirty="0" err="1">
                <a:solidFill>
                  <a:srgbClr val="00B050"/>
                </a:solidFill>
              </a:rPr>
              <a:t>Dudhola</a:t>
            </a:r>
            <a:r>
              <a:rPr lang="en-US" sz="1600" dirty="0">
                <a:solidFill>
                  <a:srgbClr val="00B050"/>
                </a:solidFill>
              </a:rPr>
              <a:t>             (4500KL)</a:t>
            </a:r>
          </a:p>
        </p:txBody>
      </p:sp>
      <p:cxnSp>
        <p:nvCxnSpPr>
          <p:cNvPr id="58" name="Straight Arrow Connector 57"/>
          <p:cNvCxnSpPr>
            <a:cxnSpLocks/>
            <a:endCxn id="54" idx="0"/>
          </p:cNvCxnSpPr>
          <p:nvPr/>
        </p:nvCxnSpPr>
        <p:spPr>
          <a:xfrm rot="5400000">
            <a:off x="6680376" y="3906763"/>
            <a:ext cx="1550638" cy="79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cxnSpLocks/>
            <a:stCxn id="54" idx="2"/>
            <a:endCxn id="61" idx="0"/>
          </p:cNvCxnSpPr>
          <p:nvPr/>
        </p:nvCxnSpPr>
        <p:spPr>
          <a:xfrm rot="16200000" flipH="1">
            <a:off x="7332885" y="5389665"/>
            <a:ext cx="253554" cy="15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781800" y="5524380"/>
            <a:ext cx="1371600" cy="646331"/>
          </a:xfrm>
          <a:prstGeom prst="rect">
            <a:avLst/>
          </a:prstGeom>
          <a:noFill/>
          <a:ln>
            <a:solidFill>
              <a:schemeClr val="dk1"/>
            </a:solidFill>
          </a:ln>
        </p:spPr>
        <p:txBody>
          <a:bodyPr wrap="square" rtlCol="0">
            <a:spAutoFit/>
          </a:bodyPr>
          <a:lstStyle/>
          <a:p>
            <a:r>
              <a:rPr lang="en-US" dirty="0">
                <a:solidFill>
                  <a:srgbClr val="FF0000"/>
                </a:solidFill>
              </a:rPr>
              <a:t>14 No. villages</a:t>
            </a:r>
          </a:p>
        </p:txBody>
      </p:sp>
      <p:sp>
        <p:nvSpPr>
          <p:cNvPr id="63" name="TextBox 62"/>
          <p:cNvSpPr txBox="1"/>
          <p:nvPr/>
        </p:nvSpPr>
        <p:spPr>
          <a:xfrm>
            <a:off x="457200" y="4615428"/>
            <a:ext cx="914400" cy="430887"/>
          </a:xfrm>
          <a:prstGeom prst="rect">
            <a:avLst/>
          </a:prstGeom>
          <a:noFill/>
          <a:ln>
            <a:solidFill>
              <a:schemeClr val="dk1"/>
            </a:solidFill>
          </a:ln>
        </p:spPr>
        <p:txBody>
          <a:bodyPr wrap="square" rtlCol="0">
            <a:spAutoFit/>
          </a:bodyPr>
          <a:lstStyle/>
          <a:p>
            <a:r>
              <a:rPr lang="en-US" sz="1100" dirty="0">
                <a:solidFill>
                  <a:srgbClr val="00B050"/>
                </a:solidFill>
              </a:rPr>
              <a:t>IBS </a:t>
            </a:r>
            <a:r>
              <a:rPr lang="en-US" sz="1100" dirty="0" err="1">
                <a:solidFill>
                  <a:srgbClr val="00B050"/>
                </a:solidFill>
              </a:rPr>
              <a:t>Dhatir</a:t>
            </a:r>
            <a:r>
              <a:rPr lang="en-US" sz="1100" dirty="0">
                <a:solidFill>
                  <a:srgbClr val="00B050"/>
                </a:solidFill>
              </a:rPr>
              <a:t> (800 KL)</a:t>
            </a:r>
          </a:p>
        </p:txBody>
      </p:sp>
      <p:sp>
        <p:nvSpPr>
          <p:cNvPr id="64" name="TextBox 63"/>
          <p:cNvSpPr txBox="1"/>
          <p:nvPr/>
        </p:nvSpPr>
        <p:spPr>
          <a:xfrm>
            <a:off x="1524000" y="4638764"/>
            <a:ext cx="914400" cy="600164"/>
          </a:xfrm>
          <a:prstGeom prst="rect">
            <a:avLst/>
          </a:prstGeom>
          <a:noFill/>
          <a:ln>
            <a:solidFill>
              <a:schemeClr val="dk1"/>
            </a:solidFill>
          </a:ln>
        </p:spPr>
        <p:txBody>
          <a:bodyPr wrap="square" rtlCol="0">
            <a:spAutoFit/>
          </a:bodyPr>
          <a:lstStyle/>
          <a:p>
            <a:r>
              <a:rPr lang="en-US" sz="1100" dirty="0">
                <a:solidFill>
                  <a:srgbClr val="00B050"/>
                </a:solidFill>
              </a:rPr>
              <a:t>IBS </a:t>
            </a:r>
            <a:r>
              <a:rPr lang="en-US" sz="1100" dirty="0" err="1">
                <a:solidFill>
                  <a:srgbClr val="00B050"/>
                </a:solidFill>
              </a:rPr>
              <a:t>Kairaka</a:t>
            </a:r>
            <a:r>
              <a:rPr lang="en-US" sz="1100" dirty="0">
                <a:solidFill>
                  <a:srgbClr val="00B050"/>
                </a:solidFill>
              </a:rPr>
              <a:t> (500 KL) </a:t>
            </a:r>
          </a:p>
        </p:txBody>
      </p:sp>
      <p:sp>
        <p:nvSpPr>
          <p:cNvPr id="65" name="TextBox 64"/>
          <p:cNvSpPr txBox="1"/>
          <p:nvPr/>
        </p:nvSpPr>
        <p:spPr>
          <a:xfrm>
            <a:off x="2514600" y="4638764"/>
            <a:ext cx="914400" cy="430887"/>
          </a:xfrm>
          <a:prstGeom prst="rect">
            <a:avLst/>
          </a:prstGeom>
          <a:noFill/>
          <a:ln>
            <a:solidFill>
              <a:schemeClr val="dk1"/>
            </a:solidFill>
          </a:ln>
        </p:spPr>
        <p:txBody>
          <a:bodyPr wrap="square" rtlCol="0">
            <a:spAutoFit/>
          </a:bodyPr>
          <a:lstStyle/>
          <a:p>
            <a:r>
              <a:rPr lang="en-US" sz="1100" dirty="0">
                <a:solidFill>
                  <a:srgbClr val="00B050"/>
                </a:solidFill>
              </a:rPr>
              <a:t>IBS </a:t>
            </a:r>
            <a:r>
              <a:rPr lang="en-US" sz="1100" dirty="0" err="1">
                <a:solidFill>
                  <a:srgbClr val="00B050"/>
                </a:solidFill>
              </a:rPr>
              <a:t>Ratipur</a:t>
            </a:r>
            <a:r>
              <a:rPr lang="en-US" sz="1100" dirty="0">
                <a:solidFill>
                  <a:srgbClr val="00B050"/>
                </a:solidFill>
              </a:rPr>
              <a:t> (850 KL)</a:t>
            </a:r>
          </a:p>
        </p:txBody>
      </p:sp>
      <p:sp>
        <p:nvSpPr>
          <p:cNvPr id="66" name="TextBox 65"/>
          <p:cNvSpPr txBox="1"/>
          <p:nvPr/>
        </p:nvSpPr>
        <p:spPr>
          <a:xfrm>
            <a:off x="3581400" y="4615428"/>
            <a:ext cx="990600" cy="600164"/>
          </a:xfrm>
          <a:prstGeom prst="rect">
            <a:avLst/>
          </a:prstGeom>
          <a:noFill/>
          <a:ln>
            <a:solidFill>
              <a:schemeClr val="dk1"/>
            </a:solidFill>
          </a:ln>
        </p:spPr>
        <p:txBody>
          <a:bodyPr wrap="square" rtlCol="0">
            <a:spAutoFit/>
          </a:bodyPr>
          <a:lstStyle/>
          <a:p>
            <a:r>
              <a:rPr lang="en-US" sz="1100" dirty="0">
                <a:solidFill>
                  <a:srgbClr val="00B050"/>
                </a:solidFill>
              </a:rPr>
              <a:t>IBS </a:t>
            </a:r>
            <a:r>
              <a:rPr lang="en-US" sz="1100" dirty="0" err="1">
                <a:solidFill>
                  <a:srgbClr val="00B050"/>
                </a:solidFill>
              </a:rPr>
              <a:t>Bhanakpur</a:t>
            </a:r>
            <a:r>
              <a:rPr lang="en-US" sz="1100" dirty="0">
                <a:solidFill>
                  <a:srgbClr val="00B050"/>
                </a:solidFill>
              </a:rPr>
              <a:t> (1200 KL) </a:t>
            </a:r>
          </a:p>
        </p:txBody>
      </p:sp>
      <p:sp>
        <p:nvSpPr>
          <p:cNvPr id="67" name="TextBox 66"/>
          <p:cNvSpPr txBox="1"/>
          <p:nvPr/>
        </p:nvSpPr>
        <p:spPr>
          <a:xfrm>
            <a:off x="4800600" y="4615428"/>
            <a:ext cx="914400" cy="461665"/>
          </a:xfrm>
          <a:prstGeom prst="rect">
            <a:avLst/>
          </a:prstGeom>
          <a:noFill/>
          <a:ln>
            <a:solidFill>
              <a:schemeClr val="dk1"/>
            </a:solidFill>
          </a:ln>
        </p:spPr>
        <p:txBody>
          <a:bodyPr wrap="square" rtlCol="0">
            <a:spAutoFit/>
          </a:bodyPr>
          <a:lstStyle/>
          <a:p>
            <a:r>
              <a:rPr lang="en-US" sz="1200" dirty="0">
                <a:solidFill>
                  <a:srgbClr val="00B050"/>
                </a:solidFill>
              </a:rPr>
              <a:t>IBS </a:t>
            </a:r>
            <a:r>
              <a:rPr lang="en-US" sz="1200" dirty="0" err="1">
                <a:solidFill>
                  <a:srgbClr val="00B050"/>
                </a:solidFill>
              </a:rPr>
              <a:t>Prithla</a:t>
            </a:r>
            <a:r>
              <a:rPr lang="en-US" sz="1200" dirty="0">
                <a:solidFill>
                  <a:srgbClr val="00B050"/>
                </a:solidFill>
              </a:rPr>
              <a:t> (500  KL)</a:t>
            </a:r>
          </a:p>
        </p:txBody>
      </p:sp>
      <p:cxnSp>
        <p:nvCxnSpPr>
          <p:cNvPr id="75" name="Straight Connector 74"/>
          <p:cNvCxnSpPr/>
          <p:nvPr/>
        </p:nvCxnSpPr>
        <p:spPr>
          <a:xfrm>
            <a:off x="914400" y="4310628"/>
            <a:ext cx="419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cxnSpLocks/>
          </p:cNvCxnSpPr>
          <p:nvPr/>
        </p:nvCxnSpPr>
        <p:spPr>
          <a:xfrm>
            <a:off x="3808014" y="3879512"/>
            <a:ext cx="1192" cy="4319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endCxn id="63" idx="0"/>
          </p:cNvCxnSpPr>
          <p:nvPr/>
        </p:nvCxnSpPr>
        <p:spPr>
          <a:xfrm rot="5400000">
            <a:off x="762794" y="4463028"/>
            <a:ext cx="3040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endCxn id="64" idx="0"/>
          </p:cNvCxnSpPr>
          <p:nvPr/>
        </p:nvCxnSpPr>
        <p:spPr>
          <a:xfrm rot="5400000">
            <a:off x="1817926" y="4474696"/>
            <a:ext cx="32734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5400000">
            <a:off x="2808526" y="4473902"/>
            <a:ext cx="32813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5400000">
            <a:off x="3949937" y="4473902"/>
            <a:ext cx="32813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5400000">
            <a:off x="4940538" y="4473902"/>
            <a:ext cx="32813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57200" y="5585936"/>
            <a:ext cx="914400" cy="553998"/>
          </a:xfrm>
          <a:prstGeom prst="rect">
            <a:avLst/>
          </a:prstGeom>
          <a:noFill/>
          <a:ln>
            <a:solidFill>
              <a:schemeClr val="dk1"/>
            </a:solidFill>
          </a:ln>
        </p:spPr>
        <p:txBody>
          <a:bodyPr wrap="square" rtlCol="0">
            <a:spAutoFit/>
          </a:bodyPr>
          <a:lstStyle/>
          <a:p>
            <a:r>
              <a:rPr lang="en-US" sz="1400" dirty="0">
                <a:solidFill>
                  <a:srgbClr val="FF0000"/>
                </a:solidFill>
              </a:rPr>
              <a:t>14 No. </a:t>
            </a:r>
            <a:r>
              <a:rPr lang="en-US" sz="1600" dirty="0">
                <a:solidFill>
                  <a:srgbClr val="FF0000"/>
                </a:solidFill>
              </a:rPr>
              <a:t>villages</a:t>
            </a:r>
            <a:endParaRPr lang="en-US" sz="1400" dirty="0">
              <a:solidFill>
                <a:srgbClr val="FF0000"/>
              </a:solidFill>
            </a:endParaRPr>
          </a:p>
        </p:txBody>
      </p:sp>
      <p:sp>
        <p:nvSpPr>
          <p:cNvPr id="93" name="TextBox 92"/>
          <p:cNvSpPr txBox="1"/>
          <p:nvPr/>
        </p:nvSpPr>
        <p:spPr>
          <a:xfrm>
            <a:off x="1524000" y="5585936"/>
            <a:ext cx="914400" cy="523220"/>
          </a:xfrm>
          <a:prstGeom prst="rect">
            <a:avLst/>
          </a:prstGeom>
          <a:noFill/>
          <a:ln>
            <a:solidFill>
              <a:schemeClr val="dk1"/>
            </a:solidFill>
          </a:ln>
        </p:spPr>
        <p:txBody>
          <a:bodyPr wrap="square" rtlCol="0">
            <a:spAutoFit/>
          </a:bodyPr>
          <a:lstStyle/>
          <a:p>
            <a:r>
              <a:rPr lang="en-US" sz="1400" dirty="0">
                <a:solidFill>
                  <a:srgbClr val="FF0000"/>
                </a:solidFill>
              </a:rPr>
              <a:t>13 No. villages</a:t>
            </a:r>
          </a:p>
        </p:txBody>
      </p:sp>
      <p:sp>
        <p:nvSpPr>
          <p:cNvPr id="94" name="TextBox 93"/>
          <p:cNvSpPr txBox="1"/>
          <p:nvPr/>
        </p:nvSpPr>
        <p:spPr>
          <a:xfrm>
            <a:off x="2514600" y="5585936"/>
            <a:ext cx="914400" cy="523220"/>
          </a:xfrm>
          <a:prstGeom prst="rect">
            <a:avLst/>
          </a:prstGeom>
          <a:noFill/>
          <a:ln>
            <a:solidFill>
              <a:schemeClr val="dk1"/>
            </a:solidFill>
          </a:ln>
        </p:spPr>
        <p:txBody>
          <a:bodyPr wrap="square" rtlCol="0">
            <a:spAutoFit/>
          </a:bodyPr>
          <a:lstStyle/>
          <a:p>
            <a:r>
              <a:rPr lang="en-US" sz="1400" dirty="0">
                <a:solidFill>
                  <a:srgbClr val="FF0000"/>
                </a:solidFill>
              </a:rPr>
              <a:t>11 No. villages</a:t>
            </a:r>
          </a:p>
        </p:txBody>
      </p:sp>
      <p:sp>
        <p:nvSpPr>
          <p:cNvPr id="95" name="TextBox 94"/>
          <p:cNvSpPr txBox="1"/>
          <p:nvPr/>
        </p:nvSpPr>
        <p:spPr>
          <a:xfrm>
            <a:off x="3581400" y="5585936"/>
            <a:ext cx="990600" cy="523220"/>
          </a:xfrm>
          <a:prstGeom prst="rect">
            <a:avLst/>
          </a:prstGeom>
          <a:noFill/>
          <a:ln>
            <a:solidFill>
              <a:schemeClr val="dk1"/>
            </a:solidFill>
          </a:ln>
        </p:spPr>
        <p:txBody>
          <a:bodyPr wrap="square" rtlCol="0">
            <a:spAutoFit/>
          </a:bodyPr>
          <a:lstStyle/>
          <a:p>
            <a:r>
              <a:rPr lang="en-US" sz="1400" dirty="0">
                <a:solidFill>
                  <a:srgbClr val="FF0000"/>
                </a:solidFill>
              </a:rPr>
              <a:t>17 No. villages</a:t>
            </a:r>
          </a:p>
        </p:txBody>
      </p:sp>
      <p:sp>
        <p:nvSpPr>
          <p:cNvPr id="96" name="TextBox 95"/>
          <p:cNvSpPr txBox="1"/>
          <p:nvPr/>
        </p:nvSpPr>
        <p:spPr>
          <a:xfrm>
            <a:off x="4800600" y="5585936"/>
            <a:ext cx="914400" cy="523220"/>
          </a:xfrm>
          <a:prstGeom prst="rect">
            <a:avLst/>
          </a:prstGeom>
          <a:noFill/>
          <a:ln>
            <a:solidFill>
              <a:schemeClr val="dk1"/>
            </a:solidFill>
          </a:ln>
        </p:spPr>
        <p:txBody>
          <a:bodyPr wrap="square" rtlCol="0">
            <a:spAutoFit/>
          </a:bodyPr>
          <a:lstStyle/>
          <a:p>
            <a:r>
              <a:rPr lang="en-US" sz="1400" dirty="0">
                <a:solidFill>
                  <a:srgbClr val="FF0000"/>
                </a:solidFill>
              </a:rPr>
              <a:t>6 No. villages</a:t>
            </a:r>
          </a:p>
        </p:txBody>
      </p:sp>
      <p:cxnSp>
        <p:nvCxnSpPr>
          <p:cNvPr id="98" name="Straight Arrow Connector 97"/>
          <p:cNvCxnSpPr>
            <a:stCxn id="63" idx="2"/>
          </p:cNvCxnSpPr>
          <p:nvPr/>
        </p:nvCxnSpPr>
        <p:spPr>
          <a:xfrm rot="5400000">
            <a:off x="622084" y="5337841"/>
            <a:ext cx="583842" cy="7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5400000">
            <a:off x="1697319" y="5431120"/>
            <a:ext cx="41377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2613308" y="5431120"/>
            <a:ext cx="41377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5400000">
            <a:off x="3830919" y="5431120"/>
            <a:ext cx="41377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5400000">
            <a:off x="4973920" y="5431120"/>
            <a:ext cx="41377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cxnSpLocks/>
            <a:endCxn id="97284" idx="0"/>
          </p:cNvCxnSpPr>
          <p:nvPr/>
        </p:nvCxnSpPr>
        <p:spPr>
          <a:xfrm flipH="1">
            <a:off x="4151312" y="2023875"/>
            <a:ext cx="39688" cy="12550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FD83850-1010-40F1-B059-703612339813}"/>
              </a:ext>
            </a:extLst>
          </p:cNvPr>
          <p:cNvSpPr txBox="1"/>
          <p:nvPr/>
        </p:nvSpPr>
        <p:spPr>
          <a:xfrm>
            <a:off x="4572000" y="2514600"/>
            <a:ext cx="2314891" cy="646331"/>
          </a:xfrm>
          <a:prstGeom prst="rect">
            <a:avLst/>
          </a:prstGeom>
          <a:noFill/>
        </p:spPr>
        <p:txBody>
          <a:bodyPr wrap="square">
            <a:spAutoFit/>
          </a:bodyPr>
          <a:lstStyle/>
          <a:p>
            <a:r>
              <a:rPr lang="en-US" sz="1200" dirty="0">
                <a:latin typeface="Times New Roman" pitchFamily="18" charset="0"/>
              </a:rPr>
              <a:t>700 mm </a:t>
            </a:r>
            <a:r>
              <a:rPr lang="en-US" sz="1200" dirty="0" err="1">
                <a:latin typeface="Times New Roman" pitchFamily="18" charset="0"/>
              </a:rPr>
              <a:t>i</a:t>
            </a:r>
            <a:r>
              <a:rPr lang="en-US" sz="1200" dirty="0">
                <a:latin typeface="Times New Roman" pitchFamily="18" charset="0"/>
              </a:rPr>
              <a:t>/d (Pre stressed Concrete Cylinder Pipe) PCCP Length :-9500M </a:t>
            </a:r>
            <a:endParaRPr lang="en-IN" sz="1200" dirty="0"/>
          </a:p>
        </p:txBody>
      </p:sp>
      <p:cxnSp>
        <p:nvCxnSpPr>
          <p:cNvPr id="17" name="Straight Arrow Connector 16">
            <a:extLst>
              <a:ext uri="{FF2B5EF4-FFF2-40B4-BE49-F238E27FC236}">
                <a16:creationId xmlns:a16="http://schemas.microsoft.com/office/drawing/2014/main" id="{1B45E856-A60B-4A95-8C70-9EC0CD42B373}"/>
              </a:ext>
            </a:extLst>
          </p:cNvPr>
          <p:cNvCxnSpPr>
            <a:cxnSpLocks/>
          </p:cNvCxnSpPr>
          <p:nvPr/>
        </p:nvCxnSpPr>
        <p:spPr>
          <a:xfrm flipH="1">
            <a:off x="4191000" y="2260565"/>
            <a:ext cx="342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C155EE9-980C-4289-924F-8D9691F939A3}"/>
              </a:ext>
            </a:extLst>
          </p:cNvPr>
          <p:cNvCxnSpPr>
            <a:cxnSpLocks/>
          </p:cNvCxnSpPr>
          <p:nvPr/>
        </p:nvCxnSpPr>
        <p:spPr>
          <a:xfrm flipH="1">
            <a:off x="4171156" y="2908625"/>
            <a:ext cx="342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2948BFA-2A99-4193-8E1B-0675F8DCC76F}"/>
              </a:ext>
            </a:extLst>
          </p:cNvPr>
          <p:cNvCxnSpPr/>
          <p:nvPr/>
        </p:nvCxnSpPr>
        <p:spPr>
          <a:xfrm>
            <a:off x="7696200" y="2019866"/>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0" name="Picture 2" descr="Public Health Engineering Department, Haryana">
            <a:extLst>
              <a:ext uri="{FF2B5EF4-FFF2-40B4-BE49-F238E27FC236}">
                <a16:creationId xmlns:a16="http://schemas.microsoft.com/office/drawing/2014/main" id="{6051DD58-B109-4C89-A9E8-E3777AD08E92}"/>
              </a:ext>
            </a:extLst>
          </p:cNvPr>
          <p:cNvPicPr>
            <a:picLocks noChangeAspect="1" noChangeArrowheads="1"/>
          </p:cNvPicPr>
          <p:nvPr/>
        </p:nvPicPr>
        <p:blipFill>
          <a:blip r:embed="rId2"/>
          <a:srcRect/>
          <a:stretch>
            <a:fillRect/>
          </a:stretch>
        </p:blipFill>
        <p:spPr bwMode="auto">
          <a:xfrm>
            <a:off x="95727" y="23693"/>
            <a:ext cx="952500" cy="9525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01291068"/>
              </p:ext>
            </p:extLst>
          </p:nvPr>
        </p:nvGraphicFramePr>
        <p:xfrm>
          <a:off x="723898" y="914400"/>
          <a:ext cx="7581901" cy="5490732"/>
        </p:xfrm>
        <a:graphic>
          <a:graphicData uri="http://schemas.openxmlformats.org/drawingml/2006/table">
            <a:tbl>
              <a:tblPr/>
              <a:tblGrid>
                <a:gridCol w="645307">
                  <a:extLst>
                    <a:ext uri="{9D8B030D-6E8A-4147-A177-3AD203B41FA5}">
                      <a16:colId xmlns:a16="http://schemas.microsoft.com/office/drawing/2014/main" val="20000"/>
                    </a:ext>
                  </a:extLst>
                </a:gridCol>
                <a:gridCol w="1983595">
                  <a:extLst>
                    <a:ext uri="{9D8B030D-6E8A-4147-A177-3AD203B41FA5}">
                      <a16:colId xmlns:a16="http://schemas.microsoft.com/office/drawing/2014/main" val="20001"/>
                    </a:ext>
                  </a:extLst>
                </a:gridCol>
                <a:gridCol w="14478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835196">
                  <a:extLst>
                    <a:ext uri="{9D8B030D-6E8A-4147-A177-3AD203B41FA5}">
                      <a16:colId xmlns:a16="http://schemas.microsoft.com/office/drawing/2014/main" val="20004"/>
                    </a:ext>
                  </a:extLst>
                </a:gridCol>
                <a:gridCol w="917403">
                  <a:extLst>
                    <a:ext uri="{9D8B030D-6E8A-4147-A177-3AD203B41FA5}">
                      <a16:colId xmlns:a16="http://schemas.microsoft.com/office/drawing/2014/main" val="20006"/>
                    </a:ext>
                  </a:extLst>
                </a:gridCol>
              </a:tblGrid>
              <a:tr h="371800">
                <a:tc>
                  <a:txBody>
                    <a:bodyPr/>
                    <a:lstStyle/>
                    <a:p>
                      <a:pPr marL="0" marR="0" algn="ctr">
                        <a:lnSpc>
                          <a:spcPct val="150000"/>
                        </a:lnSpc>
                        <a:spcBef>
                          <a:spcPts val="0"/>
                        </a:spcBef>
                        <a:spcAft>
                          <a:spcPts val="0"/>
                        </a:spcAft>
                      </a:pPr>
                      <a:r>
                        <a:rPr lang="en-US" sz="1400" b="1" dirty="0">
                          <a:solidFill>
                            <a:schemeClr val="tx2"/>
                          </a:solidFill>
                          <a:latin typeface="Arial Narrow" panose="020B0606020202030204" pitchFamily="34" charset="0"/>
                          <a:ea typeface="Times New Roman"/>
                        </a:rPr>
                        <a:t>Sr. No.</a:t>
                      </a:r>
                      <a:endParaRPr lang="en-US" sz="1400" dirty="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b="1" dirty="0">
                          <a:solidFill>
                            <a:schemeClr val="tx2"/>
                          </a:solidFill>
                          <a:latin typeface="Arial Narrow" panose="020B0606020202030204" pitchFamily="34" charset="0"/>
                          <a:ea typeface="Times New Roman"/>
                        </a:rPr>
                        <a:t>Characteristics</a:t>
                      </a:r>
                      <a:endParaRPr lang="en-US" sz="1400" dirty="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400" dirty="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3">
                  <a:txBody>
                    <a:bodyPr/>
                    <a:lstStyle/>
                    <a:p>
                      <a:pPr marL="0" marR="0" algn="ctr">
                        <a:lnSpc>
                          <a:spcPct val="150000"/>
                        </a:lnSpc>
                        <a:spcBef>
                          <a:spcPts val="0"/>
                        </a:spcBef>
                        <a:spcAft>
                          <a:spcPts val="0"/>
                        </a:spcAft>
                      </a:pPr>
                      <a:r>
                        <a:rPr lang="en-US" sz="1400" b="1" dirty="0">
                          <a:solidFill>
                            <a:schemeClr val="tx2"/>
                          </a:solidFill>
                          <a:latin typeface="Arial Narrow" panose="020B0606020202030204" pitchFamily="34" charset="0"/>
                          <a:ea typeface="Times New Roman"/>
                        </a:rPr>
                        <a:t>Results of </a:t>
                      </a:r>
                      <a:endParaRPr lang="en-US" sz="1400" dirty="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50000"/>
                        </a:lnSpc>
                        <a:spcBef>
                          <a:spcPts val="0"/>
                        </a:spcBef>
                        <a:spcAft>
                          <a:spcPts val="0"/>
                        </a:spcAft>
                      </a:pPr>
                      <a:endParaRPr lang="en-US" sz="1400" dirty="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0"/>
                  </a:ext>
                </a:extLst>
              </a:tr>
              <a:tr h="815522">
                <a:tc>
                  <a:txBody>
                    <a:bodyPr/>
                    <a:lstStyle/>
                    <a:p>
                      <a:pPr marL="457200" marR="0" algn="just">
                        <a:lnSpc>
                          <a:spcPct val="150000"/>
                        </a:lnSpc>
                        <a:spcBef>
                          <a:spcPts val="0"/>
                        </a:spcBef>
                        <a:spcAft>
                          <a:spcPts val="0"/>
                        </a:spcAft>
                      </a:pPr>
                      <a:endParaRPr lang="en-US" sz="1400" dirty="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200" b="1" dirty="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200" b="1" dirty="0">
                          <a:solidFill>
                            <a:schemeClr val="tx2"/>
                          </a:solidFill>
                          <a:latin typeface="Arial Narrow" panose="020B0606020202030204" pitchFamily="34" charset="0"/>
                          <a:ea typeface="Times New Roman"/>
                        </a:rPr>
                        <a:t>Max.</a:t>
                      </a:r>
                      <a:r>
                        <a:rPr lang="en-US" sz="1200" b="1" baseline="0" dirty="0">
                          <a:solidFill>
                            <a:schemeClr val="tx2"/>
                          </a:solidFill>
                          <a:latin typeface="Arial Narrow" panose="020B0606020202030204" pitchFamily="34" charset="0"/>
                          <a:ea typeface="Times New Roman"/>
                        </a:rPr>
                        <a:t> Permissible limit as per CPHEEO  Manual</a:t>
                      </a:r>
                      <a:endParaRPr lang="en-US" sz="1200" b="1" dirty="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200" b="1" dirty="0" err="1">
                          <a:solidFill>
                            <a:schemeClr val="tx2"/>
                          </a:solidFill>
                          <a:latin typeface="Arial Narrow" panose="020B0606020202030204" pitchFamily="34" charset="0"/>
                          <a:ea typeface="Times New Roman"/>
                        </a:rPr>
                        <a:t>Ranneywell</a:t>
                      </a:r>
                      <a:r>
                        <a:rPr lang="en-US" sz="1200" b="1" dirty="0">
                          <a:solidFill>
                            <a:schemeClr val="tx2"/>
                          </a:solidFill>
                          <a:latin typeface="Arial Narrow" panose="020B0606020202030204" pitchFamily="34" charset="0"/>
                          <a:ea typeface="Times New Roman"/>
                        </a:rPr>
                        <a:t> No.1</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200" b="1" dirty="0" err="1">
                          <a:solidFill>
                            <a:schemeClr val="tx2"/>
                          </a:solidFill>
                          <a:latin typeface="Arial Narrow" panose="020B0606020202030204" pitchFamily="34" charset="0"/>
                          <a:ea typeface="Times New Roman"/>
                        </a:rPr>
                        <a:t>Ranneywell</a:t>
                      </a:r>
                      <a:r>
                        <a:rPr lang="en-US" sz="1200" b="1" dirty="0">
                          <a:solidFill>
                            <a:schemeClr val="tx2"/>
                          </a:solidFill>
                          <a:latin typeface="Arial Narrow" panose="020B0606020202030204" pitchFamily="34" charset="0"/>
                          <a:ea typeface="Times New Roman"/>
                        </a:rPr>
                        <a:t> No.2</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200" b="1" dirty="0">
                          <a:solidFill>
                            <a:schemeClr val="tx2"/>
                          </a:solidFill>
                          <a:latin typeface="Arial Narrow" panose="020B0606020202030204" pitchFamily="34" charset="0"/>
                        </a:rPr>
                        <a:t>Remarks</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1"/>
                  </a:ext>
                </a:extLst>
              </a:tr>
              <a:tr h="312312">
                <a:tc>
                  <a:txBody>
                    <a:bodyPr/>
                    <a:lstStyle/>
                    <a:p>
                      <a:pPr marL="342900" marR="0" lvl="0" indent="-342900" algn="just">
                        <a:lnSpc>
                          <a:spcPct val="150000"/>
                        </a:lnSpc>
                        <a:spcBef>
                          <a:spcPts val="0"/>
                        </a:spcBef>
                        <a:spcAft>
                          <a:spcPts val="0"/>
                        </a:spcAft>
                        <a:buFont typeface="+mj-lt"/>
                        <a:buAutoNum type="arabicPeriod"/>
                      </a:pPr>
                      <a:endParaRPr lang="en-US" sz="1400" dirty="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a:solidFill>
                            <a:schemeClr val="tx2"/>
                          </a:solidFill>
                          <a:latin typeface="Arial Narrow" panose="020B0606020202030204" pitchFamily="34" charset="0"/>
                          <a:ea typeface="Times New Roman"/>
                        </a:rPr>
                        <a:t>Turbidity</a:t>
                      </a:r>
                      <a:r>
                        <a:rPr lang="en-US" sz="1200" baseline="0" dirty="0">
                          <a:solidFill>
                            <a:schemeClr val="tx2"/>
                          </a:solidFill>
                          <a:latin typeface="Arial Narrow" panose="020B0606020202030204" pitchFamily="34" charset="0"/>
                          <a:ea typeface="Times New Roman"/>
                        </a:rPr>
                        <a:t> </a:t>
                      </a:r>
                      <a:r>
                        <a:rPr lang="en-US" sz="1200" dirty="0">
                          <a:solidFill>
                            <a:schemeClr val="tx2"/>
                          </a:solidFill>
                          <a:latin typeface="Arial Narrow" panose="020B0606020202030204" pitchFamily="34" charset="0"/>
                          <a:ea typeface="Times New Roman"/>
                        </a:rPr>
                        <a:t>(NTU)</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a:solidFill>
                            <a:schemeClr val="tx2"/>
                          </a:solidFill>
                          <a:latin typeface="Arial Narrow" panose="020B0606020202030204" pitchFamily="34" charset="0"/>
                          <a:ea typeface="Times New Roman"/>
                        </a:rPr>
                        <a:t>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2"/>
                  </a:ext>
                </a:extLst>
              </a:tr>
              <a:tr h="312312">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err="1">
                          <a:solidFill>
                            <a:schemeClr val="tx2"/>
                          </a:solidFill>
                          <a:latin typeface="Arial Narrow" panose="020B0606020202030204" pitchFamily="34" charset="0"/>
                          <a:ea typeface="Times New Roman"/>
                        </a:rPr>
                        <a:t>Colour</a:t>
                      </a:r>
                      <a:r>
                        <a:rPr lang="en-US" sz="1200" dirty="0">
                          <a:solidFill>
                            <a:schemeClr val="tx2"/>
                          </a:solidFill>
                          <a:latin typeface="Arial Narrow" panose="020B0606020202030204" pitchFamily="34" charset="0"/>
                          <a:ea typeface="Times New Roman"/>
                        </a:rPr>
                        <a:t> (platinum cobalt scale)</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err="1">
                          <a:solidFill>
                            <a:schemeClr val="tx2"/>
                          </a:solidFill>
                          <a:latin typeface="Arial Narrow" panose="020B0606020202030204" pitchFamily="34" charset="0"/>
                          <a:ea typeface="Times New Roman"/>
                        </a:rPr>
                        <a:t>Cl</a:t>
                      </a:r>
                      <a:endParaRPr lang="en-US" sz="1400" dirty="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err="1">
                          <a:solidFill>
                            <a:schemeClr val="tx2"/>
                          </a:solidFill>
                          <a:latin typeface="Arial Narrow" panose="020B0606020202030204" pitchFamily="34" charset="0"/>
                          <a:ea typeface="Times New Roman"/>
                        </a:rPr>
                        <a:t>Cl</a:t>
                      </a:r>
                      <a:endParaRPr lang="en-US" sz="1400" dirty="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a:solidFill>
                            <a:schemeClr val="tx2"/>
                          </a:solidFill>
                          <a:latin typeface="Arial Narrow" panose="020B0606020202030204" pitchFamily="34" charset="0"/>
                          <a:ea typeface="Times New Roman"/>
                        </a:rPr>
                        <a:t>Cl</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3"/>
                  </a:ext>
                </a:extLst>
              </a:tr>
              <a:tr h="312312">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a:solidFill>
                            <a:schemeClr val="tx2"/>
                          </a:solidFill>
                          <a:latin typeface="Arial Narrow" panose="020B0606020202030204" pitchFamily="34" charset="0"/>
                          <a:ea typeface="Times New Roman"/>
                        </a:rPr>
                        <a:t>Taste and </a:t>
                      </a:r>
                      <a:r>
                        <a:rPr lang="en-US" sz="1200" dirty="0" err="1">
                          <a:solidFill>
                            <a:schemeClr val="tx2"/>
                          </a:solidFill>
                          <a:latin typeface="Arial Narrow" panose="020B0606020202030204" pitchFamily="34" charset="0"/>
                          <a:ea typeface="Times New Roman"/>
                        </a:rPr>
                        <a:t>odour</a:t>
                      </a:r>
                      <a:endParaRPr lang="en-US" sz="1200" dirty="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Agreeable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Agreeable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Agreeable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4"/>
                  </a:ext>
                </a:extLst>
              </a:tr>
              <a:tr h="390342">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a:solidFill>
                            <a:schemeClr val="tx2"/>
                          </a:solidFill>
                          <a:latin typeface="Arial Narrow" panose="020B0606020202030204" pitchFamily="34" charset="0"/>
                          <a:ea typeface="Times New Roman"/>
                        </a:rPr>
                        <a:t>pH (Hydrogen Potential)</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6.50-8.50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7.59</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a:solidFill>
                            <a:schemeClr val="tx2"/>
                          </a:solidFill>
                          <a:latin typeface="Arial Narrow" panose="020B0606020202030204" pitchFamily="34" charset="0"/>
                          <a:ea typeface="Times New Roman"/>
                        </a:rPr>
                        <a:t>6.74</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5"/>
                  </a:ext>
                </a:extLst>
              </a:tr>
              <a:tr h="275717">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a:solidFill>
                            <a:schemeClr val="tx2"/>
                          </a:solidFill>
                          <a:latin typeface="Arial Narrow" panose="020B0606020202030204" pitchFamily="34" charset="0"/>
                          <a:ea typeface="Times New Roman"/>
                        </a:rPr>
                        <a:t>Total dissolved solids (mg/I)</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2000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796</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253</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6"/>
                  </a:ext>
                </a:extLst>
              </a:tr>
              <a:tr h="290768">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a:solidFill>
                            <a:schemeClr val="tx2"/>
                          </a:solidFill>
                          <a:latin typeface="Arial Narrow" panose="020B0606020202030204" pitchFamily="34" charset="0"/>
                          <a:ea typeface="Times New Roman"/>
                        </a:rPr>
                        <a:t>Total hardness (mg/l) as CaCO3</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600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400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200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7"/>
                  </a:ext>
                </a:extLst>
              </a:tr>
              <a:tr h="312312">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a:solidFill>
                            <a:schemeClr val="tx2"/>
                          </a:solidFill>
                          <a:latin typeface="Arial Narrow" panose="020B0606020202030204" pitchFamily="34" charset="0"/>
                          <a:ea typeface="Times New Roman"/>
                        </a:rPr>
                        <a:t>Chlorides (as </a:t>
                      </a:r>
                      <a:r>
                        <a:rPr lang="en-US" sz="1200" dirty="0" err="1">
                          <a:solidFill>
                            <a:schemeClr val="tx2"/>
                          </a:solidFill>
                          <a:latin typeface="Arial Narrow" panose="020B0606020202030204" pitchFamily="34" charset="0"/>
                          <a:ea typeface="Times New Roman"/>
                        </a:rPr>
                        <a:t>Cl</a:t>
                      </a:r>
                      <a:r>
                        <a:rPr lang="en-US" sz="1200" dirty="0">
                          <a:solidFill>
                            <a:schemeClr val="tx2"/>
                          </a:solidFill>
                          <a:latin typeface="Arial Narrow" panose="020B0606020202030204" pitchFamily="34" charset="0"/>
                          <a:ea typeface="Times New Roman"/>
                        </a:rPr>
                        <a:t>) mg/l</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1000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360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110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8"/>
                  </a:ext>
                </a:extLst>
              </a:tr>
              <a:tr h="306197">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err="1">
                          <a:solidFill>
                            <a:schemeClr val="tx2"/>
                          </a:solidFill>
                          <a:latin typeface="Arial Narrow" panose="020B0606020202030204" pitchFamily="34" charset="0"/>
                          <a:ea typeface="Times New Roman"/>
                        </a:rPr>
                        <a:t>Alkanity</a:t>
                      </a:r>
                      <a:r>
                        <a:rPr lang="en-US" sz="1200" dirty="0">
                          <a:solidFill>
                            <a:schemeClr val="tx2"/>
                          </a:solidFill>
                          <a:latin typeface="Arial Narrow" panose="020B0606020202030204" pitchFamily="34" charset="0"/>
                          <a:ea typeface="Times New Roman"/>
                        </a:rPr>
                        <a:t> (mg/</a:t>
                      </a:r>
                      <a:r>
                        <a:rPr lang="en-US" sz="1200" dirty="0" err="1">
                          <a:solidFill>
                            <a:schemeClr val="tx2"/>
                          </a:solidFill>
                          <a:latin typeface="Arial Narrow" panose="020B0606020202030204" pitchFamily="34" charset="0"/>
                          <a:ea typeface="Times New Roman"/>
                        </a:rPr>
                        <a:t>ltr</a:t>
                      </a:r>
                      <a:r>
                        <a:rPr lang="en-US" sz="1200" dirty="0">
                          <a:solidFill>
                            <a:schemeClr val="tx2"/>
                          </a:solidFill>
                          <a:latin typeface="Arial Narrow" panose="020B0606020202030204" pitchFamily="34" charset="0"/>
                          <a:ea typeface="Times New Roman"/>
                        </a:rPr>
                        <a:t>.)</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600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390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340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9"/>
                  </a:ext>
                </a:extLst>
              </a:tr>
              <a:tr h="290957">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err="1">
                          <a:solidFill>
                            <a:schemeClr val="tx2"/>
                          </a:solidFill>
                          <a:latin typeface="Arial Narrow" panose="020B0606020202030204" pitchFamily="34" charset="0"/>
                          <a:ea typeface="Times New Roman"/>
                        </a:rPr>
                        <a:t>Sulphates</a:t>
                      </a:r>
                      <a:r>
                        <a:rPr lang="en-US" sz="1200" dirty="0">
                          <a:solidFill>
                            <a:schemeClr val="tx2"/>
                          </a:solidFill>
                          <a:latin typeface="Arial Narrow" panose="020B0606020202030204" pitchFamily="34" charset="0"/>
                          <a:ea typeface="Times New Roman"/>
                        </a:rPr>
                        <a:t> (as SO</a:t>
                      </a:r>
                      <a:r>
                        <a:rPr lang="en-US" sz="1200" baseline="-25000" dirty="0">
                          <a:solidFill>
                            <a:schemeClr val="tx2"/>
                          </a:solidFill>
                          <a:latin typeface="Arial Narrow" panose="020B0606020202030204" pitchFamily="34" charset="0"/>
                          <a:ea typeface="Times New Roman"/>
                        </a:rPr>
                        <a:t>4</a:t>
                      </a:r>
                      <a:r>
                        <a:rPr lang="en-US" sz="1200" dirty="0">
                          <a:solidFill>
                            <a:schemeClr val="tx2"/>
                          </a:solidFill>
                          <a:latin typeface="Arial Narrow" panose="020B0606020202030204" pitchFamily="34" charset="0"/>
                          <a:ea typeface="Times New Roman"/>
                        </a:rPr>
                        <a:t>) mg/l</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400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92</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43</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10"/>
                  </a:ext>
                </a:extLst>
              </a:tr>
              <a:tr h="275717">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a:solidFill>
                            <a:schemeClr val="tx2"/>
                          </a:solidFill>
                          <a:latin typeface="Arial Narrow" panose="020B0606020202030204" pitchFamily="34" charset="0"/>
                          <a:ea typeface="Times New Roman"/>
                        </a:rPr>
                        <a:t>Fluorides (as F) (</a:t>
                      </a:r>
                      <a:r>
                        <a:rPr lang="en-US" sz="1200" dirty="0" err="1">
                          <a:solidFill>
                            <a:schemeClr val="tx2"/>
                          </a:solidFill>
                          <a:latin typeface="Arial Narrow" panose="020B0606020202030204" pitchFamily="34" charset="0"/>
                          <a:ea typeface="Times New Roman"/>
                        </a:rPr>
                        <a:t>mgl</a:t>
                      </a:r>
                      <a:r>
                        <a:rPr lang="en-US" sz="1200" dirty="0">
                          <a:solidFill>
                            <a:schemeClr val="tx2"/>
                          </a:solidFill>
                          <a:latin typeface="Arial Narrow" panose="020B0606020202030204" pitchFamily="34" charset="0"/>
                          <a:ea typeface="Times New Roman"/>
                        </a:rPr>
                        <a:t>/l)</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1.5</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0.1</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0.63</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11"/>
                  </a:ext>
                </a:extLst>
              </a:tr>
              <a:tr h="260477">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a:solidFill>
                            <a:schemeClr val="tx2"/>
                          </a:solidFill>
                          <a:latin typeface="Arial Narrow" panose="020B0606020202030204" pitchFamily="34" charset="0"/>
                          <a:ea typeface="Times New Roman"/>
                        </a:rPr>
                        <a:t>Nitrates (as NO</a:t>
                      </a:r>
                      <a:r>
                        <a:rPr lang="en-US" sz="1200" baseline="-25000" dirty="0">
                          <a:solidFill>
                            <a:schemeClr val="tx2"/>
                          </a:solidFill>
                          <a:latin typeface="Arial Narrow" panose="020B0606020202030204" pitchFamily="34" charset="0"/>
                          <a:ea typeface="Times New Roman"/>
                        </a:rPr>
                        <a:t>3</a:t>
                      </a:r>
                      <a:r>
                        <a:rPr lang="en-US" sz="1200" dirty="0">
                          <a:solidFill>
                            <a:schemeClr val="tx2"/>
                          </a:solidFill>
                          <a:latin typeface="Arial Narrow" panose="020B0606020202030204" pitchFamily="34" charset="0"/>
                          <a:ea typeface="Times New Roman"/>
                        </a:rPr>
                        <a:t>) (mg/l)</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100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1.14</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0.49</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12"/>
                  </a:ext>
                </a:extLst>
              </a:tr>
              <a:tr h="312312">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a:solidFill>
                            <a:schemeClr val="tx2"/>
                          </a:solidFill>
                          <a:latin typeface="Arial Narrow" panose="020B0606020202030204" pitchFamily="34" charset="0"/>
                          <a:ea typeface="Times New Roman"/>
                        </a:rPr>
                        <a:t>Calcium (as Ca) (mg/l)</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200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80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20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13"/>
                  </a:ext>
                </a:extLst>
              </a:tr>
              <a:tr h="312312">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a:solidFill>
                            <a:schemeClr val="tx2"/>
                          </a:solidFill>
                          <a:latin typeface="Arial Narrow" panose="020B0606020202030204" pitchFamily="34" charset="0"/>
                          <a:ea typeface="Times New Roman"/>
                        </a:rPr>
                        <a:t>Magnesium (as Mg) (mg/l)</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100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48</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36</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14"/>
                  </a:ext>
                </a:extLst>
              </a:tr>
              <a:tr h="312312">
                <a:tc>
                  <a:txBody>
                    <a:bodyPr/>
                    <a:lstStyle/>
                    <a:p>
                      <a:pPr marL="342900" marR="0" lvl="0" indent="-342900" algn="just">
                        <a:lnSpc>
                          <a:spcPct val="150000"/>
                        </a:lnSpc>
                        <a:spcBef>
                          <a:spcPts val="0"/>
                        </a:spcBef>
                        <a:spcAft>
                          <a:spcPts val="0"/>
                        </a:spcAft>
                        <a:buFont typeface="+mj-lt"/>
                        <a:buAutoNum type="arabicPeriod"/>
                      </a:pPr>
                      <a:endParaRPr lang="en-US" sz="1400">
                        <a:solidFill>
                          <a:schemeClr val="tx2"/>
                        </a:solidFill>
                        <a:latin typeface="Arial Narrow" panose="020B0606020202030204" pitchFamily="34" charset="0"/>
                        <a:ea typeface="Times New Roman"/>
                      </a:endParaRP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200" dirty="0">
                          <a:solidFill>
                            <a:schemeClr val="tx2"/>
                          </a:solidFill>
                          <a:latin typeface="Arial Narrow" panose="020B0606020202030204" pitchFamily="34" charset="0"/>
                          <a:ea typeface="Times New Roman"/>
                        </a:rPr>
                        <a:t>Iron (as Fe) (mg/l)</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1.0</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a:solidFill>
                            <a:schemeClr val="tx2"/>
                          </a:solidFill>
                          <a:latin typeface="Arial Narrow" panose="020B0606020202030204" pitchFamily="34" charset="0"/>
                          <a:ea typeface="Times New Roman"/>
                        </a:rPr>
                        <a:t>0.01</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a:solidFill>
                            <a:schemeClr val="tx2"/>
                          </a:solidFill>
                          <a:latin typeface="Arial Narrow" panose="020B0606020202030204" pitchFamily="34" charset="0"/>
                          <a:ea typeface="Times New Roman"/>
                        </a:rPr>
                        <a:t>0.06</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tx2"/>
                          </a:solidFill>
                          <a:latin typeface="Arial Narrow" panose="020B0606020202030204" pitchFamily="34" charset="0"/>
                        </a:rPr>
                        <a:t>Potable </a:t>
                      </a:r>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hMerge="1">
                  <a:txBody>
                    <a:bodyPr/>
                    <a:lstStyle/>
                    <a:p>
                      <a:endParaRPr dirty="0"/>
                    </a:p>
                  </a:txBody>
                  <a:tcPr marL="58444" marR="58444"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45057" name="Rectangle 1"/>
          <p:cNvSpPr>
            <a:spLocks noChangeArrowheads="1"/>
          </p:cNvSpPr>
          <p:nvPr/>
        </p:nvSpPr>
        <p:spPr bwMode="auto">
          <a:xfrm>
            <a:off x="1295400" y="164813"/>
            <a:ext cx="70866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2">
                    <a:lumMod val="50000"/>
                  </a:schemeClr>
                </a:solidFill>
                <a:effectLst/>
                <a:latin typeface="Arial Narrow" panose="020B0606020202030204" pitchFamily="34" charset="0"/>
                <a:ea typeface="Times New Roman" pitchFamily="18" charset="0"/>
                <a:cs typeface="Times New Roman" pitchFamily="18" charset="0"/>
              </a:rPr>
              <a:t>The water quality of existing Ranney Wells</a:t>
            </a:r>
            <a:r>
              <a:rPr kumimoji="0" lang="en-US" sz="2000" b="1" i="0" u="none" strike="noStrike" cap="none" normalizeH="0" dirty="0">
                <a:ln>
                  <a:noFill/>
                </a:ln>
                <a:solidFill>
                  <a:schemeClr val="accent2">
                    <a:lumMod val="50000"/>
                  </a:schemeClr>
                </a:solidFill>
                <a:effectLst/>
                <a:latin typeface="Arial Narrow" panose="020B0606020202030204" pitchFamily="34" charset="0"/>
                <a:ea typeface="Times New Roman" pitchFamily="18" charset="0"/>
                <a:cs typeface="Times New Roman" pitchFamily="18" charset="0"/>
              </a:rPr>
              <a:t> </a:t>
            </a:r>
            <a:r>
              <a:rPr kumimoji="0" lang="en-US" sz="2000" b="1" i="0" u="none" strike="noStrike" cap="none" normalizeH="0" baseline="0" dirty="0">
                <a:ln>
                  <a:noFill/>
                </a:ln>
                <a:solidFill>
                  <a:schemeClr val="accent2">
                    <a:lumMod val="50000"/>
                  </a:schemeClr>
                </a:solidFill>
                <a:effectLst/>
                <a:latin typeface="Arial Narrow" panose="020B0606020202030204" pitchFamily="34" charset="0"/>
                <a:ea typeface="Times New Roman" pitchFamily="18" charset="0"/>
                <a:cs typeface="Times New Roman" pitchFamily="18" charset="0"/>
              </a:rPr>
              <a:t> </a:t>
            </a:r>
            <a:r>
              <a:rPr lang="en-US" sz="2000" b="1" dirty="0">
                <a:solidFill>
                  <a:schemeClr val="accent2">
                    <a:lumMod val="50000"/>
                  </a:schemeClr>
                </a:solidFill>
                <a:latin typeface="Arial Narrow" panose="020B0606020202030204" pitchFamily="34" charset="0"/>
                <a:ea typeface="Times New Roman" pitchFamily="18" charset="0"/>
                <a:cs typeface="Times New Roman" pitchFamily="18" charset="0"/>
              </a:rPr>
              <a:t>(Village </a:t>
            </a:r>
            <a:r>
              <a:rPr lang="en-US" sz="2000" b="1" dirty="0" err="1">
                <a:solidFill>
                  <a:schemeClr val="accent2">
                    <a:lumMod val="50000"/>
                  </a:schemeClr>
                </a:solidFill>
                <a:latin typeface="Arial Narrow" panose="020B0606020202030204" pitchFamily="34" charset="0"/>
                <a:ea typeface="Times New Roman" pitchFamily="18" charset="0"/>
                <a:cs typeface="Times New Roman" pitchFamily="18" charset="0"/>
              </a:rPr>
              <a:t>Mohna</a:t>
            </a:r>
            <a:r>
              <a:rPr lang="en-US" sz="2000" b="1" dirty="0">
                <a:solidFill>
                  <a:schemeClr val="accent2">
                    <a:lumMod val="50000"/>
                  </a:schemeClr>
                </a:solidFill>
                <a:latin typeface="Arial Narrow" panose="020B0606020202030204" pitchFamily="34" charset="0"/>
                <a:ea typeface="Times New Roman" pitchFamily="18" charset="0"/>
                <a:cs typeface="Times New Roman" pitchFamily="18" charset="0"/>
              </a:rPr>
              <a:t>)</a:t>
            </a:r>
            <a:endParaRPr kumimoji="0" lang="en-US" sz="2000" b="1" i="0" u="none" strike="noStrike" cap="none" normalizeH="0" baseline="0" dirty="0">
              <a:ln>
                <a:noFill/>
              </a:ln>
              <a:solidFill>
                <a:schemeClr val="accent2">
                  <a:lumMod val="50000"/>
                </a:schemeClr>
              </a:solidFill>
              <a:effectLst/>
              <a:latin typeface="Arial Narrow" panose="020B0606020202030204" pitchFamily="34" charset="0"/>
              <a:cs typeface="Times New Roman" pitchFamily="18" charset="0"/>
            </a:endParaRPr>
          </a:p>
        </p:txBody>
      </p:sp>
      <p:pic>
        <p:nvPicPr>
          <p:cNvPr id="5" name="Picture 2" descr="Public Health Engineering Department, Haryana"/>
          <p:cNvPicPr>
            <a:picLocks noChangeAspect="1" noChangeArrowheads="1"/>
          </p:cNvPicPr>
          <p:nvPr/>
        </p:nvPicPr>
        <p:blipFill>
          <a:blip r:embed="rId2"/>
          <a:srcRect/>
          <a:stretch>
            <a:fillRect/>
          </a:stretch>
        </p:blipFill>
        <p:spPr bwMode="auto">
          <a:xfrm>
            <a:off x="247648" y="-31977"/>
            <a:ext cx="952500" cy="9525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28800" y="2039476"/>
            <a:ext cx="5029200" cy="2779047"/>
          </a:xfrm>
          <a:prstGeom prst="rect">
            <a:avLst/>
          </a:prstGeom>
        </p:spPr>
        <p:txBody>
          <a:bodyPr vert="horz" wrap="square" lIns="0" tIns="8970" rIns="0" bIns="0" rtlCol="0" anchor="b">
            <a:spAutoFit/>
            <a:scene3d>
              <a:camera prst="orthographicFront"/>
              <a:lightRig rig="freezing" dir="t">
                <a:rot lat="0" lon="0" rev="5640000"/>
              </a:lightRig>
            </a:scene3d>
            <a:sp3d prstMaterial="flat">
              <a:contourClr>
                <a:schemeClr val="tx2"/>
              </a:contourClr>
            </a:sp3d>
          </a:bodyPr>
          <a:lstStyle/>
          <a:p>
            <a:pPr marL="8155" algn="ctr">
              <a:spcBef>
                <a:spcPts val="71"/>
              </a:spcBef>
            </a:pPr>
            <a:r>
              <a:rPr lang="en-IN" sz="6000" u="sng" dirty="0">
                <a:latin typeface="Arial" panose="020B0604020202020204" pitchFamily="34" charset="0"/>
                <a:cs typeface="Arial" panose="020B0604020202020204" pitchFamily="34" charset="0"/>
              </a:rPr>
              <a:t>Construction </a:t>
            </a:r>
            <a:br>
              <a:rPr lang="en-IN" sz="6000" u="sng" dirty="0">
                <a:latin typeface="Arial" panose="020B0604020202020204" pitchFamily="34" charset="0"/>
                <a:cs typeface="Arial" panose="020B0604020202020204" pitchFamily="34" charset="0"/>
              </a:rPr>
            </a:br>
            <a:r>
              <a:rPr lang="en-IN" sz="6000" u="sng" dirty="0">
                <a:latin typeface="Arial" panose="020B0604020202020204" pitchFamily="34" charset="0"/>
                <a:cs typeface="Arial" panose="020B0604020202020204" pitchFamily="34" charset="0"/>
              </a:rPr>
              <a:t>of      </a:t>
            </a:r>
            <a:br>
              <a:rPr lang="en-IN" sz="6000" u="sng" dirty="0">
                <a:latin typeface="Arial" panose="020B0604020202020204" pitchFamily="34" charset="0"/>
                <a:cs typeface="Arial" panose="020B0604020202020204" pitchFamily="34" charset="0"/>
              </a:rPr>
            </a:br>
            <a:r>
              <a:rPr lang="en-IN" sz="6000" u="sng" dirty="0" err="1">
                <a:latin typeface="Arial" panose="020B0604020202020204" pitchFamily="34" charset="0"/>
                <a:cs typeface="Arial" panose="020B0604020202020204" pitchFamily="34" charset="0"/>
              </a:rPr>
              <a:t>Ranneywell</a:t>
            </a:r>
            <a:endParaRPr sz="6000" u="sng" dirty="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8600" y="1828800"/>
            <a:ext cx="8610599" cy="4876800"/>
          </a:xfrm>
          <a:prstGeom prst="rect">
            <a:avLst/>
          </a:prstGeom>
        </p:spPr>
      </p:pic>
      <p:sp>
        <p:nvSpPr>
          <p:cNvPr id="6" name="TextBox 5">
            <a:extLst>
              <a:ext uri="{FF2B5EF4-FFF2-40B4-BE49-F238E27FC236}">
                <a16:creationId xmlns:a16="http://schemas.microsoft.com/office/drawing/2014/main" id="{E8FC6A1C-16BF-5103-716F-DFF728C46D40}"/>
              </a:ext>
            </a:extLst>
          </p:cNvPr>
          <p:cNvSpPr txBox="1"/>
          <p:nvPr/>
        </p:nvSpPr>
        <p:spPr>
          <a:xfrm>
            <a:off x="2590800" y="762000"/>
            <a:ext cx="3284874" cy="584775"/>
          </a:xfrm>
          <a:prstGeom prst="rect">
            <a:avLst/>
          </a:prstGeom>
          <a:noFill/>
        </p:spPr>
        <p:txBody>
          <a:bodyPr wrap="none" rtlCol="0">
            <a:spAutoFit/>
          </a:bodyPr>
          <a:lstStyle/>
          <a:p>
            <a:r>
              <a:rPr lang="en-IN" sz="3200" b="1" dirty="0">
                <a:latin typeface="Arial" panose="020B0604020202020204" pitchFamily="34" charset="0"/>
                <a:cs typeface="Arial" panose="020B0604020202020204" pitchFamily="34" charset="0"/>
              </a:rPr>
              <a:t>CUTTING EDGE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6123-50ED-6BE2-EA62-9B120858EC28}"/>
              </a:ext>
            </a:extLst>
          </p:cNvPr>
          <p:cNvSpPr>
            <a:spLocks noGrp="1"/>
          </p:cNvSpPr>
          <p:nvPr>
            <p:ph type="title"/>
          </p:nvPr>
        </p:nvSpPr>
        <p:spPr>
          <a:xfrm>
            <a:off x="1219200" y="1371600"/>
            <a:ext cx="7467600" cy="475488"/>
          </a:xfrm>
        </p:spPr>
        <p:txBody>
          <a:bodyPr>
            <a:normAutofit fontScale="90000"/>
          </a:bodyPr>
          <a:lstStyle/>
          <a:p>
            <a:endParaRPr lang="en-IN" dirty="0"/>
          </a:p>
        </p:txBody>
      </p:sp>
      <p:sp>
        <p:nvSpPr>
          <p:cNvPr id="4" name="Footer Placeholder 3">
            <a:extLst>
              <a:ext uri="{FF2B5EF4-FFF2-40B4-BE49-F238E27FC236}">
                <a16:creationId xmlns:a16="http://schemas.microsoft.com/office/drawing/2014/main" id="{19FD8CAC-5CC8-7FD9-97DE-3184C236F11B}"/>
              </a:ext>
            </a:extLst>
          </p:cNvPr>
          <p:cNvSpPr>
            <a:spLocks noGrp="1"/>
          </p:cNvSpPr>
          <p:nvPr>
            <p:ph type="ftr" sz="quarter" idx="11"/>
          </p:nvPr>
        </p:nvSpPr>
        <p:spPr/>
        <p:txBody>
          <a:bodyPr/>
          <a:lstStyle/>
          <a:p>
            <a:r>
              <a:rPr lang="en-US"/>
              <a:t>PHED Haryana</a:t>
            </a:r>
          </a:p>
        </p:txBody>
      </p:sp>
      <p:pic>
        <p:nvPicPr>
          <p:cNvPr id="5" name="Picture 4">
            <a:extLst>
              <a:ext uri="{FF2B5EF4-FFF2-40B4-BE49-F238E27FC236}">
                <a16:creationId xmlns:a16="http://schemas.microsoft.com/office/drawing/2014/main" id="{B4C37259-3A46-4E75-5D79-07D11933CDC4}"/>
              </a:ext>
            </a:extLst>
          </p:cNvPr>
          <p:cNvPicPr>
            <a:picLocks noChangeAspect="1"/>
          </p:cNvPicPr>
          <p:nvPr/>
        </p:nvPicPr>
        <p:blipFill>
          <a:blip r:embed="rId2"/>
          <a:stretch>
            <a:fillRect/>
          </a:stretch>
        </p:blipFill>
        <p:spPr>
          <a:xfrm>
            <a:off x="-97579" y="-152441"/>
            <a:ext cx="957155" cy="951058"/>
          </a:xfrm>
          <a:prstGeom prst="rect">
            <a:avLst/>
          </a:prstGeom>
        </p:spPr>
      </p:pic>
      <p:pic>
        <p:nvPicPr>
          <p:cNvPr id="6" name="Picture 2">
            <a:extLst>
              <a:ext uri="{FF2B5EF4-FFF2-40B4-BE49-F238E27FC236}">
                <a16:creationId xmlns:a16="http://schemas.microsoft.com/office/drawing/2014/main" id="{73D3B3E6-714E-00CB-7E21-4662B4948A8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798617"/>
            <a:ext cx="8458200" cy="567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723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859849"/>
            <a:ext cx="7771494" cy="524240"/>
          </a:xfrm>
          <a:prstGeom prst="rect">
            <a:avLst/>
          </a:prstGeom>
        </p:spPr>
        <p:txBody>
          <a:bodyPr vert="horz" wrap="square" lIns="0" tIns="92450" rIns="0" bIns="0" rtlCol="0" anchor="b">
            <a:spAutoFit/>
            <a:scene3d>
              <a:camera prst="orthographicFront"/>
              <a:lightRig rig="freezing" dir="t">
                <a:rot lat="0" lon="0" rev="5640000"/>
              </a:lightRig>
            </a:scene3d>
            <a:sp3d prstMaterial="flat">
              <a:contourClr>
                <a:schemeClr val="tx2"/>
              </a:contourClr>
            </a:sp3d>
          </a:bodyPr>
          <a:lstStyle/>
          <a:p>
            <a:pPr marL="201013">
              <a:spcBef>
                <a:spcPts val="90"/>
              </a:spcBef>
            </a:pPr>
            <a:r>
              <a:rPr sz="2800" b="1" dirty="0">
                <a:solidFill>
                  <a:schemeClr val="tx1"/>
                </a:solidFill>
                <a:latin typeface="Arial" panose="020B0604020202020204" pitchFamily="34" charset="0"/>
                <a:cs typeface="Arial" panose="020B0604020202020204" pitchFamily="34" charset="0"/>
              </a:rPr>
              <a:t>CUTTING</a:t>
            </a:r>
            <a:r>
              <a:rPr sz="2800" b="1" spc="100" dirty="0">
                <a:solidFill>
                  <a:schemeClr val="tx1"/>
                </a:solidFill>
                <a:latin typeface="Arial" panose="020B0604020202020204" pitchFamily="34" charset="0"/>
                <a:cs typeface="Arial" panose="020B0604020202020204" pitchFamily="34" charset="0"/>
              </a:rPr>
              <a:t> </a:t>
            </a:r>
            <a:r>
              <a:rPr sz="2800" b="1" dirty="0">
                <a:solidFill>
                  <a:schemeClr val="tx1"/>
                </a:solidFill>
                <a:latin typeface="Arial" panose="020B0604020202020204" pitchFamily="34" charset="0"/>
                <a:cs typeface="Arial" panose="020B0604020202020204" pitchFamily="34" charset="0"/>
              </a:rPr>
              <a:t>EDGE</a:t>
            </a:r>
            <a:r>
              <a:rPr sz="2800" b="1" spc="83" dirty="0">
                <a:solidFill>
                  <a:schemeClr val="tx1"/>
                </a:solidFill>
                <a:latin typeface="Arial" panose="020B0604020202020204" pitchFamily="34" charset="0"/>
                <a:cs typeface="Arial" panose="020B0604020202020204" pitchFamily="34" charset="0"/>
              </a:rPr>
              <a:t> </a:t>
            </a:r>
            <a:r>
              <a:rPr sz="2800" b="1" dirty="0">
                <a:solidFill>
                  <a:schemeClr val="tx1"/>
                </a:solidFill>
                <a:latin typeface="Arial" panose="020B0604020202020204" pitchFamily="34" charset="0"/>
                <a:cs typeface="Arial" panose="020B0604020202020204" pitchFamily="34" charset="0"/>
              </a:rPr>
              <a:t>INNER</a:t>
            </a:r>
            <a:r>
              <a:rPr sz="2800" b="1" spc="90" dirty="0">
                <a:solidFill>
                  <a:schemeClr val="tx1"/>
                </a:solidFill>
                <a:latin typeface="Arial" panose="020B0604020202020204" pitchFamily="34" charset="0"/>
                <a:cs typeface="Arial" panose="020B0604020202020204" pitchFamily="34" charset="0"/>
              </a:rPr>
              <a:t> </a:t>
            </a:r>
            <a:r>
              <a:rPr sz="2800" b="1" spc="-6" dirty="0">
                <a:solidFill>
                  <a:schemeClr val="tx1"/>
                </a:solidFill>
                <a:latin typeface="Arial" panose="020B0604020202020204" pitchFamily="34" charset="0"/>
                <a:cs typeface="Arial" panose="020B0604020202020204" pitchFamily="34" charset="0"/>
              </a:rPr>
              <a:t>SHUTTERING</a:t>
            </a:r>
            <a:endParaRPr sz="2800" b="1" dirty="0">
              <a:solidFill>
                <a:schemeClr val="tx1"/>
              </a:solidFill>
              <a:latin typeface="Arial" panose="020B0604020202020204" pitchFamily="34" charset="0"/>
              <a:cs typeface="Arial" panose="020B0604020202020204" pitchFamily="34" charset="0"/>
            </a:endParaRPr>
          </a:p>
        </p:txBody>
      </p:sp>
      <p:grpSp>
        <p:nvGrpSpPr>
          <p:cNvPr id="3" name="object 3"/>
          <p:cNvGrpSpPr/>
          <p:nvPr/>
        </p:nvGrpSpPr>
        <p:grpSpPr>
          <a:xfrm>
            <a:off x="228783" y="1524000"/>
            <a:ext cx="8686434" cy="5181098"/>
            <a:chOff x="375625" y="944562"/>
            <a:chExt cx="6911049" cy="4242659"/>
          </a:xfrm>
        </p:grpSpPr>
        <p:pic>
          <p:nvPicPr>
            <p:cNvPr id="4" name="object 4"/>
            <p:cNvPicPr/>
            <p:nvPr/>
          </p:nvPicPr>
          <p:blipFill>
            <a:blip r:embed="rId2" cstate="print"/>
            <a:stretch>
              <a:fillRect/>
            </a:stretch>
          </p:blipFill>
          <p:spPr>
            <a:xfrm>
              <a:off x="456538" y="1322387"/>
              <a:ext cx="6643422" cy="3738893"/>
            </a:xfrm>
            <a:prstGeom prst="rect">
              <a:avLst/>
            </a:prstGeom>
          </p:spPr>
        </p:pic>
        <p:pic>
          <p:nvPicPr>
            <p:cNvPr id="5" name="object 5"/>
            <p:cNvPicPr/>
            <p:nvPr/>
          </p:nvPicPr>
          <p:blipFill>
            <a:blip r:embed="rId3" cstate="print"/>
            <a:stretch>
              <a:fillRect/>
            </a:stretch>
          </p:blipFill>
          <p:spPr>
            <a:xfrm>
              <a:off x="375625" y="944562"/>
              <a:ext cx="6911049" cy="4242659"/>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600" y="609600"/>
            <a:ext cx="5333094" cy="695164"/>
          </a:xfrm>
          <a:prstGeom prst="rect">
            <a:avLst/>
          </a:prstGeom>
        </p:spPr>
        <p:txBody>
          <a:bodyPr vert="horz" wrap="square" lIns="0" tIns="200761" rIns="0" bIns="0" rtlCol="0" anchor="b">
            <a:spAutoFit/>
            <a:scene3d>
              <a:camera prst="orthographicFront"/>
              <a:lightRig rig="freezing" dir="t">
                <a:rot lat="0" lon="0" rev="5640000"/>
              </a:lightRig>
            </a:scene3d>
            <a:sp3d prstMaterial="flat">
              <a:contourClr>
                <a:schemeClr val="tx2"/>
              </a:contourClr>
            </a:sp3d>
          </a:bodyPr>
          <a:lstStyle/>
          <a:p>
            <a:pPr marL="140260">
              <a:spcBef>
                <a:spcPts val="73"/>
              </a:spcBef>
            </a:pPr>
            <a:r>
              <a:rPr sz="3200" b="1" dirty="0">
                <a:solidFill>
                  <a:schemeClr val="tx1"/>
                </a:solidFill>
                <a:uFill>
                  <a:solidFill>
                    <a:srgbClr val="9BBA58"/>
                  </a:solidFill>
                </a:uFill>
                <a:latin typeface="Arial MT"/>
                <a:cs typeface="Arial MT"/>
              </a:rPr>
              <a:t>CUTTING</a:t>
            </a:r>
            <a:r>
              <a:rPr sz="3200" b="1" spc="-61" dirty="0">
                <a:solidFill>
                  <a:schemeClr val="tx1"/>
                </a:solidFill>
                <a:uFill>
                  <a:solidFill>
                    <a:srgbClr val="9BBA58"/>
                  </a:solidFill>
                </a:uFill>
                <a:latin typeface="Arial MT"/>
                <a:cs typeface="Arial MT"/>
              </a:rPr>
              <a:t> </a:t>
            </a:r>
            <a:r>
              <a:rPr sz="3200" b="1" dirty="0">
                <a:solidFill>
                  <a:schemeClr val="tx1"/>
                </a:solidFill>
                <a:uFill>
                  <a:solidFill>
                    <a:srgbClr val="9BBA58"/>
                  </a:solidFill>
                </a:uFill>
                <a:latin typeface="Arial MT"/>
                <a:cs typeface="Arial MT"/>
              </a:rPr>
              <a:t>EDGE</a:t>
            </a:r>
            <a:r>
              <a:rPr sz="3200" b="1" spc="32" dirty="0">
                <a:solidFill>
                  <a:schemeClr val="tx1"/>
                </a:solidFill>
                <a:uFill>
                  <a:solidFill>
                    <a:srgbClr val="9BBA58"/>
                  </a:solidFill>
                </a:uFill>
                <a:latin typeface="Arial MT"/>
                <a:cs typeface="Arial MT"/>
              </a:rPr>
              <a:t> </a:t>
            </a:r>
            <a:r>
              <a:rPr sz="3200" b="1" spc="-6" dirty="0">
                <a:solidFill>
                  <a:schemeClr val="tx1"/>
                </a:solidFill>
                <a:uFill>
                  <a:solidFill>
                    <a:srgbClr val="9BBA58"/>
                  </a:solidFill>
                </a:uFill>
                <a:latin typeface="Arial MT"/>
                <a:cs typeface="Arial MT"/>
              </a:rPr>
              <a:t>STEEL</a:t>
            </a:r>
            <a:endParaRPr sz="3200" b="1" dirty="0">
              <a:solidFill>
                <a:schemeClr val="tx1"/>
              </a:solidFill>
              <a:latin typeface="Arial MT"/>
              <a:cs typeface="Arial MT"/>
            </a:endParaRPr>
          </a:p>
        </p:txBody>
      </p:sp>
      <p:pic>
        <p:nvPicPr>
          <p:cNvPr id="3" name="object 3"/>
          <p:cNvPicPr/>
          <p:nvPr/>
        </p:nvPicPr>
        <p:blipFill>
          <a:blip r:embed="rId2" cstate="print"/>
          <a:stretch>
            <a:fillRect/>
          </a:stretch>
        </p:blipFill>
        <p:spPr>
          <a:xfrm>
            <a:off x="228600" y="1600200"/>
            <a:ext cx="8610600" cy="502919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452" y="838200"/>
            <a:ext cx="5333094" cy="561721"/>
          </a:xfrm>
          <a:prstGeom prst="rect">
            <a:avLst/>
          </a:prstGeom>
        </p:spPr>
        <p:txBody>
          <a:bodyPr vert="horz" wrap="square" lIns="0" tIns="68608" rIns="0" bIns="0" rtlCol="0" anchor="b">
            <a:spAutoFit/>
            <a:scene3d>
              <a:camera prst="orthographicFront"/>
              <a:lightRig rig="freezing" dir="t">
                <a:rot lat="0" lon="0" rev="5640000"/>
              </a:lightRig>
            </a:scene3d>
            <a:sp3d prstMaterial="flat">
              <a:contourClr>
                <a:schemeClr val="tx2"/>
              </a:contourClr>
            </a:sp3d>
          </a:bodyPr>
          <a:lstStyle/>
          <a:p>
            <a:pPr marL="322517">
              <a:spcBef>
                <a:spcPts val="71"/>
              </a:spcBef>
            </a:pPr>
            <a:r>
              <a:rPr sz="3200" b="1" dirty="0">
                <a:solidFill>
                  <a:schemeClr val="tx1"/>
                </a:solidFill>
                <a:uFill>
                  <a:solidFill>
                    <a:srgbClr val="9BBA58"/>
                  </a:solidFill>
                </a:uFill>
                <a:latin typeface="Arial MT"/>
                <a:cs typeface="Arial MT"/>
              </a:rPr>
              <a:t>CUTTING</a:t>
            </a:r>
            <a:r>
              <a:rPr sz="3200" b="1" spc="-80" dirty="0">
                <a:solidFill>
                  <a:schemeClr val="tx1"/>
                </a:solidFill>
                <a:uFill>
                  <a:solidFill>
                    <a:srgbClr val="9BBA58"/>
                  </a:solidFill>
                </a:uFill>
                <a:latin typeface="Arial MT"/>
                <a:cs typeface="Arial MT"/>
              </a:rPr>
              <a:t> </a:t>
            </a:r>
            <a:r>
              <a:rPr sz="3200" b="1" dirty="0">
                <a:solidFill>
                  <a:schemeClr val="tx1"/>
                </a:solidFill>
                <a:uFill>
                  <a:solidFill>
                    <a:srgbClr val="9BBA58"/>
                  </a:solidFill>
                </a:uFill>
                <a:latin typeface="Arial MT"/>
                <a:cs typeface="Arial MT"/>
              </a:rPr>
              <a:t>EDGE</a:t>
            </a:r>
            <a:r>
              <a:rPr sz="3200" b="1" spc="-51" dirty="0">
                <a:solidFill>
                  <a:schemeClr val="tx1"/>
                </a:solidFill>
                <a:uFill>
                  <a:solidFill>
                    <a:srgbClr val="9BBA58"/>
                  </a:solidFill>
                </a:uFill>
                <a:latin typeface="Arial MT"/>
                <a:cs typeface="Arial MT"/>
              </a:rPr>
              <a:t> </a:t>
            </a:r>
            <a:r>
              <a:rPr sz="3200" b="1" spc="-6" dirty="0">
                <a:solidFill>
                  <a:schemeClr val="tx1"/>
                </a:solidFill>
                <a:uFill>
                  <a:solidFill>
                    <a:srgbClr val="9BBA58"/>
                  </a:solidFill>
                </a:uFill>
                <a:latin typeface="Arial MT"/>
                <a:cs typeface="Arial MT"/>
              </a:rPr>
              <a:t>CASTING</a:t>
            </a:r>
          </a:p>
        </p:txBody>
      </p:sp>
      <p:pic>
        <p:nvPicPr>
          <p:cNvPr id="3" name="object 3"/>
          <p:cNvPicPr/>
          <p:nvPr/>
        </p:nvPicPr>
        <p:blipFill>
          <a:blip r:embed="rId2" cstate="print"/>
          <a:stretch>
            <a:fillRect/>
          </a:stretch>
        </p:blipFill>
        <p:spPr>
          <a:xfrm>
            <a:off x="228600" y="1752600"/>
            <a:ext cx="8686799" cy="487679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762000"/>
            <a:ext cx="7010672" cy="596003"/>
          </a:xfrm>
          <a:prstGeom prst="rect">
            <a:avLst/>
          </a:prstGeom>
        </p:spPr>
        <p:txBody>
          <a:bodyPr vert="horz" wrap="square" lIns="0" tIns="102559" rIns="0" bIns="0" rtlCol="0" anchor="b">
            <a:spAutoFit/>
            <a:scene3d>
              <a:camera prst="orthographicFront"/>
              <a:lightRig rig="freezing" dir="t">
                <a:rot lat="0" lon="0" rev="5640000"/>
              </a:lightRig>
            </a:scene3d>
            <a:sp3d prstMaterial="flat">
              <a:contourClr>
                <a:schemeClr val="tx2"/>
              </a:contourClr>
            </a:sp3d>
          </a:bodyPr>
          <a:lstStyle/>
          <a:p>
            <a:pPr marL="23649">
              <a:spcBef>
                <a:spcPts val="90"/>
              </a:spcBef>
            </a:pPr>
            <a:r>
              <a:rPr sz="3200" b="1" dirty="0">
                <a:solidFill>
                  <a:schemeClr val="tx1"/>
                </a:solidFill>
                <a:uFill>
                  <a:solidFill>
                    <a:srgbClr val="77923B"/>
                  </a:solidFill>
                </a:uFill>
                <a:latin typeface="Arial MT"/>
                <a:cs typeface="Arial MT"/>
              </a:rPr>
              <a:t>CUTTING</a:t>
            </a:r>
            <a:r>
              <a:rPr sz="3200" b="1" spc="93" dirty="0">
                <a:solidFill>
                  <a:schemeClr val="tx1"/>
                </a:solidFill>
                <a:uFill>
                  <a:solidFill>
                    <a:srgbClr val="77923B"/>
                  </a:solidFill>
                </a:uFill>
                <a:latin typeface="Arial MT"/>
                <a:cs typeface="Arial MT"/>
              </a:rPr>
              <a:t> </a:t>
            </a:r>
            <a:r>
              <a:rPr sz="3200" b="1" dirty="0">
                <a:solidFill>
                  <a:schemeClr val="tx1"/>
                </a:solidFill>
                <a:uFill>
                  <a:solidFill>
                    <a:srgbClr val="77923B"/>
                  </a:solidFill>
                </a:uFill>
                <a:latin typeface="Arial MT"/>
                <a:cs typeface="Arial MT"/>
              </a:rPr>
              <a:t>EDGE</a:t>
            </a:r>
            <a:r>
              <a:rPr sz="3200" b="1" spc="10" dirty="0">
                <a:solidFill>
                  <a:schemeClr val="tx1"/>
                </a:solidFill>
                <a:uFill>
                  <a:solidFill>
                    <a:srgbClr val="77923B"/>
                  </a:solidFill>
                </a:uFill>
                <a:latin typeface="Arial MT"/>
                <a:cs typeface="Arial MT"/>
              </a:rPr>
              <a:t> </a:t>
            </a:r>
            <a:r>
              <a:rPr sz="3200" b="1" dirty="0">
                <a:solidFill>
                  <a:schemeClr val="tx1"/>
                </a:solidFill>
                <a:uFill>
                  <a:solidFill>
                    <a:srgbClr val="77923B"/>
                  </a:solidFill>
                </a:uFill>
                <a:latin typeface="Arial MT"/>
                <a:cs typeface="Arial MT"/>
              </a:rPr>
              <a:t>AFTER</a:t>
            </a:r>
            <a:r>
              <a:rPr sz="3200" b="1" spc="100" dirty="0">
                <a:solidFill>
                  <a:schemeClr val="tx1"/>
                </a:solidFill>
                <a:uFill>
                  <a:solidFill>
                    <a:srgbClr val="77923B"/>
                  </a:solidFill>
                </a:uFill>
                <a:latin typeface="Arial MT"/>
                <a:cs typeface="Arial MT"/>
              </a:rPr>
              <a:t> </a:t>
            </a:r>
            <a:r>
              <a:rPr sz="3200" b="1" spc="-6" dirty="0">
                <a:solidFill>
                  <a:schemeClr val="tx1"/>
                </a:solidFill>
                <a:uFill>
                  <a:solidFill>
                    <a:srgbClr val="77923B"/>
                  </a:solidFill>
                </a:uFill>
                <a:latin typeface="Arial MT"/>
                <a:cs typeface="Arial MT"/>
              </a:rPr>
              <a:t>CASTING</a:t>
            </a:r>
            <a:endParaRPr sz="3200" b="1" dirty="0">
              <a:solidFill>
                <a:schemeClr val="tx1"/>
              </a:solidFill>
              <a:latin typeface="Arial MT"/>
              <a:cs typeface="Arial MT"/>
            </a:endParaRPr>
          </a:p>
        </p:txBody>
      </p:sp>
      <p:pic>
        <p:nvPicPr>
          <p:cNvPr id="3" name="object 3"/>
          <p:cNvPicPr/>
          <p:nvPr/>
        </p:nvPicPr>
        <p:blipFill>
          <a:blip r:embed="rId2" cstate="print"/>
          <a:stretch>
            <a:fillRect/>
          </a:stretch>
        </p:blipFill>
        <p:spPr>
          <a:xfrm>
            <a:off x="304800" y="1600200"/>
            <a:ext cx="8458200" cy="50292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52600" y="990600"/>
            <a:ext cx="5257800" cy="502323"/>
          </a:xfrm>
          <a:prstGeom prst="rect">
            <a:avLst/>
          </a:prstGeom>
        </p:spPr>
        <p:txBody>
          <a:bodyPr vert="horz" wrap="square" lIns="0" tIns="9785" rIns="0" bIns="0" rtlCol="0">
            <a:spAutoFit/>
          </a:bodyPr>
          <a:lstStyle/>
          <a:p>
            <a:pPr marL="24464">
              <a:spcBef>
                <a:spcPts val="77"/>
              </a:spcBef>
            </a:pPr>
            <a:r>
              <a:rPr sz="3200" b="1" dirty="0">
                <a:latin typeface="Arial MT"/>
                <a:cs typeface="Arial MT"/>
              </a:rPr>
              <a:t>PORT</a:t>
            </a:r>
            <a:r>
              <a:rPr sz="3200" b="1" spc="-80" dirty="0">
                <a:latin typeface="Arial MT"/>
                <a:cs typeface="Arial MT"/>
              </a:rPr>
              <a:t> </a:t>
            </a:r>
            <a:r>
              <a:rPr sz="3200" b="1" dirty="0">
                <a:latin typeface="Arial MT"/>
                <a:cs typeface="Arial MT"/>
              </a:rPr>
              <a:t>HOLES</a:t>
            </a:r>
            <a:r>
              <a:rPr lang="en-IN" sz="3200" b="1" dirty="0">
                <a:latin typeface="Arial MT"/>
                <a:cs typeface="Arial MT"/>
              </a:rPr>
              <a:t> 1</a:t>
            </a:r>
            <a:r>
              <a:rPr lang="en-IN" sz="3200" b="1" baseline="30000" dirty="0">
                <a:latin typeface="Arial MT"/>
                <a:cs typeface="Arial MT"/>
              </a:rPr>
              <a:t>st</a:t>
            </a:r>
            <a:r>
              <a:rPr lang="en-IN" sz="3200" b="1" dirty="0">
                <a:latin typeface="Arial MT"/>
                <a:cs typeface="Arial MT"/>
              </a:rPr>
              <a:t> </a:t>
            </a:r>
            <a:r>
              <a:rPr lang="en-IN" sz="3200" b="1" spc="-26" dirty="0">
                <a:latin typeface="Arial MT"/>
                <a:cs typeface="Arial MT"/>
              </a:rPr>
              <a:t>LAYER</a:t>
            </a:r>
            <a:endParaRPr sz="3200" b="1" baseline="25157" dirty="0">
              <a:latin typeface="Arial MT"/>
              <a:cs typeface="Arial MT"/>
            </a:endParaRPr>
          </a:p>
        </p:txBody>
      </p:sp>
      <p:pic>
        <p:nvPicPr>
          <p:cNvPr id="5" name="object 5"/>
          <p:cNvPicPr/>
          <p:nvPr/>
        </p:nvPicPr>
        <p:blipFill>
          <a:blip r:embed="rId2" cstate="print"/>
          <a:stretch>
            <a:fillRect/>
          </a:stretch>
        </p:blipFill>
        <p:spPr>
          <a:xfrm>
            <a:off x="152400" y="1600200"/>
            <a:ext cx="8763000" cy="51816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133600" y="838200"/>
            <a:ext cx="6324600" cy="502323"/>
          </a:xfrm>
          <a:prstGeom prst="rect">
            <a:avLst/>
          </a:prstGeom>
        </p:spPr>
        <p:txBody>
          <a:bodyPr vert="horz" wrap="square" lIns="0" tIns="9785" rIns="0" bIns="0" rtlCol="0">
            <a:spAutoFit/>
          </a:bodyPr>
          <a:lstStyle/>
          <a:p>
            <a:pPr marL="24464">
              <a:spcBef>
                <a:spcPts val="77"/>
              </a:spcBef>
            </a:pPr>
            <a:r>
              <a:rPr sz="3200" b="1" dirty="0">
                <a:latin typeface="Arial MT"/>
                <a:cs typeface="Arial MT"/>
              </a:rPr>
              <a:t>PORT</a:t>
            </a:r>
            <a:r>
              <a:rPr sz="3200" b="1" spc="-80" dirty="0">
                <a:latin typeface="Arial MT"/>
                <a:cs typeface="Arial MT"/>
              </a:rPr>
              <a:t> </a:t>
            </a:r>
            <a:r>
              <a:rPr sz="3200" b="1" dirty="0">
                <a:latin typeface="Arial MT"/>
                <a:cs typeface="Arial MT"/>
              </a:rPr>
              <a:t>HOLES</a:t>
            </a:r>
            <a:r>
              <a:rPr lang="en-IN" sz="3200" b="1" dirty="0">
                <a:latin typeface="Arial MT"/>
                <a:cs typeface="Arial MT"/>
              </a:rPr>
              <a:t> 2</a:t>
            </a:r>
            <a:r>
              <a:rPr lang="en-IN" sz="3200" b="1" baseline="30000" dirty="0">
                <a:latin typeface="Arial MT"/>
                <a:cs typeface="Arial MT"/>
              </a:rPr>
              <a:t>ND</a:t>
            </a:r>
            <a:r>
              <a:rPr lang="en-IN" sz="3200" b="1" dirty="0">
                <a:latin typeface="Arial MT"/>
                <a:cs typeface="Arial MT"/>
              </a:rPr>
              <a:t>	</a:t>
            </a:r>
            <a:r>
              <a:rPr lang="en-IN" sz="3200" b="1" spc="-16" dirty="0">
                <a:latin typeface="Arial MT"/>
                <a:cs typeface="Arial MT"/>
              </a:rPr>
              <a:t>LAYER</a:t>
            </a:r>
            <a:endParaRPr sz="3200" b="1" baseline="25157" dirty="0">
              <a:latin typeface="Arial MT"/>
              <a:cs typeface="Arial MT"/>
            </a:endParaRPr>
          </a:p>
        </p:txBody>
      </p:sp>
      <p:pic>
        <p:nvPicPr>
          <p:cNvPr id="5" name="object 5"/>
          <p:cNvPicPr/>
          <p:nvPr/>
        </p:nvPicPr>
        <p:blipFill>
          <a:blip r:embed="rId2" cstate="print"/>
          <a:stretch>
            <a:fillRect/>
          </a:stretch>
        </p:blipFill>
        <p:spPr>
          <a:xfrm>
            <a:off x="152400" y="1447800"/>
            <a:ext cx="8763000" cy="52578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453" y="533400"/>
            <a:ext cx="5333094" cy="720243"/>
          </a:xfrm>
          <a:prstGeom prst="rect">
            <a:avLst/>
          </a:prstGeom>
        </p:spPr>
        <p:txBody>
          <a:bodyPr vert="horz" wrap="square" lIns="0" tIns="225597" rIns="0" bIns="0" rtlCol="0" anchor="b">
            <a:spAutoFit/>
            <a:scene3d>
              <a:camera prst="orthographicFront"/>
              <a:lightRig rig="freezing" dir="t">
                <a:rot lat="0" lon="0" rev="5640000"/>
              </a:lightRig>
            </a:scene3d>
            <a:sp3d prstMaterial="flat">
              <a:contourClr>
                <a:schemeClr val="tx2"/>
              </a:contourClr>
            </a:sp3d>
          </a:bodyPr>
          <a:lstStyle/>
          <a:p>
            <a:pPr marL="135368">
              <a:spcBef>
                <a:spcPts val="77"/>
              </a:spcBef>
            </a:pPr>
            <a:r>
              <a:rPr sz="3200" b="1" dirty="0">
                <a:solidFill>
                  <a:schemeClr val="tx1"/>
                </a:solidFill>
                <a:uFill>
                  <a:solidFill>
                    <a:srgbClr val="30859C"/>
                  </a:solidFill>
                </a:uFill>
                <a:latin typeface="Arial MT"/>
                <a:cs typeface="Arial MT"/>
              </a:rPr>
              <a:t>STEINING</a:t>
            </a:r>
            <a:r>
              <a:rPr sz="3200" b="1" spc="-35" dirty="0">
                <a:solidFill>
                  <a:schemeClr val="tx1"/>
                </a:solidFill>
                <a:uFill>
                  <a:solidFill>
                    <a:srgbClr val="30859C"/>
                  </a:solidFill>
                </a:uFill>
                <a:latin typeface="Arial MT"/>
                <a:cs typeface="Arial MT"/>
              </a:rPr>
              <a:t> </a:t>
            </a:r>
            <a:r>
              <a:rPr sz="3200" b="1" dirty="0">
                <a:solidFill>
                  <a:schemeClr val="tx1"/>
                </a:solidFill>
                <a:uFill>
                  <a:solidFill>
                    <a:srgbClr val="30859C"/>
                  </a:solidFill>
                </a:uFill>
                <a:latin typeface="Arial MT"/>
                <a:cs typeface="Arial MT"/>
              </a:rPr>
              <a:t>WALL</a:t>
            </a:r>
            <a:r>
              <a:rPr sz="3200" b="1" spc="-147" dirty="0">
                <a:solidFill>
                  <a:schemeClr val="tx1"/>
                </a:solidFill>
                <a:uFill>
                  <a:solidFill>
                    <a:srgbClr val="30859C"/>
                  </a:solidFill>
                </a:uFill>
                <a:latin typeface="Arial MT"/>
                <a:cs typeface="Arial MT"/>
              </a:rPr>
              <a:t> </a:t>
            </a:r>
            <a:r>
              <a:rPr sz="3200" b="1" spc="-6" dirty="0">
                <a:solidFill>
                  <a:schemeClr val="tx1"/>
                </a:solidFill>
                <a:uFill>
                  <a:solidFill>
                    <a:srgbClr val="30859C"/>
                  </a:solidFill>
                </a:uFill>
                <a:latin typeface="Arial MT"/>
                <a:cs typeface="Arial MT"/>
              </a:rPr>
              <a:t>CASTING</a:t>
            </a:r>
            <a:endParaRPr sz="3200" b="1" dirty="0">
              <a:solidFill>
                <a:schemeClr val="tx1"/>
              </a:solidFill>
              <a:latin typeface="Arial MT"/>
              <a:cs typeface="Arial MT"/>
            </a:endParaRPr>
          </a:p>
        </p:txBody>
      </p:sp>
      <p:pic>
        <p:nvPicPr>
          <p:cNvPr id="3" name="object 3"/>
          <p:cNvPicPr/>
          <p:nvPr/>
        </p:nvPicPr>
        <p:blipFill>
          <a:blip r:embed="rId2" cstate="print"/>
          <a:stretch>
            <a:fillRect/>
          </a:stretch>
        </p:blipFill>
        <p:spPr>
          <a:xfrm>
            <a:off x="228600" y="1371601"/>
            <a:ext cx="8686800" cy="5334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9578" y="518734"/>
            <a:ext cx="5333094" cy="667268"/>
          </a:xfrm>
          <a:prstGeom prst="rect">
            <a:avLst/>
          </a:prstGeom>
        </p:spPr>
        <p:txBody>
          <a:bodyPr vert="horz" wrap="square" lIns="0" tIns="176500" rIns="0" bIns="0" rtlCol="0" anchor="b">
            <a:spAutoFit/>
            <a:scene3d>
              <a:camera prst="orthographicFront"/>
              <a:lightRig rig="freezing" dir="t">
                <a:rot lat="0" lon="0" rev="5640000"/>
              </a:lightRig>
            </a:scene3d>
            <a:sp3d prstMaterial="flat">
              <a:contourClr>
                <a:schemeClr val="tx2"/>
              </a:contourClr>
            </a:sp3d>
          </a:bodyPr>
          <a:lstStyle/>
          <a:p>
            <a:pPr marL="226292">
              <a:spcBef>
                <a:spcPts val="74"/>
              </a:spcBef>
            </a:pPr>
            <a:r>
              <a:rPr sz="3200" b="1" spc="-6" dirty="0">
                <a:solidFill>
                  <a:schemeClr val="tx1"/>
                </a:solidFill>
                <a:uFill>
                  <a:solidFill>
                    <a:srgbClr val="1F487C"/>
                  </a:solidFill>
                </a:uFill>
                <a:latin typeface="Arial MT"/>
                <a:cs typeface="Arial MT"/>
              </a:rPr>
              <a:t>PLATEFORM</a:t>
            </a:r>
            <a:r>
              <a:rPr sz="3200" b="1" spc="-193" dirty="0">
                <a:solidFill>
                  <a:schemeClr val="tx1"/>
                </a:solidFill>
                <a:uFill>
                  <a:solidFill>
                    <a:srgbClr val="1F487C"/>
                  </a:solidFill>
                </a:uFill>
                <a:latin typeface="Arial MT"/>
                <a:cs typeface="Arial MT"/>
              </a:rPr>
              <a:t> </a:t>
            </a:r>
            <a:r>
              <a:rPr sz="3200" b="1" spc="-6" dirty="0">
                <a:solidFill>
                  <a:schemeClr val="tx1"/>
                </a:solidFill>
                <a:uFill>
                  <a:solidFill>
                    <a:srgbClr val="1F487C"/>
                  </a:solidFill>
                </a:uFill>
                <a:latin typeface="Arial MT"/>
                <a:cs typeface="Arial MT"/>
              </a:rPr>
              <a:t>STEEL</a:t>
            </a:r>
            <a:endParaRPr sz="3200" b="1" dirty="0">
              <a:solidFill>
                <a:schemeClr val="tx1"/>
              </a:solidFill>
              <a:latin typeface="Arial MT"/>
              <a:cs typeface="Arial MT"/>
            </a:endParaRPr>
          </a:p>
        </p:txBody>
      </p:sp>
      <p:pic>
        <p:nvPicPr>
          <p:cNvPr id="3" name="object 3"/>
          <p:cNvPicPr/>
          <p:nvPr/>
        </p:nvPicPr>
        <p:blipFill>
          <a:blip r:embed="rId2" cstate="print"/>
          <a:stretch>
            <a:fillRect/>
          </a:stretch>
        </p:blipFill>
        <p:spPr>
          <a:xfrm>
            <a:off x="152400" y="1295400"/>
            <a:ext cx="8763000" cy="54102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774358"/>
            <a:ext cx="8077200" cy="411644"/>
          </a:xfrm>
          <a:prstGeom prst="rect">
            <a:avLst/>
          </a:prstGeom>
        </p:spPr>
        <p:txBody>
          <a:bodyPr vert="horz" wrap="square" lIns="0" tIns="48443" rIns="0" bIns="0" rtlCol="0" anchor="b">
            <a:spAutoFit/>
            <a:scene3d>
              <a:camera prst="orthographicFront"/>
              <a:lightRig rig="freezing" dir="t">
                <a:rot lat="0" lon="0" rev="5640000"/>
              </a:lightRig>
            </a:scene3d>
            <a:sp3d prstMaterial="flat">
              <a:contourClr>
                <a:schemeClr val="tx2"/>
              </a:contourClr>
            </a:sp3d>
          </a:bodyPr>
          <a:lstStyle/>
          <a:p>
            <a:pPr marL="1485781" marR="3262" indent="-1093134">
              <a:lnSpc>
                <a:spcPts val="2793"/>
              </a:lnSpc>
              <a:spcBef>
                <a:spcPts val="151"/>
              </a:spcBef>
            </a:pPr>
            <a:r>
              <a:rPr sz="3200" b="1" spc="-16" dirty="0">
                <a:solidFill>
                  <a:schemeClr val="tx1"/>
                </a:solidFill>
                <a:uFill>
                  <a:solidFill>
                    <a:srgbClr val="9BBA58"/>
                  </a:solidFill>
                </a:uFill>
                <a:latin typeface="Arial MT"/>
                <a:cs typeface="Arial MT"/>
              </a:rPr>
              <a:t>PLATEFORM</a:t>
            </a:r>
            <a:r>
              <a:rPr sz="3200" b="1" spc="-80" dirty="0">
                <a:solidFill>
                  <a:schemeClr val="tx1"/>
                </a:solidFill>
                <a:uFill>
                  <a:solidFill>
                    <a:srgbClr val="9BBA58"/>
                  </a:solidFill>
                </a:uFill>
                <a:latin typeface="Arial MT"/>
                <a:cs typeface="Arial MT"/>
              </a:rPr>
              <a:t> </a:t>
            </a:r>
            <a:r>
              <a:rPr sz="3200" b="1" spc="-16" dirty="0">
                <a:solidFill>
                  <a:schemeClr val="tx1"/>
                </a:solidFill>
                <a:uFill>
                  <a:solidFill>
                    <a:srgbClr val="9BBA58"/>
                  </a:solidFill>
                </a:uFill>
                <a:latin typeface="Arial MT"/>
                <a:cs typeface="Arial MT"/>
              </a:rPr>
              <a:t>STEEL</a:t>
            </a:r>
            <a:r>
              <a:rPr sz="3200" b="1" spc="-205" dirty="0">
                <a:solidFill>
                  <a:schemeClr val="tx1"/>
                </a:solidFill>
                <a:uFill>
                  <a:solidFill>
                    <a:srgbClr val="9BBA58"/>
                  </a:solidFill>
                </a:uFill>
                <a:latin typeface="Arial MT"/>
                <a:cs typeface="Arial MT"/>
              </a:rPr>
              <a:t> </a:t>
            </a:r>
            <a:r>
              <a:rPr sz="3200" b="1" spc="-16" dirty="0">
                <a:solidFill>
                  <a:schemeClr val="tx1"/>
                </a:solidFill>
                <a:uFill>
                  <a:solidFill>
                    <a:srgbClr val="9BBA58"/>
                  </a:solidFill>
                </a:uFill>
                <a:latin typeface="Arial MT"/>
                <a:cs typeface="Arial MT"/>
              </a:rPr>
              <a:t>AND</a:t>
            </a:r>
            <a:r>
              <a:rPr lang="en-IN" sz="3200" b="1" spc="-16" dirty="0">
                <a:solidFill>
                  <a:schemeClr val="tx1"/>
                </a:solidFill>
                <a:uFill>
                  <a:solidFill>
                    <a:srgbClr val="9BBA58"/>
                  </a:solidFill>
                </a:uFill>
                <a:latin typeface="Arial MT"/>
                <a:cs typeface="Arial MT"/>
              </a:rPr>
              <a:t> </a:t>
            </a:r>
            <a:r>
              <a:rPr sz="3200" b="1" spc="-6" dirty="0">
                <a:solidFill>
                  <a:schemeClr val="tx1"/>
                </a:solidFill>
                <a:uFill>
                  <a:solidFill>
                    <a:srgbClr val="9BBA58"/>
                  </a:solidFill>
                </a:uFill>
                <a:latin typeface="Arial MT"/>
                <a:cs typeface="Arial MT"/>
              </a:rPr>
              <a:t>CASTING</a:t>
            </a:r>
          </a:p>
        </p:txBody>
      </p:sp>
      <p:pic>
        <p:nvPicPr>
          <p:cNvPr id="3" name="object 3"/>
          <p:cNvPicPr/>
          <p:nvPr/>
        </p:nvPicPr>
        <p:blipFill>
          <a:blip r:embed="rId2" cstate="print"/>
          <a:stretch>
            <a:fillRect/>
          </a:stretch>
        </p:blipFill>
        <p:spPr>
          <a:xfrm>
            <a:off x="152400" y="1295400"/>
            <a:ext cx="8763000" cy="5410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685800"/>
            <a:ext cx="5333094" cy="609085"/>
          </a:xfrm>
          <a:prstGeom prst="rect">
            <a:avLst/>
          </a:prstGeom>
        </p:spPr>
        <p:txBody>
          <a:bodyPr vert="horz" wrap="square" lIns="0" tIns="115514" rIns="0" bIns="0" rtlCol="0" anchor="b">
            <a:spAutoFit/>
            <a:scene3d>
              <a:camera prst="orthographicFront"/>
              <a:lightRig rig="freezing" dir="t">
                <a:rot lat="0" lon="0" rev="5640000"/>
              </a:lightRig>
            </a:scene3d>
            <a:sp3d prstMaterial="flat">
              <a:contourClr>
                <a:schemeClr val="tx2"/>
              </a:contourClr>
            </a:sp3d>
          </a:bodyPr>
          <a:lstStyle/>
          <a:p>
            <a:pPr marL="661343">
              <a:spcBef>
                <a:spcPts val="73"/>
              </a:spcBef>
            </a:pPr>
            <a:r>
              <a:rPr sz="3200" b="1" dirty="0">
                <a:solidFill>
                  <a:schemeClr val="tx1"/>
                </a:solidFill>
                <a:uFill>
                  <a:solidFill>
                    <a:srgbClr val="F79546"/>
                  </a:solidFill>
                </a:uFill>
                <a:latin typeface="Arial MT"/>
                <a:cs typeface="Arial MT"/>
              </a:rPr>
              <a:t>PUMP</a:t>
            </a:r>
            <a:r>
              <a:rPr sz="3200" b="1" spc="-51" dirty="0">
                <a:solidFill>
                  <a:schemeClr val="tx1"/>
                </a:solidFill>
                <a:uFill>
                  <a:solidFill>
                    <a:srgbClr val="F79546"/>
                  </a:solidFill>
                </a:uFill>
                <a:latin typeface="Arial MT"/>
                <a:cs typeface="Arial MT"/>
              </a:rPr>
              <a:t> </a:t>
            </a:r>
            <a:r>
              <a:rPr sz="3200" b="1" spc="-6" dirty="0">
                <a:solidFill>
                  <a:schemeClr val="tx1"/>
                </a:solidFill>
                <a:uFill>
                  <a:solidFill>
                    <a:srgbClr val="F79546"/>
                  </a:solidFill>
                </a:uFill>
                <a:latin typeface="Arial MT"/>
                <a:cs typeface="Arial MT"/>
              </a:rPr>
              <a:t>CHAMBER</a:t>
            </a:r>
            <a:endParaRPr sz="3200" b="1" dirty="0">
              <a:solidFill>
                <a:schemeClr val="tx1"/>
              </a:solidFill>
              <a:latin typeface="Arial MT"/>
              <a:cs typeface="Arial MT"/>
            </a:endParaRPr>
          </a:p>
        </p:txBody>
      </p:sp>
      <p:pic>
        <p:nvPicPr>
          <p:cNvPr id="3" name="object 3"/>
          <p:cNvPicPr/>
          <p:nvPr/>
        </p:nvPicPr>
        <p:blipFill>
          <a:blip r:embed="rId2" cstate="print"/>
          <a:stretch>
            <a:fillRect/>
          </a:stretch>
        </p:blipFill>
        <p:spPr>
          <a:xfrm>
            <a:off x="152400" y="1447800"/>
            <a:ext cx="8839200" cy="5257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6CD5-87E7-5C53-44F4-B530D5C059F1}"/>
              </a:ext>
            </a:extLst>
          </p:cNvPr>
          <p:cNvSpPr>
            <a:spLocks noGrp="1"/>
          </p:cNvSpPr>
          <p:nvPr>
            <p:ph type="title"/>
          </p:nvPr>
        </p:nvSpPr>
        <p:spPr>
          <a:xfrm>
            <a:off x="533400" y="136525"/>
            <a:ext cx="8229600" cy="1143000"/>
          </a:xfrm>
        </p:spPr>
        <p:txBody>
          <a:bodyPr>
            <a:normAutofit/>
          </a:bodyPr>
          <a:lstStyle/>
          <a:p>
            <a:r>
              <a:rPr lang="en-IN" sz="3200" dirty="0"/>
              <a:t>WHAT IS RANNEYWELL</a:t>
            </a:r>
          </a:p>
        </p:txBody>
      </p:sp>
      <p:sp>
        <p:nvSpPr>
          <p:cNvPr id="3" name="Content Placeholder 2">
            <a:extLst>
              <a:ext uri="{FF2B5EF4-FFF2-40B4-BE49-F238E27FC236}">
                <a16:creationId xmlns:a16="http://schemas.microsoft.com/office/drawing/2014/main" id="{69E02D9E-F6B6-8943-C25C-C9A9D5EE86BD}"/>
              </a:ext>
            </a:extLst>
          </p:cNvPr>
          <p:cNvSpPr>
            <a:spLocks noGrp="1"/>
          </p:cNvSpPr>
          <p:nvPr>
            <p:ph idx="1"/>
          </p:nvPr>
        </p:nvSpPr>
        <p:spPr>
          <a:xfrm>
            <a:off x="457200" y="1371600"/>
            <a:ext cx="8229600" cy="4389120"/>
          </a:xfrm>
        </p:spPr>
        <p:txBody>
          <a:bodyPr/>
          <a:lstStyle/>
          <a:p>
            <a:r>
              <a:rPr lang="en-IN" b="1" u="sng" dirty="0"/>
              <a:t>History of </a:t>
            </a:r>
            <a:r>
              <a:rPr lang="en-IN" b="1" u="sng" dirty="0" err="1"/>
              <a:t>Ranneywell</a:t>
            </a:r>
            <a:r>
              <a:rPr lang="en-IN" b="1" u="sng" dirty="0"/>
              <a:t> :</a:t>
            </a:r>
          </a:p>
          <a:p>
            <a:pPr marL="0" indent="0">
              <a:buNone/>
            </a:pPr>
            <a:endParaRPr lang="en-IN" b="1" u="sng" dirty="0"/>
          </a:p>
          <a:p>
            <a:r>
              <a:rPr lang="en-IN" sz="2000" dirty="0"/>
              <a:t>Ranney well were invented by Leo Ranney a Petroleum Engineer in Texas Oil field city of St. Helens, during the year 1920, his idea was to gather larger quantity of oil.</a:t>
            </a:r>
          </a:p>
          <a:p>
            <a:endParaRPr lang="en-IN" sz="2000" dirty="0"/>
          </a:p>
          <a:p>
            <a:r>
              <a:rPr lang="en-IN" sz="2000" dirty="0"/>
              <a:t>The 1</a:t>
            </a:r>
            <a:r>
              <a:rPr lang="en-IN" sz="2000" baseline="30000" dirty="0"/>
              <a:t>st</a:t>
            </a:r>
            <a:r>
              <a:rPr lang="en-IN" sz="2000" dirty="0"/>
              <a:t>Ranney well of water supply was dug in London, England 1933.</a:t>
            </a:r>
          </a:p>
          <a:p>
            <a:endParaRPr lang="en-IN" sz="2000" dirty="0"/>
          </a:p>
        </p:txBody>
      </p:sp>
      <p:sp>
        <p:nvSpPr>
          <p:cNvPr id="4" name="Footer Placeholder 3">
            <a:extLst>
              <a:ext uri="{FF2B5EF4-FFF2-40B4-BE49-F238E27FC236}">
                <a16:creationId xmlns:a16="http://schemas.microsoft.com/office/drawing/2014/main" id="{59B2F8DE-946C-DCDE-AD34-ABF780D07920}"/>
              </a:ext>
            </a:extLst>
          </p:cNvPr>
          <p:cNvSpPr>
            <a:spLocks noGrp="1"/>
          </p:cNvSpPr>
          <p:nvPr>
            <p:ph type="ftr" sz="quarter" idx="11"/>
          </p:nvPr>
        </p:nvSpPr>
        <p:spPr/>
        <p:txBody>
          <a:bodyPr/>
          <a:lstStyle/>
          <a:p>
            <a:r>
              <a:rPr lang="en-US"/>
              <a:t>PHED Haryana</a:t>
            </a:r>
          </a:p>
        </p:txBody>
      </p:sp>
    </p:spTree>
    <p:extLst>
      <p:ext uri="{BB962C8B-B14F-4D97-AF65-F5344CB8AC3E}">
        <p14:creationId xmlns:p14="http://schemas.microsoft.com/office/powerpoint/2010/main" val="1428632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597948"/>
            <a:ext cx="6324872" cy="588054"/>
          </a:xfrm>
          <a:prstGeom prst="rect">
            <a:avLst/>
          </a:prstGeom>
        </p:spPr>
        <p:txBody>
          <a:bodyPr vert="horz" wrap="square" lIns="0" tIns="94687" rIns="0" bIns="0" rtlCol="0" anchor="b">
            <a:spAutoFit/>
            <a:scene3d>
              <a:camera prst="orthographicFront"/>
              <a:lightRig rig="freezing" dir="t">
                <a:rot lat="0" lon="0" rev="5640000"/>
              </a:lightRig>
            </a:scene3d>
            <a:sp3d prstMaterial="flat">
              <a:contourClr>
                <a:schemeClr val="tx2"/>
              </a:contourClr>
            </a:sp3d>
          </a:bodyPr>
          <a:lstStyle/>
          <a:p>
            <a:pPr marL="170433">
              <a:spcBef>
                <a:spcPts val="71"/>
              </a:spcBef>
            </a:pPr>
            <a:r>
              <a:rPr sz="3200" b="1" dirty="0">
                <a:solidFill>
                  <a:schemeClr val="tx1"/>
                </a:solidFill>
                <a:uFill>
                  <a:solidFill>
                    <a:srgbClr val="9BBA58"/>
                  </a:solidFill>
                </a:uFill>
                <a:latin typeface="Arial MT"/>
                <a:cs typeface="Arial MT"/>
              </a:rPr>
              <a:t>PUSHING</a:t>
            </a:r>
            <a:r>
              <a:rPr sz="3200" b="1" spc="-90" dirty="0">
                <a:solidFill>
                  <a:schemeClr val="tx1"/>
                </a:solidFill>
                <a:uFill>
                  <a:solidFill>
                    <a:srgbClr val="9BBA58"/>
                  </a:solidFill>
                </a:uFill>
                <a:latin typeface="Arial MT"/>
                <a:cs typeface="Arial MT"/>
              </a:rPr>
              <a:t> </a:t>
            </a:r>
            <a:r>
              <a:rPr sz="3200" b="1" dirty="0">
                <a:solidFill>
                  <a:schemeClr val="tx1"/>
                </a:solidFill>
                <a:uFill>
                  <a:solidFill>
                    <a:srgbClr val="9BBA58"/>
                  </a:solidFill>
                </a:uFill>
                <a:latin typeface="Arial MT"/>
                <a:cs typeface="Arial MT"/>
              </a:rPr>
              <a:t>OF</a:t>
            </a:r>
            <a:r>
              <a:rPr sz="3200" b="1" spc="-125" dirty="0">
                <a:solidFill>
                  <a:schemeClr val="tx1"/>
                </a:solidFill>
                <a:uFill>
                  <a:solidFill>
                    <a:srgbClr val="9BBA58"/>
                  </a:solidFill>
                </a:uFill>
                <a:latin typeface="Arial MT"/>
                <a:cs typeface="Arial MT"/>
              </a:rPr>
              <a:t> </a:t>
            </a:r>
            <a:r>
              <a:rPr sz="3200" b="1" spc="-16" dirty="0">
                <a:solidFill>
                  <a:schemeClr val="tx1"/>
                </a:solidFill>
                <a:uFill>
                  <a:solidFill>
                    <a:srgbClr val="9BBA58"/>
                  </a:solidFill>
                </a:uFill>
                <a:latin typeface="Arial MT"/>
                <a:cs typeface="Arial MT"/>
              </a:rPr>
              <a:t>STAINER</a:t>
            </a:r>
            <a:r>
              <a:rPr sz="3200" b="1" spc="-45" dirty="0">
                <a:solidFill>
                  <a:schemeClr val="tx1"/>
                </a:solidFill>
                <a:uFill>
                  <a:solidFill>
                    <a:srgbClr val="9BBA58"/>
                  </a:solidFill>
                </a:uFill>
                <a:latin typeface="Arial MT"/>
                <a:cs typeface="Arial MT"/>
              </a:rPr>
              <a:t> </a:t>
            </a:r>
            <a:r>
              <a:rPr sz="3200" b="1" spc="-13" dirty="0">
                <a:solidFill>
                  <a:schemeClr val="tx1"/>
                </a:solidFill>
                <a:uFill>
                  <a:solidFill>
                    <a:srgbClr val="9BBA58"/>
                  </a:solidFill>
                </a:uFill>
                <a:latin typeface="Arial MT"/>
                <a:cs typeface="Arial MT"/>
              </a:rPr>
              <a:t>PIPE</a:t>
            </a:r>
          </a:p>
        </p:txBody>
      </p:sp>
      <p:pic>
        <p:nvPicPr>
          <p:cNvPr id="3" name="object 3"/>
          <p:cNvPicPr/>
          <p:nvPr/>
        </p:nvPicPr>
        <p:blipFill>
          <a:blip r:embed="rId2" cstate="print"/>
          <a:stretch>
            <a:fillRect/>
          </a:stretch>
        </p:blipFill>
        <p:spPr>
          <a:xfrm>
            <a:off x="152400" y="1186002"/>
            <a:ext cx="8839200" cy="559579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578091"/>
            <a:ext cx="6553472" cy="607911"/>
          </a:xfrm>
          <a:prstGeom prst="rect">
            <a:avLst/>
          </a:prstGeom>
        </p:spPr>
        <p:txBody>
          <a:bodyPr vert="horz" wrap="square" lIns="0" tIns="114352" rIns="0" bIns="0" rtlCol="0" anchor="b">
            <a:spAutoFit/>
            <a:scene3d>
              <a:camera prst="orthographicFront"/>
              <a:lightRig rig="freezing" dir="t">
                <a:rot lat="0" lon="0" rev="5640000"/>
              </a:lightRig>
            </a:scene3d>
            <a:sp3d prstMaterial="flat">
              <a:contourClr>
                <a:schemeClr val="tx2"/>
              </a:contourClr>
            </a:sp3d>
          </a:bodyPr>
          <a:lstStyle/>
          <a:p>
            <a:pPr marL="13863">
              <a:spcBef>
                <a:spcPts val="58"/>
              </a:spcBef>
            </a:pPr>
            <a:r>
              <a:rPr sz="3200" b="1" dirty="0">
                <a:solidFill>
                  <a:schemeClr val="tx1"/>
                </a:solidFill>
                <a:uFill>
                  <a:solidFill>
                    <a:srgbClr val="9BBA58"/>
                  </a:solidFill>
                </a:uFill>
                <a:latin typeface="Arial"/>
                <a:cs typeface="Arial"/>
              </a:rPr>
              <a:t>SAND</a:t>
            </a:r>
            <a:r>
              <a:rPr sz="3200" b="1" spc="-61" dirty="0">
                <a:solidFill>
                  <a:schemeClr val="tx1"/>
                </a:solidFill>
                <a:uFill>
                  <a:solidFill>
                    <a:srgbClr val="9BBA58"/>
                  </a:solidFill>
                </a:uFill>
                <a:latin typeface="Arial"/>
                <a:cs typeface="Arial"/>
              </a:rPr>
              <a:t> </a:t>
            </a:r>
            <a:r>
              <a:rPr sz="3200" b="1" spc="-80" dirty="0">
                <a:solidFill>
                  <a:schemeClr val="tx1"/>
                </a:solidFill>
                <a:uFill>
                  <a:solidFill>
                    <a:srgbClr val="9BBA58"/>
                  </a:solidFill>
                </a:uFill>
                <a:latin typeface="Arial"/>
                <a:cs typeface="Arial"/>
              </a:rPr>
              <a:t>VALVE</a:t>
            </a:r>
            <a:r>
              <a:rPr sz="3200" b="1" spc="-67" dirty="0">
                <a:solidFill>
                  <a:schemeClr val="tx1"/>
                </a:solidFill>
                <a:uFill>
                  <a:solidFill>
                    <a:srgbClr val="9BBA58"/>
                  </a:solidFill>
                </a:uFill>
                <a:latin typeface="Arial"/>
                <a:cs typeface="Arial"/>
              </a:rPr>
              <a:t> </a:t>
            </a:r>
            <a:r>
              <a:rPr sz="3200" b="1" dirty="0">
                <a:solidFill>
                  <a:schemeClr val="tx1"/>
                </a:solidFill>
                <a:uFill>
                  <a:solidFill>
                    <a:srgbClr val="9BBA58"/>
                  </a:solidFill>
                </a:uFill>
                <a:latin typeface="Arial"/>
                <a:cs typeface="Arial"/>
              </a:rPr>
              <a:t>AND</a:t>
            </a:r>
            <a:r>
              <a:rPr sz="3200" b="1" spc="-29" dirty="0">
                <a:solidFill>
                  <a:schemeClr val="tx1"/>
                </a:solidFill>
                <a:uFill>
                  <a:solidFill>
                    <a:srgbClr val="9BBA58"/>
                  </a:solidFill>
                </a:uFill>
                <a:latin typeface="Arial"/>
                <a:cs typeface="Arial"/>
              </a:rPr>
              <a:t> </a:t>
            </a:r>
            <a:r>
              <a:rPr sz="3200" b="1" spc="-22" dirty="0">
                <a:solidFill>
                  <a:schemeClr val="tx1"/>
                </a:solidFill>
                <a:uFill>
                  <a:solidFill>
                    <a:srgbClr val="9BBA58"/>
                  </a:solidFill>
                </a:uFill>
                <a:latin typeface="Arial"/>
                <a:cs typeface="Arial"/>
              </a:rPr>
              <a:t>STAINER</a:t>
            </a:r>
            <a:r>
              <a:rPr sz="3200" b="1" spc="-32" dirty="0">
                <a:solidFill>
                  <a:schemeClr val="tx1"/>
                </a:solidFill>
                <a:uFill>
                  <a:solidFill>
                    <a:srgbClr val="9BBA58"/>
                  </a:solidFill>
                </a:uFill>
                <a:latin typeface="Arial"/>
                <a:cs typeface="Arial"/>
              </a:rPr>
              <a:t> </a:t>
            </a:r>
            <a:r>
              <a:rPr sz="3200" b="1" spc="-13" dirty="0">
                <a:solidFill>
                  <a:schemeClr val="tx1"/>
                </a:solidFill>
                <a:uFill>
                  <a:solidFill>
                    <a:srgbClr val="9BBA58"/>
                  </a:solidFill>
                </a:uFill>
                <a:latin typeface="Arial"/>
                <a:cs typeface="Arial"/>
              </a:rPr>
              <a:t>PIPE</a:t>
            </a:r>
            <a:endParaRPr sz="3200" b="1" dirty="0">
              <a:solidFill>
                <a:schemeClr val="tx1"/>
              </a:solidFill>
              <a:latin typeface="Arial"/>
              <a:cs typeface="Arial"/>
            </a:endParaRPr>
          </a:p>
        </p:txBody>
      </p:sp>
      <p:grpSp>
        <p:nvGrpSpPr>
          <p:cNvPr id="3" name="object 3"/>
          <p:cNvGrpSpPr/>
          <p:nvPr/>
        </p:nvGrpSpPr>
        <p:grpSpPr>
          <a:xfrm>
            <a:off x="152400" y="1186002"/>
            <a:ext cx="8763272" cy="5519598"/>
            <a:chOff x="432924" y="999661"/>
            <a:chExt cx="6690995" cy="4486910"/>
          </a:xfrm>
        </p:grpSpPr>
        <p:pic>
          <p:nvPicPr>
            <p:cNvPr id="4" name="object 4"/>
            <p:cNvPicPr/>
            <p:nvPr/>
          </p:nvPicPr>
          <p:blipFill>
            <a:blip r:embed="rId2" cstate="print"/>
            <a:stretch>
              <a:fillRect/>
            </a:stretch>
          </p:blipFill>
          <p:spPr>
            <a:xfrm>
              <a:off x="440795" y="1007533"/>
              <a:ext cx="6674908" cy="4470929"/>
            </a:xfrm>
            <a:prstGeom prst="rect">
              <a:avLst/>
            </a:prstGeom>
          </p:spPr>
        </p:pic>
        <p:sp>
          <p:nvSpPr>
            <p:cNvPr id="5" name="object 5"/>
            <p:cNvSpPr/>
            <p:nvPr/>
          </p:nvSpPr>
          <p:spPr>
            <a:xfrm>
              <a:off x="436860" y="1003597"/>
              <a:ext cx="6683375" cy="4479290"/>
            </a:xfrm>
            <a:custGeom>
              <a:avLst/>
              <a:gdLst/>
              <a:ahLst/>
              <a:cxnLst/>
              <a:rect l="l" t="t" r="r" b="b"/>
              <a:pathLst>
                <a:path w="6683375" h="4479290">
                  <a:moveTo>
                    <a:pt x="0" y="4478800"/>
                  </a:moveTo>
                  <a:lnTo>
                    <a:pt x="6682779" y="4478800"/>
                  </a:lnTo>
                  <a:lnTo>
                    <a:pt x="6682779" y="0"/>
                  </a:lnTo>
                  <a:lnTo>
                    <a:pt x="0" y="0"/>
                  </a:lnTo>
                  <a:lnTo>
                    <a:pt x="0" y="4478800"/>
                  </a:lnTo>
                  <a:close/>
                </a:path>
              </a:pathLst>
            </a:custGeom>
            <a:ln w="7871">
              <a:solidFill>
                <a:srgbClr val="C00000"/>
              </a:solidFill>
            </a:ln>
          </p:spPr>
          <p:txBody>
            <a:bodyPr wrap="square" lIns="0" tIns="0" rIns="0" bIns="0" rtlCol="0"/>
            <a:lstStyle/>
            <a:p>
              <a:endParaRPr sz="1156"/>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609600"/>
            <a:ext cx="8305800" cy="725543"/>
          </a:xfrm>
          <a:prstGeom prst="rect">
            <a:avLst/>
          </a:prstGeom>
        </p:spPr>
        <p:txBody>
          <a:bodyPr vert="horz" wrap="square" lIns="0" tIns="230846" rIns="0" bIns="0" rtlCol="0" anchor="b">
            <a:spAutoFit/>
            <a:scene3d>
              <a:camera prst="orthographicFront"/>
              <a:lightRig rig="freezing" dir="t">
                <a:rot lat="0" lon="0" rev="5640000"/>
              </a:lightRig>
            </a:scene3d>
            <a:sp3d prstMaterial="flat">
              <a:contourClr>
                <a:schemeClr val="tx2"/>
              </a:contourClr>
            </a:sp3d>
          </a:bodyPr>
          <a:lstStyle/>
          <a:p>
            <a:pPr marL="408141">
              <a:spcBef>
                <a:spcPts val="71"/>
              </a:spcBef>
            </a:pPr>
            <a:r>
              <a:rPr sz="3200" b="1" dirty="0">
                <a:solidFill>
                  <a:schemeClr val="tx1"/>
                </a:solidFill>
                <a:uFill>
                  <a:solidFill>
                    <a:srgbClr val="1F487C"/>
                  </a:solidFill>
                </a:uFill>
                <a:latin typeface="Arial" panose="020B0604020202020204" pitchFamily="34" charset="0"/>
                <a:cs typeface="Arial" panose="020B0604020202020204" pitchFamily="34" charset="0"/>
              </a:rPr>
              <a:t>EXTRACTION</a:t>
            </a:r>
            <a:r>
              <a:rPr sz="3200" b="1" spc="-100" dirty="0">
                <a:solidFill>
                  <a:schemeClr val="tx1"/>
                </a:solidFill>
                <a:uFill>
                  <a:solidFill>
                    <a:srgbClr val="1F487C"/>
                  </a:solidFill>
                </a:uFill>
                <a:latin typeface="Arial" panose="020B0604020202020204" pitchFamily="34" charset="0"/>
                <a:cs typeface="Arial" panose="020B0604020202020204" pitchFamily="34" charset="0"/>
              </a:rPr>
              <a:t> </a:t>
            </a:r>
            <a:r>
              <a:rPr sz="3200" b="1" dirty="0">
                <a:solidFill>
                  <a:schemeClr val="tx1"/>
                </a:solidFill>
                <a:uFill>
                  <a:solidFill>
                    <a:srgbClr val="1F487C"/>
                  </a:solidFill>
                </a:uFill>
                <a:latin typeface="Arial" panose="020B0604020202020204" pitchFamily="34" charset="0"/>
                <a:cs typeface="Arial" panose="020B0604020202020204" pitchFamily="34" charset="0"/>
              </a:rPr>
              <a:t>OF</a:t>
            </a:r>
            <a:r>
              <a:rPr sz="3200" b="1" spc="16" dirty="0">
                <a:solidFill>
                  <a:schemeClr val="tx1"/>
                </a:solidFill>
                <a:uFill>
                  <a:solidFill>
                    <a:srgbClr val="1F487C"/>
                  </a:solidFill>
                </a:uFill>
                <a:latin typeface="Arial" panose="020B0604020202020204" pitchFamily="34" charset="0"/>
                <a:cs typeface="Arial" panose="020B0604020202020204" pitchFamily="34" charset="0"/>
              </a:rPr>
              <a:t> </a:t>
            </a:r>
            <a:r>
              <a:rPr sz="3200" b="1" spc="-6" dirty="0">
                <a:solidFill>
                  <a:schemeClr val="tx1"/>
                </a:solidFill>
                <a:uFill>
                  <a:solidFill>
                    <a:srgbClr val="1F487C"/>
                  </a:solidFill>
                </a:uFill>
                <a:latin typeface="Arial" panose="020B0604020202020204" pitchFamily="34" charset="0"/>
                <a:cs typeface="Arial" panose="020B0604020202020204" pitchFamily="34" charset="0"/>
              </a:rPr>
              <a:t>DESANDING</a:t>
            </a:r>
          </a:p>
        </p:txBody>
      </p:sp>
      <p:pic>
        <p:nvPicPr>
          <p:cNvPr id="9" name="WhatsApp Video 2026-01-13 at 12.37.15 PM">
            <a:hlinkClick r:id="" action="ppaction://media"/>
            <a:extLst>
              <a:ext uri="{FF2B5EF4-FFF2-40B4-BE49-F238E27FC236}">
                <a16:creationId xmlns:a16="http://schemas.microsoft.com/office/drawing/2014/main" id="{DB9AD40E-BFF7-2D1A-5041-BBEDF49A51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397000"/>
            <a:ext cx="4953000" cy="538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9400" y="762000"/>
            <a:ext cx="5333094" cy="627842"/>
          </a:xfrm>
          <a:prstGeom prst="rect">
            <a:avLst/>
          </a:prstGeom>
        </p:spPr>
        <p:txBody>
          <a:bodyPr vert="horz" wrap="square" lIns="0" tIns="134090" rIns="0" bIns="0" rtlCol="0" anchor="b">
            <a:spAutoFit/>
            <a:scene3d>
              <a:camera prst="orthographicFront"/>
              <a:lightRig rig="freezing" dir="t">
                <a:rot lat="0" lon="0" rev="5640000"/>
              </a:lightRig>
            </a:scene3d>
            <a:sp3d prstMaterial="flat">
              <a:contourClr>
                <a:schemeClr val="tx2"/>
              </a:contourClr>
            </a:sp3d>
          </a:bodyPr>
          <a:lstStyle/>
          <a:p>
            <a:pPr marL="337603" marR="3262" indent="-162277">
              <a:spcBef>
                <a:spcPts val="83"/>
              </a:spcBef>
            </a:pPr>
            <a:r>
              <a:rPr lang="en-IN" sz="3200" b="1" dirty="0">
                <a:latin typeface="Arial"/>
                <a:cs typeface="Arial"/>
              </a:rPr>
              <a:t>DE-SILTING</a:t>
            </a:r>
            <a:endParaRPr sz="3200" b="1" dirty="0">
              <a:latin typeface="Arial"/>
              <a:cs typeface="Arial"/>
            </a:endParaRPr>
          </a:p>
        </p:txBody>
      </p:sp>
      <p:pic>
        <p:nvPicPr>
          <p:cNvPr id="4" name="WhatsApp Video 2026-01-13 at 12.57.25 PM">
            <a:hlinkClick r:id="" action="ppaction://media"/>
            <a:extLst>
              <a:ext uri="{FF2B5EF4-FFF2-40B4-BE49-F238E27FC236}">
                <a16:creationId xmlns:a16="http://schemas.microsoft.com/office/drawing/2014/main" id="{083E344A-FE94-D170-4237-8009DB3752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524000"/>
            <a:ext cx="3943350" cy="4603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838200"/>
            <a:ext cx="8534400" cy="475545"/>
          </a:xfrm>
          <a:prstGeom prst="rect">
            <a:avLst/>
          </a:prstGeom>
        </p:spPr>
        <p:txBody>
          <a:bodyPr vert="horz" wrap="square" lIns="0" tIns="5300" rIns="0" bIns="0" rtlCol="0" anchor="b">
            <a:spAutoFit/>
            <a:scene3d>
              <a:camera prst="orthographicFront"/>
              <a:lightRig rig="freezing" dir="t">
                <a:rot lat="0" lon="0" rev="5640000"/>
              </a:lightRig>
            </a:scene3d>
            <a:sp3d prstMaterial="flat">
              <a:contourClr>
                <a:schemeClr val="tx2"/>
              </a:contourClr>
            </a:sp3d>
          </a:bodyPr>
          <a:lstStyle/>
          <a:p>
            <a:pPr marL="1343890" marR="3262" indent="-1011995">
              <a:lnSpc>
                <a:spcPct val="101800"/>
              </a:lnSpc>
              <a:spcBef>
                <a:spcPts val="42"/>
              </a:spcBef>
            </a:pPr>
            <a:r>
              <a:rPr sz="3200" b="1" dirty="0">
                <a:solidFill>
                  <a:schemeClr val="tx1"/>
                </a:solidFill>
                <a:uFill>
                  <a:solidFill>
                    <a:srgbClr val="4F81BC"/>
                  </a:solidFill>
                </a:uFill>
                <a:latin typeface="Arial"/>
                <a:cs typeface="Arial"/>
              </a:rPr>
              <a:t>PLATEFORM</a:t>
            </a:r>
            <a:r>
              <a:rPr sz="3200" b="1" spc="112" dirty="0">
                <a:solidFill>
                  <a:schemeClr val="tx1"/>
                </a:solidFill>
                <a:uFill>
                  <a:solidFill>
                    <a:srgbClr val="4F81BC"/>
                  </a:solidFill>
                </a:uFill>
                <a:latin typeface="Arial"/>
                <a:cs typeface="Arial"/>
              </a:rPr>
              <a:t> </a:t>
            </a:r>
            <a:r>
              <a:rPr sz="3200" b="1" dirty="0">
                <a:solidFill>
                  <a:schemeClr val="tx1"/>
                </a:solidFill>
                <a:uFill>
                  <a:solidFill>
                    <a:srgbClr val="4F81BC"/>
                  </a:solidFill>
                </a:uFill>
                <a:latin typeface="Arial"/>
                <a:cs typeface="Arial"/>
              </a:rPr>
              <a:t>FOR </a:t>
            </a:r>
            <a:r>
              <a:rPr sz="3200" b="1" spc="-6" dirty="0">
                <a:solidFill>
                  <a:schemeClr val="tx1"/>
                </a:solidFill>
                <a:uFill>
                  <a:solidFill>
                    <a:srgbClr val="4F81BC"/>
                  </a:solidFill>
                </a:uFill>
                <a:latin typeface="Arial"/>
                <a:cs typeface="Arial"/>
              </a:rPr>
              <a:t>PUMPING</a:t>
            </a:r>
            <a:r>
              <a:rPr sz="3200" b="1" spc="-6" dirty="0">
                <a:solidFill>
                  <a:schemeClr val="tx1"/>
                </a:solidFill>
                <a:latin typeface="Arial"/>
                <a:cs typeface="Arial"/>
              </a:rPr>
              <a:t> </a:t>
            </a:r>
            <a:r>
              <a:rPr sz="3200" b="1" spc="-6" dirty="0">
                <a:solidFill>
                  <a:schemeClr val="tx1"/>
                </a:solidFill>
                <a:uFill>
                  <a:solidFill>
                    <a:srgbClr val="4F81BC"/>
                  </a:solidFill>
                </a:uFill>
                <a:latin typeface="Arial"/>
                <a:cs typeface="Arial"/>
              </a:rPr>
              <a:t>MACHINERY</a:t>
            </a:r>
            <a:endParaRPr sz="3200" dirty="0">
              <a:solidFill>
                <a:schemeClr val="tx1"/>
              </a:solidFill>
              <a:latin typeface="Arial"/>
              <a:cs typeface="Arial"/>
            </a:endParaRPr>
          </a:p>
        </p:txBody>
      </p:sp>
      <p:pic>
        <p:nvPicPr>
          <p:cNvPr id="3" name="object 3"/>
          <p:cNvPicPr/>
          <p:nvPr/>
        </p:nvPicPr>
        <p:blipFill>
          <a:blip r:embed="rId2" cstate="print"/>
          <a:stretch>
            <a:fillRect/>
          </a:stretch>
        </p:blipFill>
        <p:spPr>
          <a:xfrm>
            <a:off x="152400" y="1447800"/>
            <a:ext cx="8839200" cy="51816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6700" y="685800"/>
            <a:ext cx="8610600" cy="567578"/>
          </a:xfrm>
          <a:prstGeom prst="rect">
            <a:avLst/>
          </a:prstGeom>
        </p:spPr>
        <p:txBody>
          <a:bodyPr vert="horz" wrap="square" lIns="0" tIns="96443" rIns="0" bIns="0" rtlCol="0" anchor="b">
            <a:spAutoFit/>
            <a:scene3d>
              <a:camera prst="orthographicFront"/>
              <a:lightRig rig="freezing" dir="t">
                <a:rot lat="0" lon="0" rev="5640000"/>
              </a:lightRig>
            </a:scene3d>
            <a:sp3d prstMaterial="flat">
              <a:contourClr>
                <a:schemeClr val="tx2"/>
              </a:contourClr>
            </a:sp3d>
          </a:bodyPr>
          <a:lstStyle/>
          <a:p>
            <a:pPr marL="1349190" marR="3262" indent="-966736">
              <a:lnSpc>
                <a:spcPct val="101899"/>
              </a:lnSpc>
              <a:spcBef>
                <a:spcPts val="42"/>
              </a:spcBef>
            </a:pPr>
            <a:r>
              <a:rPr sz="3200" b="1" dirty="0">
                <a:solidFill>
                  <a:srgbClr val="1F487C"/>
                </a:solidFill>
                <a:uFill>
                  <a:solidFill>
                    <a:srgbClr val="1F487C"/>
                  </a:solidFill>
                </a:uFill>
                <a:latin typeface="Arial MT"/>
                <a:cs typeface="Arial MT"/>
              </a:rPr>
              <a:t>FOUNDATION</a:t>
            </a:r>
            <a:r>
              <a:rPr sz="3200" b="1" spc="80" dirty="0">
                <a:solidFill>
                  <a:srgbClr val="1F487C"/>
                </a:solidFill>
                <a:uFill>
                  <a:solidFill>
                    <a:srgbClr val="1F487C"/>
                  </a:solidFill>
                </a:uFill>
                <a:latin typeface="Arial MT"/>
                <a:cs typeface="Arial MT"/>
              </a:rPr>
              <a:t> </a:t>
            </a:r>
            <a:r>
              <a:rPr sz="3200" b="1" dirty="0">
                <a:solidFill>
                  <a:srgbClr val="1F487C"/>
                </a:solidFill>
                <a:uFill>
                  <a:solidFill>
                    <a:srgbClr val="1F487C"/>
                  </a:solidFill>
                </a:uFill>
                <a:latin typeface="Arial MT"/>
                <a:cs typeface="Arial MT"/>
              </a:rPr>
              <a:t>OF</a:t>
            </a:r>
            <a:r>
              <a:rPr sz="3200" b="1" spc="3" dirty="0">
                <a:solidFill>
                  <a:srgbClr val="1F487C"/>
                </a:solidFill>
                <a:uFill>
                  <a:solidFill>
                    <a:srgbClr val="1F487C"/>
                  </a:solidFill>
                </a:uFill>
                <a:latin typeface="Arial MT"/>
                <a:cs typeface="Arial MT"/>
              </a:rPr>
              <a:t> </a:t>
            </a:r>
            <a:r>
              <a:rPr sz="3200" b="1" spc="-6" dirty="0">
                <a:solidFill>
                  <a:srgbClr val="1F487C"/>
                </a:solidFill>
                <a:uFill>
                  <a:solidFill>
                    <a:srgbClr val="1F487C"/>
                  </a:solidFill>
                </a:uFill>
                <a:latin typeface="Arial MT"/>
                <a:cs typeface="Arial MT"/>
              </a:rPr>
              <a:t>PUMPING</a:t>
            </a:r>
            <a:r>
              <a:rPr sz="3200" b="1" spc="-6" dirty="0">
                <a:solidFill>
                  <a:srgbClr val="1F487C"/>
                </a:solidFill>
                <a:latin typeface="Arial MT"/>
                <a:cs typeface="Arial MT"/>
              </a:rPr>
              <a:t> </a:t>
            </a:r>
            <a:r>
              <a:rPr sz="3200" b="1" spc="-6" dirty="0">
                <a:solidFill>
                  <a:srgbClr val="1F487C"/>
                </a:solidFill>
                <a:uFill>
                  <a:solidFill>
                    <a:srgbClr val="1F487C"/>
                  </a:solidFill>
                </a:uFill>
                <a:latin typeface="Arial MT"/>
                <a:cs typeface="Arial MT"/>
              </a:rPr>
              <a:t>MACHINERY</a:t>
            </a:r>
            <a:endParaRPr sz="3200" b="1" dirty="0">
              <a:latin typeface="Arial MT"/>
              <a:cs typeface="Arial MT"/>
            </a:endParaRPr>
          </a:p>
        </p:txBody>
      </p:sp>
      <p:pic>
        <p:nvPicPr>
          <p:cNvPr id="3" name="object 3"/>
          <p:cNvPicPr/>
          <p:nvPr/>
        </p:nvPicPr>
        <p:blipFill>
          <a:blip r:embed="rId2" cstate="print"/>
          <a:stretch>
            <a:fillRect/>
          </a:stretch>
        </p:blipFill>
        <p:spPr>
          <a:xfrm>
            <a:off x="152400" y="1253378"/>
            <a:ext cx="8724900" cy="537602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0" y="685800"/>
            <a:ext cx="5333094" cy="560776"/>
          </a:xfrm>
          <a:prstGeom prst="rect">
            <a:avLst/>
          </a:prstGeom>
        </p:spPr>
        <p:txBody>
          <a:bodyPr vert="horz" wrap="square" lIns="0" tIns="71038" rIns="0" bIns="0" rtlCol="0" anchor="b">
            <a:spAutoFit/>
            <a:scene3d>
              <a:camera prst="orthographicFront"/>
              <a:lightRig rig="freezing" dir="t">
                <a:rot lat="0" lon="0" rev="5640000"/>
              </a:lightRig>
            </a:scene3d>
            <a:sp3d prstMaterial="flat">
              <a:contourClr>
                <a:schemeClr val="tx2"/>
              </a:contourClr>
            </a:sp3d>
          </a:bodyPr>
          <a:lstStyle/>
          <a:p>
            <a:pPr marL="150454">
              <a:spcBef>
                <a:spcPts val="74"/>
              </a:spcBef>
            </a:pPr>
            <a:r>
              <a:rPr sz="3200" b="1" dirty="0">
                <a:solidFill>
                  <a:schemeClr val="tx1"/>
                </a:solidFill>
                <a:uFill>
                  <a:solidFill>
                    <a:srgbClr val="1F487C"/>
                  </a:solidFill>
                </a:uFill>
                <a:latin typeface="Arial MT"/>
                <a:cs typeface="Arial MT"/>
              </a:rPr>
              <a:t>TOP</a:t>
            </a:r>
            <a:r>
              <a:rPr sz="3200" b="1" spc="-138" dirty="0">
                <a:solidFill>
                  <a:schemeClr val="tx1"/>
                </a:solidFill>
                <a:uFill>
                  <a:solidFill>
                    <a:srgbClr val="1F487C"/>
                  </a:solidFill>
                </a:uFill>
                <a:latin typeface="Arial MT"/>
                <a:cs typeface="Arial MT"/>
              </a:rPr>
              <a:t> </a:t>
            </a:r>
            <a:r>
              <a:rPr sz="3200" b="1" dirty="0">
                <a:solidFill>
                  <a:schemeClr val="tx1"/>
                </a:solidFill>
                <a:uFill>
                  <a:solidFill>
                    <a:srgbClr val="1F487C"/>
                  </a:solidFill>
                </a:uFill>
                <a:latin typeface="Arial MT"/>
                <a:cs typeface="Arial MT"/>
              </a:rPr>
              <a:t>BEAM</a:t>
            </a:r>
            <a:r>
              <a:rPr sz="3200" b="1" spc="-26" dirty="0">
                <a:solidFill>
                  <a:schemeClr val="tx1"/>
                </a:solidFill>
                <a:uFill>
                  <a:solidFill>
                    <a:srgbClr val="1F487C"/>
                  </a:solidFill>
                </a:uFill>
                <a:latin typeface="Arial MT"/>
                <a:cs typeface="Arial MT"/>
              </a:rPr>
              <a:t> </a:t>
            </a:r>
            <a:r>
              <a:rPr sz="3200" b="1" spc="-6" dirty="0">
                <a:solidFill>
                  <a:schemeClr val="tx1"/>
                </a:solidFill>
                <a:uFill>
                  <a:solidFill>
                    <a:srgbClr val="1F487C"/>
                  </a:solidFill>
                </a:uFill>
                <a:latin typeface="Arial MT"/>
                <a:cs typeface="Arial MT"/>
              </a:rPr>
              <a:t>CASTING</a:t>
            </a:r>
            <a:endParaRPr sz="3200" b="1" dirty="0">
              <a:solidFill>
                <a:schemeClr val="tx1"/>
              </a:solidFill>
              <a:latin typeface="Arial MT"/>
              <a:cs typeface="Arial MT"/>
            </a:endParaRPr>
          </a:p>
        </p:txBody>
      </p:sp>
      <p:pic>
        <p:nvPicPr>
          <p:cNvPr id="3" name="object 3"/>
          <p:cNvPicPr/>
          <p:nvPr/>
        </p:nvPicPr>
        <p:blipFill>
          <a:blip r:embed="rId2" cstate="print"/>
          <a:stretch>
            <a:fillRect/>
          </a:stretch>
        </p:blipFill>
        <p:spPr>
          <a:xfrm>
            <a:off x="152400" y="1246576"/>
            <a:ext cx="8763000" cy="545902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9578" y="617745"/>
            <a:ext cx="5333094" cy="568257"/>
          </a:xfrm>
          <a:prstGeom prst="rect">
            <a:avLst/>
          </a:prstGeom>
        </p:spPr>
        <p:txBody>
          <a:bodyPr vert="horz" wrap="square" lIns="0" tIns="75081" rIns="0" bIns="0" rtlCol="0" anchor="b">
            <a:spAutoFit/>
            <a:scene3d>
              <a:camera prst="orthographicFront"/>
              <a:lightRig rig="freezing" dir="t">
                <a:rot lat="0" lon="0" rev="5640000"/>
              </a:lightRig>
            </a:scene3d>
            <a:sp3d prstMaterial="flat">
              <a:contourClr>
                <a:schemeClr val="tx2"/>
              </a:contourClr>
            </a:sp3d>
          </a:bodyPr>
          <a:lstStyle/>
          <a:p>
            <a:pPr marL="79508">
              <a:spcBef>
                <a:spcPts val="73"/>
              </a:spcBef>
            </a:pPr>
            <a:r>
              <a:rPr sz="3200" b="1" dirty="0">
                <a:solidFill>
                  <a:schemeClr val="tx1"/>
                </a:solidFill>
                <a:uFill>
                  <a:solidFill>
                    <a:srgbClr val="4F81BC"/>
                  </a:solidFill>
                </a:uFill>
                <a:latin typeface="Arial"/>
                <a:cs typeface="Arial"/>
              </a:rPr>
              <a:t>SHUTTERING</a:t>
            </a:r>
            <a:r>
              <a:rPr sz="3200" b="1" spc="3" dirty="0">
                <a:solidFill>
                  <a:schemeClr val="tx1"/>
                </a:solidFill>
                <a:uFill>
                  <a:solidFill>
                    <a:srgbClr val="4F81BC"/>
                  </a:solidFill>
                </a:uFill>
                <a:latin typeface="Arial"/>
                <a:cs typeface="Arial"/>
              </a:rPr>
              <a:t> </a:t>
            </a:r>
            <a:r>
              <a:rPr sz="3200" b="1" dirty="0">
                <a:solidFill>
                  <a:schemeClr val="tx1"/>
                </a:solidFill>
                <a:uFill>
                  <a:solidFill>
                    <a:srgbClr val="4F81BC"/>
                  </a:solidFill>
                </a:uFill>
                <a:latin typeface="Arial"/>
                <a:cs typeface="Arial"/>
              </a:rPr>
              <a:t>OF</a:t>
            </a:r>
            <a:r>
              <a:rPr sz="3200" b="1" spc="3" dirty="0">
                <a:solidFill>
                  <a:schemeClr val="tx1"/>
                </a:solidFill>
                <a:uFill>
                  <a:solidFill>
                    <a:srgbClr val="4F81BC"/>
                  </a:solidFill>
                </a:uFill>
                <a:latin typeface="Arial"/>
                <a:cs typeface="Arial"/>
              </a:rPr>
              <a:t> </a:t>
            </a:r>
            <a:r>
              <a:rPr sz="3200" b="1" spc="-13" dirty="0">
                <a:solidFill>
                  <a:schemeClr val="tx1"/>
                </a:solidFill>
                <a:uFill>
                  <a:solidFill>
                    <a:srgbClr val="4F81BC"/>
                  </a:solidFill>
                </a:uFill>
                <a:latin typeface="Arial"/>
                <a:cs typeface="Arial"/>
              </a:rPr>
              <a:t>ROOF</a:t>
            </a:r>
            <a:endParaRPr sz="3200" dirty="0">
              <a:solidFill>
                <a:schemeClr val="tx1"/>
              </a:solidFill>
              <a:latin typeface="Arial"/>
              <a:cs typeface="Arial"/>
            </a:endParaRPr>
          </a:p>
        </p:txBody>
      </p:sp>
      <p:pic>
        <p:nvPicPr>
          <p:cNvPr id="3" name="object 3"/>
          <p:cNvPicPr/>
          <p:nvPr/>
        </p:nvPicPr>
        <p:blipFill>
          <a:blip r:embed="rId2" cstate="print"/>
          <a:stretch>
            <a:fillRect/>
          </a:stretch>
        </p:blipFill>
        <p:spPr>
          <a:xfrm>
            <a:off x="152401" y="1219200"/>
            <a:ext cx="8763000" cy="548639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9578" y="687488"/>
            <a:ext cx="5333094" cy="498514"/>
          </a:xfrm>
          <a:prstGeom prst="rect">
            <a:avLst/>
          </a:prstGeom>
        </p:spPr>
        <p:txBody>
          <a:bodyPr vert="horz" wrap="square" lIns="0" tIns="9378" rIns="0" bIns="0" rtlCol="0" anchor="b">
            <a:spAutoFit/>
            <a:scene3d>
              <a:camera prst="orthographicFront"/>
              <a:lightRig rig="freezing" dir="t">
                <a:rot lat="0" lon="0" rev="5640000"/>
              </a:lightRig>
            </a:scene3d>
            <a:sp3d prstMaterial="flat">
              <a:contourClr>
                <a:schemeClr val="tx2"/>
              </a:contourClr>
            </a:sp3d>
          </a:bodyPr>
          <a:lstStyle/>
          <a:p>
            <a:pPr marL="853386">
              <a:spcBef>
                <a:spcPts val="74"/>
              </a:spcBef>
            </a:pPr>
            <a:r>
              <a:rPr sz="3200" b="1" dirty="0">
                <a:solidFill>
                  <a:schemeClr val="tx1"/>
                </a:solidFill>
                <a:uFill>
                  <a:solidFill>
                    <a:srgbClr val="8063A1"/>
                  </a:solidFill>
                </a:uFill>
                <a:latin typeface="Arial"/>
                <a:cs typeface="Arial"/>
              </a:rPr>
              <a:t>ROOF</a:t>
            </a:r>
            <a:r>
              <a:rPr sz="3200" b="1" spc="-16" dirty="0">
                <a:solidFill>
                  <a:schemeClr val="tx1"/>
                </a:solidFill>
                <a:uFill>
                  <a:solidFill>
                    <a:srgbClr val="8063A1"/>
                  </a:solidFill>
                </a:uFill>
                <a:latin typeface="Arial"/>
                <a:cs typeface="Arial"/>
              </a:rPr>
              <a:t> </a:t>
            </a:r>
            <a:r>
              <a:rPr sz="3200" b="1" spc="-6" dirty="0">
                <a:solidFill>
                  <a:schemeClr val="tx1"/>
                </a:solidFill>
                <a:uFill>
                  <a:solidFill>
                    <a:srgbClr val="8063A1"/>
                  </a:solidFill>
                </a:uFill>
                <a:latin typeface="Arial"/>
                <a:cs typeface="Arial"/>
              </a:rPr>
              <a:t>STEEL</a:t>
            </a:r>
            <a:endParaRPr sz="3200" dirty="0">
              <a:solidFill>
                <a:schemeClr val="tx1"/>
              </a:solidFill>
              <a:latin typeface="Arial"/>
              <a:cs typeface="Arial"/>
            </a:endParaRPr>
          </a:p>
        </p:txBody>
      </p:sp>
      <p:pic>
        <p:nvPicPr>
          <p:cNvPr id="3" name="object 3"/>
          <p:cNvPicPr/>
          <p:nvPr/>
        </p:nvPicPr>
        <p:blipFill>
          <a:blip r:embed="rId2" cstate="print"/>
          <a:stretch>
            <a:fillRect/>
          </a:stretch>
        </p:blipFill>
        <p:spPr>
          <a:xfrm>
            <a:off x="152400" y="1186002"/>
            <a:ext cx="8839200" cy="551959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9578" y="685325"/>
            <a:ext cx="5333094" cy="500677"/>
          </a:xfrm>
          <a:prstGeom prst="rect">
            <a:avLst/>
          </a:prstGeom>
        </p:spPr>
        <p:txBody>
          <a:bodyPr vert="horz" wrap="square" lIns="0" tIns="8155" rIns="0" bIns="0" rtlCol="0" anchor="b">
            <a:spAutoFit/>
            <a:scene3d>
              <a:camera prst="orthographicFront"/>
              <a:lightRig rig="freezing" dir="t">
                <a:rot lat="0" lon="0" rev="5640000"/>
              </a:lightRig>
            </a:scene3d>
            <a:sp3d prstMaterial="flat">
              <a:contourClr>
                <a:schemeClr val="tx2"/>
              </a:contourClr>
            </a:sp3d>
          </a:bodyPr>
          <a:lstStyle/>
          <a:p>
            <a:pPr marL="519452">
              <a:spcBef>
                <a:spcPts val="64"/>
              </a:spcBef>
            </a:pPr>
            <a:r>
              <a:rPr sz="3200" b="1" dirty="0">
                <a:solidFill>
                  <a:schemeClr val="tx1"/>
                </a:solidFill>
                <a:uFill>
                  <a:solidFill>
                    <a:srgbClr val="4AACC5"/>
                  </a:solidFill>
                </a:uFill>
                <a:latin typeface="Arial MT"/>
                <a:cs typeface="Arial MT"/>
              </a:rPr>
              <a:t>PUMP</a:t>
            </a:r>
            <a:r>
              <a:rPr sz="3200" b="1" spc="-147" dirty="0">
                <a:solidFill>
                  <a:schemeClr val="tx1"/>
                </a:solidFill>
                <a:uFill>
                  <a:solidFill>
                    <a:srgbClr val="4AACC5"/>
                  </a:solidFill>
                </a:uFill>
                <a:latin typeface="Arial MT"/>
                <a:cs typeface="Arial MT"/>
              </a:rPr>
              <a:t> </a:t>
            </a:r>
            <a:r>
              <a:rPr sz="3200" b="1" spc="-6" dirty="0">
                <a:solidFill>
                  <a:schemeClr val="tx1"/>
                </a:solidFill>
                <a:uFill>
                  <a:solidFill>
                    <a:srgbClr val="4AACC5"/>
                  </a:solidFill>
                </a:uFill>
                <a:latin typeface="Arial MT"/>
                <a:cs typeface="Arial MT"/>
              </a:rPr>
              <a:t>CHAMBER</a:t>
            </a:r>
            <a:endParaRPr sz="3200" b="1" dirty="0">
              <a:solidFill>
                <a:schemeClr val="tx1"/>
              </a:solidFill>
              <a:latin typeface="Arial MT"/>
              <a:cs typeface="Arial MT"/>
            </a:endParaRPr>
          </a:p>
        </p:txBody>
      </p:sp>
      <p:pic>
        <p:nvPicPr>
          <p:cNvPr id="3" name="object 3"/>
          <p:cNvPicPr/>
          <p:nvPr/>
        </p:nvPicPr>
        <p:blipFill>
          <a:blip r:embed="rId2" cstate="print"/>
          <a:stretch>
            <a:fillRect/>
          </a:stretch>
        </p:blipFill>
        <p:spPr>
          <a:xfrm>
            <a:off x="228600" y="1295400"/>
            <a:ext cx="8686800" cy="5334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B4058-EE0E-5275-B03F-638259350EB3}"/>
              </a:ext>
            </a:extLst>
          </p:cNvPr>
          <p:cNvSpPr>
            <a:spLocks noGrp="1"/>
          </p:cNvSpPr>
          <p:nvPr>
            <p:ph type="title"/>
          </p:nvPr>
        </p:nvSpPr>
        <p:spPr>
          <a:xfrm>
            <a:off x="457200" y="1066800"/>
            <a:ext cx="8229600" cy="1143000"/>
          </a:xfrm>
        </p:spPr>
        <p:txBody>
          <a:bodyPr>
            <a:noAutofit/>
          </a:bodyPr>
          <a:lstStyle/>
          <a:p>
            <a:r>
              <a:rPr lang="en-US" sz="3200" b="1" dirty="0"/>
              <a:t>Ranney Wells in India – History, Locations and Benefits</a:t>
            </a:r>
            <a:br>
              <a:rPr lang="en-IN" sz="3200" b="1" dirty="0"/>
            </a:br>
            <a:endParaRPr lang="en-IN" sz="3200" dirty="0"/>
          </a:p>
        </p:txBody>
      </p:sp>
      <p:sp>
        <p:nvSpPr>
          <p:cNvPr id="3" name="Content Placeholder 2">
            <a:extLst>
              <a:ext uri="{FF2B5EF4-FFF2-40B4-BE49-F238E27FC236}">
                <a16:creationId xmlns:a16="http://schemas.microsoft.com/office/drawing/2014/main" id="{2FF9A948-42B8-7052-8F33-2AAFD93EC74C}"/>
              </a:ext>
            </a:extLst>
          </p:cNvPr>
          <p:cNvSpPr>
            <a:spLocks noGrp="1"/>
          </p:cNvSpPr>
          <p:nvPr>
            <p:ph idx="1"/>
          </p:nvPr>
        </p:nvSpPr>
        <p:spPr/>
        <p:txBody>
          <a:bodyPr>
            <a:normAutofit/>
          </a:bodyPr>
          <a:lstStyle/>
          <a:p>
            <a:r>
              <a:rPr lang="en-US" sz="2200" dirty="0"/>
              <a:t>1. Introduction</a:t>
            </a:r>
            <a:br>
              <a:rPr lang="en-US" sz="2200" dirty="0"/>
            </a:br>
            <a:r>
              <a:rPr lang="en-US" sz="2200" dirty="0"/>
              <a:t>A Ranney well, also known as a radial collector well, is a groundwater abstraction system constructed in river flood plains. It collects naturally filtered river water through horizontal laterals laid in sandy aquifers. In India, Ranney wells are considered a strategic source for bulk and reliable urban water supply.</a:t>
            </a:r>
            <a:endParaRPr lang="en-IN" sz="2200" dirty="0"/>
          </a:p>
          <a:p>
            <a:r>
              <a:rPr lang="en-US" sz="2200" dirty="0"/>
              <a:t>2. Timeline of Ranney Wells in India</a:t>
            </a:r>
            <a:endParaRPr lang="en-IN" sz="2200" dirty="0"/>
          </a:p>
          <a:p>
            <a:r>
              <a:rPr lang="en-US" sz="2200" dirty="0"/>
              <a:t>1970–1980 (Introduction Phase)</a:t>
            </a:r>
            <a:br>
              <a:rPr lang="en-US" sz="2200" dirty="0"/>
            </a:br>
            <a:r>
              <a:rPr lang="en-US" sz="2200" dirty="0"/>
              <a:t>Ranney well technology was introduced in India during the 1970s due to rapid urbanization, increasing pollution in surface water sources, and the need for dependable bulk water supply.</a:t>
            </a:r>
            <a:endParaRPr lang="en-IN" sz="2200" dirty="0"/>
          </a:p>
          <a:p>
            <a:endParaRPr lang="en-IN" dirty="0"/>
          </a:p>
        </p:txBody>
      </p:sp>
      <p:sp>
        <p:nvSpPr>
          <p:cNvPr id="4" name="Footer Placeholder 3">
            <a:extLst>
              <a:ext uri="{FF2B5EF4-FFF2-40B4-BE49-F238E27FC236}">
                <a16:creationId xmlns:a16="http://schemas.microsoft.com/office/drawing/2014/main" id="{6970BAB6-4136-47EC-BDEE-C1CDFEF39A31}"/>
              </a:ext>
            </a:extLst>
          </p:cNvPr>
          <p:cNvSpPr>
            <a:spLocks noGrp="1"/>
          </p:cNvSpPr>
          <p:nvPr>
            <p:ph type="ftr" sz="quarter" idx="11"/>
          </p:nvPr>
        </p:nvSpPr>
        <p:spPr/>
        <p:txBody>
          <a:bodyPr/>
          <a:lstStyle/>
          <a:p>
            <a:r>
              <a:rPr lang="en-US"/>
              <a:t>PHED Haryana</a:t>
            </a:r>
          </a:p>
        </p:txBody>
      </p:sp>
    </p:spTree>
    <p:extLst>
      <p:ext uri="{BB962C8B-B14F-4D97-AF65-F5344CB8AC3E}">
        <p14:creationId xmlns:p14="http://schemas.microsoft.com/office/powerpoint/2010/main" val="388378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838200"/>
            <a:ext cx="4966568" cy="501911"/>
          </a:xfrm>
          <a:prstGeom prst="rect">
            <a:avLst/>
          </a:prstGeom>
        </p:spPr>
        <p:txBody>
          <a:bodyPr vert="horz" wrap="square" lIns="0" tIns="9377" rIns="0" bIns="0" rtlCol="0" anchor="b">
            <a:spAutoFit/>
            <a:scene3d>
              <a:camera prst="orthographicFront"/>
              <a:lightRig rig="freezing" dir="t">
                <a:rot lat="0" lon="0" rev="5640000"/>
              </a:lightRig>
            </a:scene3d>
            <a:sp3d prstMaterial="flat">
              <a:contourClr>
                <a:schemeClr val="tx2"/>
              </a:contourClr>
            </a:sp3d>
          </a:bodyPr>
          <a:lstStyle/>
          <a:p>
            <a:pPr marL="8155">
              <a:spcBef>
                <a:spcPts val="73"/>
              </a:spcBef>
            </a:pPr>
            <a:r>
              <a:rPr sz="3200" b="1" dirty="0">
                <a:solidFill>
                  <a:schemeClr val="tx1"/>
                </a:solidFill>
                <a:uFill>
                  <a:solidFill>
                    <a:srgbClr val="9BBA58"/>
                  </a:solidFill>
                </a:uFill>
                <a:latin typeface="Arial"/>
                <a:cs typeface="Arial"/>
              </a:rPr>
              <a:t>PUMPING</a:t>
            </a:r>
            <a:r>
              <a:rPr sz="3200" b="1" spc="-19" dirty="0">
                <a:solidFill>
                  <a:schemeClr val="tx1"/>
                </a:solidFill>
                <a:uFill>
                  <a:solidFill>
                    <a:srgbClr val="9BBA58"/>
                  </a:solidFill>
                </a:uFill>
                <a:latin typeface="Arial"/>
                <a:cs typeface="Arial"/>
              </a:rPr>
              <a:t> </a:t>
            </a:r>
            <a:r>
              <a:rPr sz="3200" b="1" spc="-6" dirty="0">
                <a:solidFill>
                  <a:schemeClr val="tx1"/>
                </a:solidFill>
                <a:uFill>
                  <a:solidFill>
                    <a:srgbClr val="9BBA58"/>
                  </a:solidFill>
                </a:uFill>
                <a:latin typeface="Arial"/>
                <a:cs typeface="Arial"/>
              </a:rPr>
              <a:t>MACHINERY</a:t>
            </a:r>
            <a:endParaRPr sz="3200" dirty="0">
              <a:solidFill>
                <a:schemeClr val="tx1"/>
              </a:solidFill>
              <a:latin typeface="Arial"/>
              <a:cs typeface="Arial"/>
            </a:endParaRPr>
          </a:p>
        </p:txBody>
      </p:sp>
      <p:pic>
        <p:nvPicPr>
          <p:cNvPr id="3" name="object 3"/>
          <p:cNvPicPr/>
          <p:nvPr/>
        </p:nvPicPr>
        <p:blipFill>
          <a:blip r:embed="rId2" cstate="print"/>
          <a:stretch>
            <a:fillRect/>
          </a:stretch>
        </p:blipFill>
        <p:spPr>
          <a:xfrm>
            <a:off x="152400" y="1340111"/>
            <a:ext cx="8839200" cy="545727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533400"/>
            <a:ext cx="8305800" cy="725543"/>
          </a:xfrm>
          <a:prstGeom prst="rect">
            <a:avLst/>
          </a:prstGeom>
        </p:spPr>
        <p:txBody>
          <a:bodyPr vert="horz" wrap="square" lIns="0" tIns="230846" rIns="0" bIns="0" rtlCol="0" anchor="b">
            <a:spAutoFit/>
            <a:scene3d>
              <a:camera prst="orthographicFront"/>
              <a:lightRig rig="freezing" dir="t">
                <a:rot lat="0" lon="0" rev="5640000"/>
              </a:lightRig>
            </a:scene3d>
            <a:sp3d prstMaterial="flat">
              <a:contourClr>
                <a:schemeClr val="tx2"/>
              </a:contourClr>
            </a:sp3d>
          </a:bodyPr>
          <a:lstStyle/>
          <a:p>
            <a:pPr marL="1116781">
              <a:spcBef>
                <a:spcPts val="71"/>
              </a:spcBef>
            </a:pPr>
            <a:r>
              <a:rPr sz="3200" b="1" dirty="0">
                <a:solidFill>
                  <a:schemeClr val="tx1"/>
                </a:solidFill>
                <a:latin typeface="Arial" panose="020B0604020202020204" pitchFamily="34" charset="0"/>
                <a:cs typeface="Arial" panose="020B0604020202020204" pitchFamily="34" charset="0"/>
              </a:rPr>
              <a:t>PUMP</a:t>
            </a:r>
            <a:r>
              <a:rPr sz="3200" b="1" spc="-35" dirty="0">
                <a:solidFill>
                  <a:schemeClr val="tx1"/>
                </a:solidFill>
                <a:latin typeface="Arial" panose="020B0604020202020204" pitchFamily="34" charset="0"/>
                <a:cs typeface="Arial" panose="020B0604020202020204" pitchFamily="34" charset="0"/>
              </a:rPr>
              <a:t> </a:t>
            </a:r>
            <a:r>
              <a:rPr sz="3200" b="1" spc="-6" dirty="0">
                <a:solidFill>
                  <a:schemeClr val="tx1"/>
                </a:solidFill>
                <a:latin typeface="Arial" panose="020B0604020202020204" pitchFamily="34" charset="0"/>
                <a:cs typeface="Arial" panose="020B0604020202020204" pitchFamily="34" charset="0"/>
              </a:rPr>
              <a:t>CHAMBER</a:t>
            </a:r>
          </a:p>
        </p:txBody>
      </p:sp>
      <p:pic>
        <p:nvPicPr>
          <p:cNvPr id="3" name="object 3"/>
          <p:cNvPicPr/>
          <p:nvPr/>
        </p:nvPicPr>
        <p:blipFill>
          <a:blip r:embed="rId2" cstate="print"/>
          <a:stretch>
            <a:fillRect/>
          </a:stretch>
        </p:blipFill>
        <p:spPr>
          <a:xfrm>
            <a:off x="228600" y="1371600"/>
            <a:ext cx="8686800" cy="5334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Grp="1" noChangeArrowheads="1" noChangeShapeType="1" noTextEdit="1"/>
          </p:cNvSpPr>
          <p:nvPr>
            <p:ph type="title"/>
          </p:nvPr>
        </p:nvSpPr>
        <p:spPr bwMode="auto">
          <a:xfrm>
            <a:off x="1371600" y="2971800"/>
            <a:ext cx="6477000"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THANK YOU</a:t>
            </a:r>
          </a:p>
        </p:txBody>
      </p:sp>
      <p:pic>
        <p:nvPicPr>
          <p:cNvPr id="5" name="Picture 2" descr="Public Health Engineering Department, Haryana">
            <a:extLst>
              <a:ext uri="{FF2B5EF4-FFF2-40B4-BE49-F238E27FC236}">
                <a16:creationId xmlns:a16="http://schemas.microsoft.com/office/drawing/2014/main" id="{194DEC91-F6E3-438D-8C37-3CDB73685AA7}"/>
              </a:ext>
            </a:extLst>
          </p:cNvPr>
          <p:cNvPicPr>
            <a:picLocks noChangeAspect="1" noChangeArrowheads="1"/>
          </p:cNvPicPr>
          <p:nvPr/>
        </p:nvPicPr>
        <p:blipFill>
          <a:blip r:embed="rId2"/>
          <a:srcRect/>
          <a:stretch>
            <a:fillRect/>
          </a:stretch>
        </p:blipFill>
        <p:spPr bwMode="auto">
          <a:xfrm>
            <a:off x="228600" y="-20320"/>
            <a:ext cx="952500" cy="952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68A98-EFAD-D229-CC10-88DD5114D430}"/>
              </a:ext>
            </a:extLst>
          </p:cNvPr>
          <p:cNvSpPr>
            <a:spLocks noGrp="1"/>
          </p:cNvSpPr>
          <p:nvPr>
            <p:ph idx="1"/>
          </p:nvPr>
        </p:nvSpPr>
        <p:spPr>
          <a:xfrm>
            <a:off x="457200" y="914399"/>
            <a:ext cx="8229600" cy="5807075"/>
          </a:xfrm>
        </p:spPr>
        <p:txBody>
          <a:bodyPr>
            <a:noAutofit/>
          </a:bodyPr>
          <a:lstStyle/>
          <a:p>
            <a:r>
              <a:rPr lang="en-US" sz="2000" dirty="0">
                <a:latin typeface="+mj-lt"/>
              </a:rPr>
              <a:t>3. </a:t>
            </a:r>
            <a:r>
              <a:rPr lang="en-US" sz="2000" b="1" u="sng" dirty="0">
                <a:latin typeface="+mj-lt"/>
              </a:rPr>
              <a:t>Locations of Ranney Wells in India</a:t>
            </a:r>
            <a:endParaRPr lang="en-IN" sz="2000" b="1" u="sng" dirty="0">
              <a:latin typeface="+mj-lt"/>
            </a:endParaRPr>
          </a:p>
          <a:p>
            <a:r>
              <a:rPr lang="en-US" sz="2000" dirty="0">
                <a:latin typeface="+mj-lt"/>
              </a:rPr>
              <a:t>Yamuna Flood Plain:</a:t>
            </a:r>
            <a:br>
              <a:rPr lang="en-US" sz="2000" dirty="0">
                <a:latin typeface="+mj-lt"/>
              </a:rPr>
            </a:br>
            <a:r>
              <a:rPr lang="en-US" sz="2000" dirty="0">
                <a:latin typeface="+mj-lt"/>
              </a:rPr>
              <a:t>Delhi (Palla area), Sonipat, Panipat, </a:t>
            </a:r>
            <a:r>
              <a:rPr lang="en-US" sz="2000" dirty="0" err="1">
                <a:latin typeface="+mj-lt"/>
              </a:rPr>
              <a:t>Yamunanagar</a:t>
            </a:r>
            <a:r>
              <a:rPr lang="en-US" sz="2000" dirty="0">
                <a:latin typeface="+mj-lt"/>
              </a:rPr>
              <a:t>, Faridabad–Palwal belt.</a:t>
            </a:r>
            <a:endParaRPr lang="en-IN" sz="2000" dirty="0">
              <a:latin typeface="+mj-lt"/>
            </a:endParaRPr>
          </a:p>
          <a:p>
            <a:r>
              <a:rPr lang="en-US" sz="2000" dirty="0">
                <a:latin typeface="+mj-lt"/>
              </a:rPr>
              <a:t>Ganga Flood Plain:</a:t>
            </a:r>
            <a:br>
              <a:rPr lang="en-US" sz="2000" dirty="0">
                <a:latin typeface="+mj-lt"/>
              </a:rPr>
            </a:br>
            <a:r>
              <a:rPr lang="en-US" sz="2000" dirty="0">
                <a:latin typeface="+mj-lt"/>
              </a:rPr>
              <a:t>Kanpur, Prayagraj, Varanasi, Patna, Bhagalpur.</a:t>
            </a:r>
            <a:endParaRPr lang="en-IN" sz="2000" dirty="0">
              <a:latin typeface="+mj-lt"/>
            </a:endParaRPr>
          </a:p>
          <a:p>
            <a:r>
              <a:rPr lang="en-US" sz="2000" dirty="0">
                <a:latin typeface="+mj-lt"/>
              </a:rPr>
              <a:t>Other River Basins:</a:t>
            </a:r>
            <a:br>
              <a:rPr lang="en-US" sz="2000" dirty="0">
                <a:latin typeface="+mj-lt"/>
              </a:rPr>
            </a:br>
            <a:r>
              <a:rPr lang="en-US" sz="2000" dirty="0">
                <a:latin typeface="+mj-lt"/>
              </a:rPr>
              <a:t>Godavari (Nashik, Nanded), Narmada (Jabalpur, Bharuch).</a:t>
            </a:r>
          </a:p>
          <a:p>
            <a:endParaRPr lang="en-IN" sz="2000" dirty="0">
              <a:latin typeface="+mj-lt"/>
            </a:endParaRPr>
          </a:p>
          <a:p>
            <a:pPr marL="0" indent="0">
              <a:buNone/>
            </a:pPr>
            <a:r>
              <a:rPr lang="en-US" sz="2000" dirty="0">
                <a:latin typeface="+mj-lt"/>
              </a:rPr>
              <a:t>4. </a:t>
            </a:r>
            <a:r>
              <a:rPr lang="en-US" sz="2000" b="1" u="sng" dirty="0">
                <a:latin typeface="+mj-lt"/>
              </a:rPr>
              <a:t>Typical Ranney Well Configuration</a:t>
            </a:r>
          </a:p>
          <a:p>
            <a:pPr marL="0" indent="0">
              <a:buNone/>
            </a:pPr>
            <a:r>
              <a:rPr lang="en-US" sz="2000" dirty="0">
                <a:latin typeface="+mj-lt"/>
              </a:rPr>
              <a:t>	Collector well diameter: 6 – 9 </a:t>
            </a:r>
            <a:r>
              <a:rPr lang="en-US" sz="2000" dirty="0" err="1">
                <a:latin typeface="+mj-lt"/>
              </a:rPr>
              <a:t>mtr</a:t>
            </a:r>
            <a:r>
              <a:rPr lang="en-US" sz="2000" dirty="0">
                <a:latin typeface="+mj-lt"/>
              </a:rPr>
              <a:t>.</a:t>
            </a:r>
            <a:br>
              <a:rPr lang="en-US" sz="2000" dirty="0">
                <a:latin typeface="+mj-lt"/>
              </a:rPr>
            </a:br>
            <a:r>
              <a:rPr lang="en-US" sz="2000" dirty="0">
                <a:latin typeface="+mj-lt"/>
              </a:rPr>
              <a:t>	Depth:  25 - 40 </a:t>
            </a:r>
            <a:r>
              <a:rPr lang="en-US" sz="2000" dirty="0" err="1">
                <a:latin typeface="+mj-lt"/>
              </a:rPr>
              <a:t>mtr</a:t>
            </a:r>
            <a:r>
              <a:rPr lang="en-US" sz="2000" dirty="0">
                <a:latin typeface="+mj-lt"/>
              </a:rPr>
              <a:t>.</a:t>
            </a:r>
            <a:br>
              <a:rPr lang="en-US" sz="2000" dirty="0">
                <a:latin typeface="+mj-lt"/>
              </a:rPr>
            </a:br>
            <a:r>
              <a:rPr lang="en-US" sz="2000" dirty="0">
                <a:latin typeface="+mj-lt"/>
              </a:rPr>
              <a:t>	</a:t>
            </a:r>
            <a:r>
              <a:rPr lang="en-IN" sz="2000" dirty="0">
                <a:latin typeface="+mj-lt"/>
                <a:cs typeface="Arial" panose="020B0604020202020204" pitchFamily="34" charset="0"/>
              </a:rPr>
              <a:t>10 no. Laterals inserted in one layer .</a:t>
            </a:r>
          </a:p>
          <a:p>
            <a:pPr marL="0" indent="0">
              <a:buNone/>
            </a:pPr>
            <a:r>
              <a:rPr lang="en-IN" sz="2000" dirty="0">
                <a:latin typeface="+mj-lt"/>
                <a:cs typeface="Arial" panose="020B0604020202020204" pitchFamily="34" charset="0"/>
              </a:rPr>
              <a:t>  	30 </a:t>
            </a:r>
            <a:r>
              <a:rPr lang="en-IN" sz="2000" dirty="0" err="1">
                <a:latin typeface="+mj-lt"/>
                <a:cs typeface="Arial" panose="020B0604020202020204" pitchFamily="34" charset="0"/>
              </a:rPr>
              <a:t>mtr</a:t>
            </a:r>
            <a:r>
              <a:rPr lang="en-IN" sz="2000" dirty="0">
                <a:latin typeface="+mj-lt"/>
                <a:cs typeface="Arial" panose="020B0604020202020204" pitchFamily="34" charset="0"/>
              </a:rPr>
              <a:t>. Approximately Screen Pipe inserted in 1 no. lateral.</a:t>
            </a:r>
          </a:p>
          <a:p>
            <a:pPr marL="0" indent="0">
              <a:buNone/>
            </a:pPr>
            <a:r>
              <a:rPr lang="en-US" sz="2000" dirty="0">
                <a:latin typeface="+mj-lt"/>
              </a:rPr>
              <a:t>  	 Discharge: 8–12 MLD (site dependent)</a:t>
            </a:r>
            <a:endParaRPr lang="en-IN" sz="2000" dirty="0">
              <a:latin typeface="+mj-lt"/>
            </a:endParaRPr>
          </a:p>
        </p:txBody>
      </p:sp>
      <p:sp>
        <p:nvSpPr>
          <p:cNvPr id="4" name="Footer Placeholder 3">
            <a:extLst>
              <a:ext uri="{FF2B5EF4-FFF2-40B4-BE49-F238E27FC236}">
                <a16:creationId xmlns:a16="http://schemas.microsoft.com/office/drawing/2014/main" id="{9125DD9D-7228-A5AC-2DD2-EEF8001EBFBC}"/>
              </a:ext>
            </a:extLst>
          </p:cNvPr>
          <p:cNvSpPr>
            <a:spLocks noGrp="1"/>
          </p:cNvSpPr>
          <p:nvPr>
            <p:ph type="ftr" sz="quarter" idx="11"/>
          </p:nvPr>
        </p:nvSpPr>
        <p:spPr/>
        <p:txBody>
          <a:bodyPr/>
          <a:lstStyle/>
          <a:p>
            <a:r>
              <a:rPr lang="en-US" dirty="0"/>
              <a:t>P</a:t>
            </a:r>
          </a:p>
        </p:txBody>
      </p:sp>
    </p:spTree>
    <p:extLst>
      <p:ext uri="{BB962C8B-B14F-4D97-AF65-F5344CB8AC3E}">
        <p14:creationId xmlns:p14="http://schemas.microsoft.com/office/powerpoint/2010/main" val="2374785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BCF58E5-B2C8-ED41-A583-1366F3AE8D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914400"/>
            <a:ext cx="7543800" cy="5943600"/>
          </a:xfrm>
        </p:spPr>
      </p:pic>
      <p:sp>
        <p:nvSpPr>
          <p:cNvPr id="4" name="Footer Placeholder 3">
            <a:extLst>
              <a:ext uri="{FF2B5EF4-FFF2-40B4-BE49-F238E27FC236}">
                <a16:creationId xmlns:a16="http://schemas.microsoft.com/office/drawing/2014/main" id="{1849B2D4-7CC7-2883-8532-2F666E32075D}"/>
              </a:ext>
            </a:extLst>
          </p:cNvPr>
          <p:cNvSpPr>
            <a:spLocks noGrp="1"/>
          </p:cNvSpPr>
          <p:nvPr>
            <p:ph type="ftr" sz="quarter" idx="11"/>
          </p:nvPr>
        </p:nvSpPr>
        <p:spPr/>
        <p:txBody>
          <a:bodyPr/>
          <a:lstStyle/>
          <a:p>
            <a:r>
              <a:rPr lang="en-US"/>
              <a:t>PHED Haryana</a:t>
            </a:r>
          </a:p>
        </p:txBody>
      </p:sp>
    </p:spTree>
    <p:extLst>
      <p:ext uri="{BB962C8B-B14F-4D97-AF65-F5344CB8AC3E}">
        <p14:creationId xmlns:p14="http://schemas.microsoft.com/office/powerpoint/2010/main" val="746544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18A06670-2FBF-FA9B-4FEF-0FDB69ED08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457200"/>
            <a:ext cx="8077199" cy="5867401"/>
          </a:xfrm>
        </p:spPr>
      </p:pic>
      <p:sp>
        <p:nvSpPr>
          <p:cNvPr id="4" name="Footer Placeholder 3">
            <a:extLst>
              <a:ext uri="{FF2B5EF4-FFF2-40B4-BE49-F238E27FC236}">
                <a16:creationId xmlns:a16="http://schemas.microsoft.com/office/drawing/2014/main" id="{81DB4D6C-3006-9AC0-B45E-437E2E576929}"/>
              </a:ext>
            </a:extLst>
          </p:cNvPr>
          <p:cNvSpPr>
            <a:spLocks noGrp="1"/>
          </p:cNvSpPr>
          <p:nvPr>
            <p:ph type="ftr" sz="quarter" idx="11"/>
          </p:nvPr>
        </p:nvSpPr>
        <p:spPr/>
        <p:txBody>
          <a:bodyPr/>
          <a:lstStyle/>
          <a:p>
            <a:r>
              <a:rPr lang="en-US"/>
              <a:t>PHED Haryana</a:t>
            </a:r>
          </a:p>
        </p:txBody>
      </p:sp>
    </p:spTree>
    <p:extLst>
      <p:ext uri="{BB962C8B-B14F-4D97-AF65-F5344CB8AC3E}">
        <p14:creationId xmlns:p14="http://schemas.microsoft.com/office/powerpoint/2010/main" val="3657915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FF43726-DD1C-1B1F-2236-D091E1EFC7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914400"/>
            <a:ext cx="8229600" cy="4989989"/>
          </a:xfrm>
        </p:spPr>
      </p:pic>
      <p:sp>
        <p:nvSpPr>
          <p:cNvPr id="4" name="Footer Placeholder 3">
            <a:extLst>
              <a:ext uri="{FF2B5EF4-FFF2-40B4-BE49-F238E27FC236}">
                <a16:creationId xmlns:a16="http://schemas.microsoft.com/office/drawing/2014/main" id="{2A47613C-70ED-B094-9AFA-9D1A254F57F4}"/>
              </a:ext>
            </a:extLst>
          </p:cNvPr>
          <p:cNvSpPr>
            <a:spLocks noGrp="1"/>
          </p:cNvSpPr>
          <p:nvPr>
            <p:ph type="ftr" sz="quarter" idx="11"/>
          </p:nvPr>
        </p:nvSpPr>
        <p:spPr/>
        <p:txBody>
          <a:bodyPr/>
          <a:lstStyle/>
          <a:p>
            <a:r>
              <a:rPr lang="en-US"/>
              <a:t>PHED Haryana</a:t>
            </a:r>
          </a:p>
        </p:txBody>
      </p:sp>
    </p:spTree>
    <p:extLst>
      <p:ext uri="{BB962C8B-B14F-4D97-AF65-F5344CB8AC3E}">
        <p14:creationId xmlns:p14="http://schemas.microsoft.com/office/powerpoint/2010/main" val="49691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8764A-0457-4034-ED61-260E6E5C606C}"/>
              </a:ext>
            </a:extLst>
          </p:cNvPr>
          <p:cNvSpPr>
            <a:spLocks noGrp="1"/>
          </p:cNvSpPr>
          <p:nvPr>
            <p:ph type="title"/>
          </p:nvPr>
        </p:nvSpPr>
        <p:spPr/>
        <p:txBody>
          <a:bodyPr>
            <a:normAutofit/>
          </a:bodyPr>
          <a:lstStyle/>
          <a:p>
            <a:r>
              <a:rPr lang="en-US" sz="3200" dirty="0"/>
              <a:t>5. Benefits of Ranney Wells</a:t>
            </a:r>
            <a:br>
              <a:rPr lang="en-IN" sz="3200" dirty="0"/>
            </a:br>
            <a:endParaRPr lang="en-IN" sz="3200" dirty="0"/>
          </a:p>
        </p:txBody>
      </p:sp>
      <p:sp>
        <p:nvSpPr>
          <p:cNvPr id="3" name="Content Placeholder 2">
            <a:extLst>
              <a:ext uri="{FF2B5EF4-FFF2-40B4-BE49-F238E27FC236}">
                <a16:creationId xmlns:a16="http://schemas.microsoft.com/office/drawing/2014/main" id="{5AFB33BB-1069-3599-64CC-ECD01BDA44FD}"/>
              </a:ext>
            </a:extLst>
          </p:cNvPr>
          <p:cNvSpPr>
            <a:spLocks noGrp="1"/>
          </p:cNvSpPr>
          <p:nvPr>
            <p:ph idx="1"/>
          </p:nvPr>
        </p:nvSpPr>
        <p:spPr>
          <a:xfrm>
            <a:off x="381000" y="1524000"/>
            <a:ext cx="8229600" cy="4389120"/>
          </a:xfrm>
        </p:spPr>
        <p:txBody>
          <a:bodyPr>
            <a:normAutofit fontScale="77500" lnSpcReduction="20000"/>
          </a:bodyPr>
          <a:lstStyle/>
          <a:p>
            <a:pPr marL="0" indent="0">
              <a:buNone/>
            </a:pPr>
            <a:r>
              <a:rPr lang="en-US" sz="2000" dirty="0"/>
              <a:t>• </a:t>
            </a:r>
            <a:r>
              <a:rPr lang="en-US" sz="2900" dirty="0">
                <a:latin typeface="+mj-lt"/>
              </a:rPr>
              <a:t>Natural filtration through sand and gravel</a:t>
            </a:r>
            <a:br>
              <a:rPr lang="en-US" sz="2900" dirty="0">
                <a:latin typeface="+mj-lt"/>
              </a:rPr>
            </a:br>
            <a:r>
              <a:rPr lang="en-US" sz="2900" dirty="0">
                <a:latin typeface="+mj-lt"/>
              </a:rPr>
              <a:t>• Low turbidity and reduced bacterial contamination</a:t>
            </a:r>
            <a:br>
              <a:rPr lang="en-US" sz="2900" dirty="0">
                <a:latin typeface="+mj-lt"/>
              </a:rPr>
            </a:br>
            <a:r>
              <a:rPr lang="en-US" sz="2900" dirty="0">
                <a:latin typeface="+mj-lt"/>
              </a:rPr>
              <a:t>• Protection from direct river pollution</a:t>
            </a:r>
            <a:br>
              <a:rPr lang="en-US" sz="2900" dirty="0">
                <a:latin typeface="+mj-lt"/>
              </a:rPr>
            </a:br>
            <a:r>
              <a:rPr lang="en-US" sz="2900" dirty="0">
                <a:latin typeface="+mj-lt"/>
              </a:rPr>
              <a:t>• High and stable yield even in summer</a:t>
            </a:r>
            <a:br>
              <a:rPr lang="en-US" sz="2900" dirty="0">
                <a:latin typeface="+mj-lt"/>
              </a:rPr>
            </a:br>
            <a:r>
              <a:rPr lang="en-US" sz="2900" dirty="0">
                <a:latin typeface="+mj-lt"/>
              </a:rPr>
              <a:t>• Better chemical quality than tubewells</a:t>
            </a:r>
            <a:br>
              <a:rPr lang="en-US" sz="2900" dirty="0">
                <a:latin typeface="+mj-lt"/>
              </a:rPr>
            </a:br>
            <a:r>
              <a:rPr lang="en-US" sz="2900" dirty="0">
                <a:latin typeface="+mj-lt"/>
              </a:rPr>
              <a:t>• Lower long-term Operation &amp;Maintenance cost</a:t>
            </a:r>
            <a:br>
              <a:rPr lang="en-US" sz="2900" dirty="0">
                <a:latin typeface="+mj-lt"/>
              </a:rPr>
            </a:br>
            <a:r>
              <a:rPr lang="en-US" sz="2900" dirty="0">
                <a:latin typeface="+mj-lt"/>
              </a:rPr>
              <a:t>• Sustainable source with continuous river recharge</a:t>
            </a:r>
          </a:p>
          <a:p>
            <a:pPr marL="342900" lvl="0" indent="-342900" algn="just" defTabSz="914400" eaLnBrk="0" fontAlgn="base" hangingPunct="0">
              <a:spcBef>
                <a:spcPct val="0"/>
              </a:spcBef>
              <a:spcAft>
                <a:spcPct val="0"/>
              </a:spcAft>
              <a:buClr>
                <a:schemeClr val="tx1"/>
              </a:buClr>
              <a:buFont typeface="Arial" pitchFamily="34" charset="0"/>
              <a:buChar char="•"/>
              <a:tabLst>
                <a:tab pos="5486400" algn="l"/>
              </a:tabLst>
            </a:pPr>
            <a:r>
              <a:rPr lang="en-US" sz="2900" dirty="0">
                <a:latin typeface="+mj-lt"/>
                <a:ea typeface="Times New Roman" pitchFamily="18" charset="0"/>
                <a:cs typeface="Times New Roman" pitchFamily="18" charset="0"/>
              </a:rPr>
              <a:t>Greater screen length, screen surface, and capacity per well.</a:t>
            </a:r>
          </a:p>
          <a:p>
            <a:pPr marL="342900" lvl="0" indent="-342900" algn="just" defTabSz="914400" eaLnBrk="0" fontAlgn="base" hangingPunct="0">
              <a:spcBef>
                <a:spcPct val="0"/>
              </a:spcBef>
              <a:spcAft>
                <a:spcPct val="0"/>
              </a:spcAft>
              <a:buClr>
                <a:schemeClr val="tx1"/>
              </a:buClr>
              <a:buFont typeface="Arial" pitchFamily="34" charset="0"/>
              <a:buChar char="•"/>
              <a:tabLst>
                <a:tab pos="5486400" algn="l"/>
              </a:tabLst>
            </a:pPr>
            <a:r>
              <a:rPr lang="en-US" sz="2900" dirty="0">
                <a:latin typeface="+mj-lt"/>
                <a:ea typeface="Times New Roman" pitchFamily="18" charset="0"/>
                <a:cs typeface="Times New Roman" pitchFamily="18" charset="0"/>
              </a:rPr>
              <a:t>Concentration of operation requires minimal land acquisition. </a:t>
            </a:r>
          </a:p>
          <a:p>
            <a:pPr marL="342900" lvl="0" indent="-342900" algn="just" defTabSz="914400" eaLnBrk="0" fontAlgn="base" hangingPunct="0">
              <a:spcBef>
                <a:spcPct val="0"/>
              </a:spcBef>
              <a:spcAft>
                <a:spcPct val="0"/>
              </a:spcAft>
              <a:buClr>
                <a:schemeClr val="tx1"/>
              </a:buClr>
              <a:buFont typeface="Arial" pitchFamily="34" charset="0"/>
              <a:buChar char="•"/>
              <a:tabLst>
                <a:tab pos="5486400" algn="l"/>
              </a:tabLst>
            </a:pPr>
            <a:r>
              <a:rPr lang="en-US" sz="2900" dirty="0">
                <a:latin typeface="+mj-lt"/>
                <a:ea typeface="Times New Roman" pitchFamily="18" charset="0"/>
                <a:cs typeface="Times New Roman" pitchFamily="18" charset="0"/>
              </a:rPr>
              <a:t>Relatively low draw- down and use of efficient, high capacity pumps results in long term savings in energy consumption. </a:t>
            </a:r>
          </a:p>
          <a:p>
            <a:pPr marL="342900" lvl="0" indent="-342900" algn="just" defTabSz="914400" eaLnBrk="0" fontAlgn="base" hangingPunct="0">
              <a:spcBef>
                <a:spcPct val="0"/>
              </a:spcBef>
              <a:spcAft>
                <a:spcPct val="0"/>
              </a:spcAft>
              <a:buClr>
                <a:schemeClr val="tx1"/>
              </a:buClr>
              <a:buFont typeface="Arial" pitchFamily="34" charset="0"/>
              <a:buChar char="•"/>
              <a:tabLst>
                <a:tab pos="5486400" algn="l"/>
              </a:tabLst>
            </a:pPr>
            <a:r>
              <a:rPr lang="en-US" sz="2900" dirty="0">
                <a:latin typeface="+mj-lt"/>
                <a:ea typeface="Times New Roman" pitchFamily="18" charset="0"/>
                <a:cs typeface="Times New Roman" pitchFamily="18" charset="0"/>
              </a:rPr>
              <a:t>Less road construction, electrical and mechanical controls, and associated pipe line as compared to battery of tubewells. </a:t>
            </a:r>
          </a:p>
          <a:p>
            <a:pPr marL="342900" lvl="0" indent="-342900" algn="just" defTabSz="914400" eaLnBrk="0" fontAlgn="base" hangingPunct="0">
              <a:spcBef>
                <a:spcPct val="0"/>
              </a:spcBef>
              <a:spcAft>
                <a:spcPct val="0"/>
              </a:spcAft>
              <a:buClr>
                <a:schemeClr val="tx1"/>
              </a:buClr>
              <a:buFont typeface="Arial" pitchFamily="34" charset="0"/>
              <a:buChar char="•"/>
              <a:tabLst>
                <a:tab pos="5486400" algn="l"/>
              </a:tabLst>
            </a:pPr>
            <a:r>
              <a:rPr lang="en-US" sz="2900" dirty="0">
                <a:latin typeface="+mj-lt"/>
                <a:ea typeface="Times New Roman" pitchFamily="18" charset="0"/>
                <a:cs typeface="Times New Roman" pitchFamily="18" charset="0"/>
              </a:rPr>
              <a:t>One Ranney Well of 10.0 </a:t>
            </a:r>
            <a:r>
              <a:rPr lang="en-US" sz="2900" dirty="0" err="1">
                <a:latin typeface="+mj-lt"/>
                <a:ea typeface="Times New Roman" pitchFamily="18" charset="0"/>
                <a:cs typeface="Times New Roman" pitchFamily="18" charset="0"/>
              </a:rPr>
              <a:t>Mld</a:t>
            </a:r>
            <a:r>
              <a:rPr lang="en-US" sz="2900" dirty="0">
                <a:latin typeface="+mj-lt"/>
                <a:ea typeface="Times New Roman" pitchFamily="18" charset="0"/>
                <a:cs typeface="Times New Roman" pitchFamily="18" charset="0"/>
              </a:rPr>
              <a:t> (Million </a:t>
            </a:r>
            <a:r>
              <a:rPr lang="en-US" sz="2900" dirty="0" err="1">
                <a:latin typeface="+mj-lt"/>
                <a:ea typeface="Times New Roman" pitchFamily="18" charset="0"/>
                <a:cs typeface="Times New Roman" pitchFamily="18" charset="0"/>
              </a:rPr>
              <a:t>Litres</a:t>
            </a:r>
            <a:r>
              <a:rPr lang="en-US" sz="2900" dirty="0">
                <a:latin typeface="+mj-lt"/>
                <a:ea typeface="Times New Roman" pitchFamily="18" charset="0"/>
                <a:cs typeface="Times New Roman" pitchFamily="18" charset="0"/>
              </a:rPr>
              <a:t> per Day)capacity is equivalent to 30-40 Nos. tubewells in the same area.</a:t>
            </a:r>
          </a:p>
          <a:p>
            <a:pPr marL="0" lvl="0" indent="0" algn="just" defTabSz="914400" eaLnBrk="0" fontAlgn="base" hangingPunct="0">
              <a:spcBef>
                <a:spcPct val="0"/>
              </a:spcBef>
              <a:spcAft>
                <a:spcPct val="0"/>
              </a:spcAft>
              <a:buClr>
                <a:srgbClr val="FFFF00"/>
              </a:buClr>
              <a:buNone/>
              <a:tabLst>
                <a:tab pos="5486400" algn="l"/>
              </a:tabLst>
            </a:pPr>
            <a:endParaRPr lang="en-US" sz="2900" dirty="0">
              <a:latin typeface="+mj-lt"/>
              <a:ea typeface="Times New Roman" pitchFamily="18" charset="0"/>
              <a:cs typeface="Times New Roman" pitchFamily="18" charset="0"/>
            </a:endParaRPr>
          </a:p>
          <a:p>
            <a:pPr marL="0" indent="0">
              <a:buNone/>
            </a:pPr>
            <a:endParaRPr lang="en-IN" sz="2000" dirty="0"/>
          </a:p>
          <a:p>
            <a:endParaRPr lang="en-IN" dirty="0"/>
          </a:p>
        </p:txBody>
      </p:sp>
      <p:sp>
        <p:nvSpPr>
          <p:cNvPr id="4" name="Footer Placeholder 3">
            <a:extLst>
              <a:ext uri="{FF2B5EF4-FFF2-40B4-BE49-F238E27FC236}">
                <a16:creationId xmlns:a16="http://schemas.microsoft.com/office/drawing/2014/main" id="{A6FD93EB-A95A-E5BD-438D-D623A5FAB2FF}"/>
              </a:ext>
            </a:extLst>
          </p:cNvPr>
          <p:cNvSpPr>
            <a:spLocks noGrp="1"/>
          </p:cNvSpPr>
          <p:nvPr>
            <p:ph type="ftr" sz="quarter" idx="11"/>
          </p:nvPr>
        </p:nvSpPr>
        <p:spPr/>
        <p:txBody>
          <a:bodyPr/>
          <a:lstStyle/>
          <a:p>
            <a:r>
              <a:rPr lang="en-US"/>
              <a:t>PHED Haryana</a:t>
            </a:r>
          </a:p>
        </p:txBody>
      </p:sp>
    </p:spTree>
    <p:extLst>
      <p:ext uri="{BB962C8B-B14F-4D97-AF65-F5344CB8AC3E}">
        <p14:creationId xmlns:p14="http://schemas.microsoft.com/office/powerpoint/2010/main" val="25450152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3812</TotalTime>
  <Words>1448</Words>
  <Application>Microsoft Office PowerPoint</Application>
  <PresentationFormat>On-screen Show (4:3)</PresentationFormat>
  <Paragraphs>220</Paragraphs>
  <Slides>42</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Arial Black</vt:lpstr>
      <vt:lpstr>Arial MT</vt:lpstr>
      <vt:lpstr>Arial Narrow</vt:lpstr>
      <vt:lpstr>Calibri</vt:lpstr>
      <vt:lpstr>Constantia</vt:lpstr>
      <vt:lpstr>Times New Roman</vt:lpstr>
      <vt:lpstr>Wingdings 2</vt:lpstr>
      <vt:lpstr>Flow</vt:lpstr>
      <vt:lpstr>PowerPoint Presentation</vt:lpstr>
      <vt:lpstr>PowerPoint Presentation</vt:lpstr>
      <vt:lpstr>WHAT IS RANNEYWELL</vt:lpstr>
      <vt:lpstr>Ranney Wells in India – History, Locations and Benefits </vt:lpstr>
      <vt:lpstr>PowerPoint Presentation</vt:lpstr>
      <vt:lpstr>PowerPoint Presentation</vt:lpstr>
      <vt:lpstr>PowerPoint Presentation</vt:lpstr>
      <vt:lpstr>PowerPoint Presentation</vt:lpstr>
      <vt:lpstr>5. Benefits of Ranney Wells </vt:lpstr>
      <vt:lpstr>DISTRICT PALWAL</vt:lpstr>
      <vt:lpstr>PowerPoint Presentation</vt:lpstr>
      <vt:lpstr>Necessity of Project</vt:lpstr>
      <vt:lpstr>PowerPoint Presentation</vt:lpstr>
      <vt:lpstr>PowerPoint Presentation</vt:lpstr>
      <vt:lpstr>PowerPoint Presentation</vt:lpstr>
      <vt:lpstr>PowerPoint Presentation</vt:lpstr>
      <vt:lpstr>PowerPoint Presentation</vt:lpstr>
      <vt:lpstr>Construction  of       Ranneywell</vt:lpstr>
      <vt:lpstr>PowerPoint Presentation</vt:lpstr>
      <vt:lpstr>CUTTING EDGE INNER SHUTTERING</vt:lpstr>
      <vt:lpstr>CUTTING EDGE STEEL</vt:lpstr>
      <vt:lpstr>CUTTING EDGE CASTING</vt:lpstr>
      <vt:lpstr>CUTTING EDGE AFTER CASTING</vt:lpstr>
      <vt:lpstr>PowerPoint Presentation</vt:lpstr>
      <vt:lpstr>PowerPoint Presentation</vt:lpstr>
      <vt:lpstr>STEINING WALL CASTING</vt:lpstr>
      <vt:lpstr>PLATEFORM STEEL</vt:lpstr>
      <vt:lpstr>PLATEFORM STEEL AND CASTING</vt:lpstr>
      <vt:lpstr>PUMP CHAMBER</vt:lpstr>
      <vt:lpstr>PUSHING OF STAINER PIPE</vt:lpstr>
      <vt:lpstr>SAND VALVE AND STAINER PIPE</vt:lpstr>
      <vt:lpstr>EXTRACTION OF DESANDING</vt:lpstr>
      <vt:lpstr>DE-SILTING</vt:lpstr>
      <vt:lpstr>PLATEFORM FOR PUMPING MACHINERY</vt:lpstr>
      <vt:lpstr>FOUNDATION OF PUMPING MACHINERY</vt:lpstr>
      <vt:lpstr>TOP BEAM CASTING</vt:lpstr>
      <vt:lpstr>SHUTTERING OF ROOF</vt:lpstr>
      <vt:lpstr>ROOF STEEL</vt:lpstr>
      <vt:lpstr>PUMP CHAMBER</vt:lpstr>
      <vt:lpstr>PUMPING MACHINERY</vt:lpstr>
      <vt:lpstr>PUMP CHAMBER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Lab</dc:creator>
  <cp:lastModifiedBy>hemant kumar</cp:lastModifiedBy>
  <cp:revision>638</cp:revision>
  <dcterms:created xsi:type="dcterms:W3CDTF">2016-02-05T09:11:48Z</dcterms:created>
  <dcterms:modified xsi:type="dcterms:W3CDTF">2026-01-14T14:33:03Z</dcterms:modified>
</cp:coreProperties>
</file>