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82" r:id="rId2"/>
    <p:sldId id="1925" r:id="rId3"/>
    <p:sldId id="1924" r:id="rId4"/>
    <p:sldId id="1906" r:id="rId5"/>
    <p:sldId id="1923" r:id="rId6"/>
    <p:sldId id="1904" r:id="rId7"/>
    <p:sldId id="1926" r:id="rId8"/>
    <p:sldId id="1927" r:id="rId9"/>
    <p:sldId id="1928" r:id="rId10"/>
    <p:sldId id="261" r:id="rId11"/>
    <p:sldId id="1917" r:id="rId12"/>
    <p:sldId id="1920" r:id="rId13"/>
    <p:sldId id="1909" r:id="rId14"/>
    <p:sldId id="1921" r:id="rId15"/>
    <p:sldId id="1919" r:id="rId16"/>
    <p:sldId id="1916" r:id="rId17"/>
    <p:sldId id="1908" r:id="rId18"/>
    <p:sldId id="1914" r:id="rId19"/>
    <p:sldId id="257" r:id="rId20"/>
    <p:sldId id="1910" r:id="rId21"/>
    <p:sldId id="1911" r:id="rId22"/>
    <p:sldId id="1912" r:id="rId23"/>
    <p:sldId id="259" r:id="rId24"/>
    <p:sldId id="260" r:id="rId25"/>
    <p:sldId id="189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2FF"/>
    <a:srgbClr val="B7E7FF"/>
    <a:srgbClr val="66CC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3" autoAdjust="0"/>
    <p:restoredTop sz="89951" autoAdjust="0"/>
  </p:normalViewPr>
  <p:slideViewPr>
    <p:cSldViewPr snapToGrid="0">
      <p:cViewPr varScale="1">
        <p:scale>
          <a:sx n="79" d="100"/>
          <a:sy n="79" d="100"/>
        </p:scale>
        <p:origin x="576"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E7797-C1EA-4534-850E-C04D0908F8AD}" type="datetimeFigureOut">
              <a:rPr lang="en-IN" smtClean="0"/>
              <a:pPr/>
              <a:t>14-01-2026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28AFB-F0C7-4010-B8AE-F5DF8D6CA3A6}" type="slidenum">
              <a:rPr lang="en-IN" smtClean="0"/>
              <a:pPr/>
              <a:t>‹#›</a:t>
            </a:fld>
            <a:endParaRPr lang="en-IN"/>
          </a:p>
        </p:txBody>
      </p:sp>
    </p:spTree>
    <p:extLst>
      <p:ext uri="{BB962C8B-B14F-4D97-AF65-F5344CB8AC3E}">
        <p14:creationId xmlns:p14="http://schemas.microsoft.com/office/powerpoint/2010/main" val="2132884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val="331105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1/14/2026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D192F0F4-0A70-42AA-BB7E-6FD05CBCE460}"/>
              </a:ext>
            </a:extLst>
          </p:cNvPr>
          <p:cNvSpPr>
            <a:spLocks noChangeArrowheads="1"/>
          </p:cNvSpPr>
          <p:nvPr/>
        </p:nvSpPr>
        <p:spPr bwMode="auto">
          <a:xfrm>
            <a:off x="0" y="755583"/>
            <a:ext cx="4887674" cy="320087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2800" b="1" dirty="0">
                <a:solidFill>
                  <a:srgbClr val="0070C0"/>
                </a:solidFill>
                <a:ea typeface="Verdana" panose="020B0604030504040204" pitchFamily="34" charset="0"/>
                <a:cs typeface="Arial" panose="020B0604020202020204" pitchFamily="34" charset="0"/>
              </a:rPr>
              <a:t>Welcome to </a:t>
            </a:r>
          </a:p>
          <a:p>
            <a:pPr algn="ctr"/>
            <a:r>
              <a:rPr lang="en-US" sz="2800" b="1" dirty="0">
                <a:solidFill>
                  <a:srgbClr val="0070C0"/>
                </a:solidFill>
                <a:ea typeface="Verdana" panose="020B0604030504040204" pitchFamily="34" charset="0"/>
                <a:cs typeface="Arial" panose="020B0604020202020204" pitchFamily="34" charset="0"/>
              </a:rPr>
              <a:t>Collectors’ </a:t>
            </a:r>
            <a:r>
              <a:rPr lang="en-US" sz="2800" b="1" dirty="0" err="1">
                <a:solidFill>
                  <a:srgbClr val="0070C0"/>
                </a:solidFill>
                <a:ea typeface="Verdana" panose="020B0604030504040204" pitchFamily="34" charset="0"/>
                <a:cs typeface="Arial" panose="020B0604020202020204" pitchFamily="34" charset="0"/>
              </a:rPr>
              <a:t>Peyjal</a:t>
            </a:r>
            <a:r>
              <a:rPr lang="en-US" sz="2800" b="1" dirty="0">
                <a:solidFill>
                  <a:srgbClr val="0070C0"/>
                </a:solidFill>
                <a:ea typeface="Verdana" panose="020B0604030504040204" pitchFamily="34" charset="0"/>
                <a:cs typeface="Arial" panose="020B0604020202020204" pitchFamily="34" charset="0"/>
              </a:rPr>
              <a:t> </a:t>
            </a:r>
            <a:r>
              <a:rPr lang="en-US" sz="2800" b="1" dirty="0" err="1">
                <a:solidFill>
                  <a:srgbClr val="0070C0"/>
                </a:solidFill>
                <a:ea typeface="Verdana" panose="020B0604030504040204" pitchFamily="34" charset="0"/>
                <a:cs typeface="Arial" panose="020B0604020202020204" pitchFamily="34" charset="0"/>
              </a:rPr>
              <a:t>Samvad</a:t>
            </a:r>
            <a:endParaRPr lang="en-US" sz="2800" b="1" dirty="0">
              <a:solidFill>
                <a:srgbClr val="0070C0"/>
              </a:solidFill>
              <a:ea typeface="Verdana" panose="020B0604030504040204" pitchFamily="34" charset="0"/>
              <a:cs typeface="Arial" panose="020B0604020202020204" pitchFamily="34" charset="0"/>
            </a:endParaRPr>
          </a:p>
          <a:p>
            <a:pPr algn="ctr"/>
            <a:endParaRPr lang="en-IN" altLang="en-US" sz="2800" b="1" i="1" kern="0" dirty="0">
              <a:solidFill>
                <a:srgbClr val="000000"/>
              </a:solidFill>
              <a:ea typeface="Verdana" panose="020B0604030504040204" pitchFamily="34" charset="0"/>
              <a:cs typeface="Arial" panose="020B0604020202020204" pitchFamily="34" charset="0"/>
            </a:endParaRPr>
          </a:p>
          <a:p>
            <a:pPr algn="ctr"/>
            <a:r>
              <a:rPr lang="en-US" sz="2400" b="1" dirty="0">
                <a:solidFill>
                  <a:schemeClr val="tx2"/>
                </a:solidFill>
                <a:ea typeface="Verdana" panose="020B0604030504040204" pitchFamily="34" charset="0"/>
                <a:cs typeface="Arial" panose="020B0604020202020204" pitchFamily="34" charset="0"/>
              </a:rPr>
              <a:t>District Water and Sanitation Mission (DWSM) </a:t>
            </a:r>
          </a:p>
          <a:p>
            <a:pPr algn="ctr"/>
            <a:r>
              <a:rPr lang="en-US" sz="2400" b="1" dirty="0">
                <a:solidFill>
                  <a:srgbClr val="C00000"/>
                </a:solidFill>
                <a:ea typeface="Verdana" panose="020B0604030504040204" pitchFamily="34" charset="0"/>
                <a:cs typeface="Arial" panose="020B0604020202020204" pitchFamily="34" charset="0"/>
              </a:rPr>
              <a:t>Mahabubnagar District, </a:t>
            </a:r>
          </a:p>
          <a:p>
            <a:pPr algn="ctr"/>
            <a:r>
              <a:rPr lang="en-US" sz="2400" b="1" dirty="0">
                <a:solidFill>
                  <a:srgbClr val="C00000"/>
                </a:solidFill>
                <a:ea typeface="Verdana" panose="020B0604030504040204" pitchFamily="34" charset="0"/>
                <a:cs typeface="Arial" panose="020B0604020202020204" pitchFamily="34" charset="0"/>
              </a:rPr>
              <a:t>Telangana </a:t>
            </a:r>
          </a:p>
          <a:p>
            <a:pPr algn="ctr"/>
            <a:endParaRPr lang="en-IN" altLang="en-US" sz="2800" b="1" i="1" kern="0" dirty="0">
              <a:solidFill>
                <a:srgbClr val="000000"/>
              </a:solidFill>
              <a:cs typeface="Arial" panose="020B0604020202020204" pitchFamily="34" charset="0"/>
            </a:endParaRPr>
          </a:p>
        </p:txBody>
      </p:sp>
      <p:sp>
        <p:nvSpPr>
          <p:cNvPr id="58" name="Rectangle 57">
            <a:extLst>
              <a:ext uri="{FF2B5EF4-FFF2-40B4-BE49-F238E27FC236}">
                <a16:creationId xmlns:a16="http://schemas.microsoft.com/office/drawing/2014/main" xmlns="" id="{86500D0A-0BA7-4BFB-996E-0F45AC616545}"/>
              </a:ext>
            </a:extLst>
          </p:cNvPr>
          <p:cNvSpPr>
            <a:spLocks noChangeArrowheads="1"/>
          </p:cNvSpPr>
          <p:nvPr/>
        </p:nvSpPr>
        <p:spPr bwMode="auto">
          <a:xfrm>
            <a:off x="582165" y="4686645"/>
            <a:ext cx="3723344" cy="15388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685800" eaLnBrk="1" fontAlgn="auto" hangingPunct="1">
              <a:spcBef>
                <a:spcPts val="0"/>
              </a:spcBef>
              <a:spcAft>
                <a:spcPts val="300"/>
              </a:spcAft>
              <a:defRPr/>
            </a:pPr>
            <a:r>
              <a:rPr lang="en-IN" altLang="en-US" b="1" kern="0" dirty="0">
                <a:ea typeface="Verdana" panose="020B0604030504040204" pitchFamily="34" charset="0"/>
                <a:cs typeface="Arial" panose="020B0604020202020204" pitchFamily="34" charset="0"/>
              </a:rPr>
              <a:t>Presented by</a:t>
            </a:r>
            <a:endParaRPr lang="en-US" dirty="0">
              <a:ea typeface="Verdana" panose="020B0604030504040204" pitchFamily="34" charset="0"/>
              <a:cs typeface="Arial" panose="020B0604020202020204" pitchFamily="34" charset="0"/>
            </a:endParaRPr>
          </a:p>
          <a:p>
            <a:pPr lvl="0" algn="ctr" defTabSz="685800" eaLnBrk="1" fontAlgn="auto" hangingPunct="1">
              <a:spcBef>
                <a:spcPts val="0"/>
              </a:spcBef>
              <a:spcAft>
                <a:spcPts val="300"/>
              </a:spcAft>
              <a:defRPr/>
            </a:pPr>
            <a:r>
              <a:rPr lang="en-IN" altLang="en-US" b="1" kern="0" dirty="0">
                <a:ea typeface="Verdana" panose="020B0604030504040204" pitchFamily="34" charset="0"/>
                <a:cs typeface="Arial" panose="020B0604020202020204" pitchFamily="34" charset="0"/>
              </a:rPr>
              <a:t>Smt Viziendira Boyi, IAS</a:t>
            </a:r>
          </a:p>
          <a:p>
            <a:pPr lvl="0" algn="ctr" defTabSz="685800" eaLnBrk="1" fontAlgn="auto" hangingPunct="1">
              <a:spcBef>
                <a:spcPts val="0"/>
              </a:spcBef>
              <a:spcAft>
                <a:spcPts val="300"/>
              </a:spcAft>
              <a:defRPr/>
            </a:pPr>
            <a:r>
              <a:rPr lang="en-IN" altLang="en-US" b="1" kern="0" dirty="0">
                <a:ea typeface="Verdana" panose="020B0604030504040204" pitchFamily="34" charset="0"/>
                <a:cs typeface="Arial" panose="020B0604020202020204" pitchFamily="34" charset="0"/>
              </a:rPr>
              <a:t>Collector &amp; District Magistrate</a:t>
            </a:r>
          </a:p>
          <a:p>
            <a:pPr lvl="0" algn="ctr" defTabSz="685800" eaLnBrk="1" fontAlgn="auto" hangingPunct="1">
              <a:spcBef>
                <a:spcPts val="0"/>
              </a:spcBef>
              <a:spcAft>
                <a:spcPts val="300"/>
              </a:spcAft>
              <a:defRPr/>
            </a:pPr>
            <a:r>
              <a:rPr lang="en-IN" b="1" kern="0" dirty="0" err="1">
                <a:ea typeface="Verdana" panose="020B0604030504040204" pitchFamily="34" charset="0"/>
                <a:cs typeface="Arial" panose="020B0604020202020204" pitchFamily="34" charset="0"/>
              </a:rPr>
              <a:t>Mahabubnagar</a:t>
            </a:r>
            <a:r>
              <a:rPr lang="en-IN" b="1" kern="0" dirty="0">
                <a:ea typeface="Verdana" panose="020B0604030504040204" pitchFamily="34" charset="0"/>
                <a:cs typeface="Arial" panose="020B0604020202020204" pitchFamily="34" charset="0"/>
              </a:rPr>
              <a:t> District</a:t>
            </a:r>
          </a:p>
          <a:p>
            <a:pPr algn="ctr"/>
            <a:r>
              <a:rPr lang="en-IN" b="1" dirty="0">
                <a:ea typeface="Verdana" panose="020B0604030504040204" pitchFamily="34" charset="0"/>
                <a:cs typeface="Arial" panose="020B0604020202020204" pitchFamily="34" charset="0"/>
              </a:rPr>
              <a:t>  </a:t>
            </a:r>
            <a:r>
              <a:rPr lang="en-IN" b="1" kern="0" dirty="0">
                <a:ea typeface="Verdana" panose="020B0604030504040204" pitchFamily="34" charset="0"/>
                <a:cs typeface="Arial" panose="020B0604020202020204" pitchFamily="34" charset="0"/>
              </a:rPr>
              <a:t>Telangana</a:t>
            </a:r>
            <a:endParaRPr lang="x-none" b="1" kern="0" dirty="0">
              <a:ea typeface="Verdana" panose="020B0604030504040204" pitchFamily="34" charset="0"/>
              <a:cs typeface="Arial" panose="020B0604020202020204" pitchFamily="34" charset="0"/>
            </a:endParaRPr>
          </a:p>
        </p:txBody>
      </p:sp>
      <p:pic>
        <p:nvPicPr>
          <p:cNvPr id="1026" name="Picture 2" descr="C:\Users\tdwsp-1\Downloads\WhatsApp Image 2026-01-13 at 10.59.51 PM.jpeg"/>
          <p:cNvPicPr>
            <a:picLocks noChangeAspect="1" noChangeArrowheads="1"/>
          </p:cNvPicPr>
          <p:nvPr/>
        </p:nvPicPr>
        <p:blipFill>
          <a:blip r:embed="rId2"/>
          <a:srcRect/>
          <a:stretch>
            <a:fillRect/>
          </a:stretch>
        </p:blipFill>
        <p:spPr bwMode="auto">
          <a:xfrm>
            <a:off x="5064815" y="0"/>
            <a:ext cx="7155492" cy="6858000"/>
          </a:xfrm>
          <a:prstGeom prst="rect">
            <a:avLst/>
          </a:prstGeom>
          <a:noFill/>
        </p:spPr>
      </p:pic>
    </p:spTree>
    <p:extLst>
      <p:ext uri="{BB962C8B-B14F-4D97-AF65-F5344CB8AC3E}">
        <p14:creationId xmlns:p14="http://schemas.microsoft.com/office/powerpoint/2010/main" val="368406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0-#ppt_w/2"/>
                                          </p:val>
                                        </p:tav>
                                        <p:tav tm="100000">
                                          <p:val>
                                            <p:strVal val="#ppt_x"/>
                                          </p:val>
                                        </p:tav>
                                      </p:tavLst>
                                    </p:anim>
                                    <p:anim calcmode="lin" valueType="num">
                                      <p:cBhvr additive="base">
                                        <p:cTn id="8"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FEA48A-F0A5-0A0A-1758-8F7271E1B554}"/>
              </a:ext>
            </a:extLst>
          </p:cNvPr>
          <p:cNvSpPr>
            <a:spLocks noGrp="1"/>
          </p:cNvSpPr>
          <p:nvPr>
            <p:ph type="title"/>
          </p:nvPr>
        </p:nvSpPr>
        <p:spPr>
          <a:xfrm>
            <a:off x="438051" y="182085"/>
            <a:ext cx="11439524" cy="520560"/>
          </a:xfrm>
        </p:spPr>
        <p:txBody>
          <a:bodyPr>
            <a:noAutofit/>
          </a:bodyPr>
          <a:lstStyle/>
          <a:p>
            <a:r>
              <a:rPr lang="en-US" sz="2800" cap="none" dirty="0">
                <a:solidFill>
                  <a:srgbClr val="0070C0"/>
                </a:solidFill>
                <a:latin typeface="Arial" panose="020B0604020202020204" pitchFamily="34" charset="0"/>
                <a:cs typeface="Arial" panose="020B0604020202020204" pitchFamily="34" charset="0"/>
              </a:rPr>
              <a:t> </a:t>
            </a:r>
            <a:r>
              <a:rPr lang="en-US" sz="2800" b="1" cap="none" dirty="0">
                <a:solidFill>
                  <a:srgbClr val="0070C0"/>
                </a:solidFill>
                <a:latin typeface="Arial" panose="020B0604020202020204" pitchFamily="34" charset="0"/>
                <a:cs typeface="Arial" panose="020B0604020202020204" pitchFamily="34" charset="0"/>
              </a:rPr>
              <a:t>Protocols for Handover of Schemes</a:t>
            </a:r>
            <a:endParaRPr lang="en-IN" sz="2800" b="1" cap="none"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4298F143-9B7F-0660-E8EB-C3EC2C3607D7}"/>
              </a:ext>
            </a:extLst>
          </p:cNvPr>
          <p:cNvSpPr>
            <a:spLocks noGrp="1"/>
          </p:cNvSpPr>
          <p:nvPr>
            <p:ph sz="quarter" idx="13"/>
          </p:nvPr>
        </p:nvSpPr>
        <p:spPr>
          <a:xfrm>
            <a:off x="691477" y="814130"/>
            <a:ext cx="10809045" cy="5861785"/>
          </a:xfrm>
        </p:spPr>
        <p:txBody>
          <a:bodyPr>
            <a:noAutofit/>
          </a:bodyPr>
          <a:lstStyle/>
          <a:p>
            <a:pPr algn="just">
              <a:lnSpc>
                <a:spcPct val="114000"/>
              </a:lnSpc>
              <a:spcBef>
                <a:spcPts val="0"/>
              </a:spcBef>
              <a:spcAft>
                <a:spcPts val="600"/>
              </a:spcAft>
            </a:pPr>
            <a:r>
              <a:rPr lang="en-US" sz="2400" cap="none" dirty="0">
                <a:latin typeface="Arial" panose="020B0604020202020204" pitchFamily="34" charset="0"/>
                <a:cs typeface="Arial" panose="020B0604020202020204" pitchFamily="34" charset="0"/>
              </a:rPr>
              <a:t>State Government issued detailed circular instructions on 01.02.2024 on Operation and Maintenance of drinking water assets.</a:t>
            </a:r>
          </a:p>
          <a:p>
            <a:pPr algn="just">
              <a:lnSpc>
                <a:spcPct val="114000"/>
              </a:lnSpc>
              <a:spcBef>
                <a:spcPts val="0"/>
              </a:spcBef>
              <a:spcAft>
                <a:spcPts val="600"/>
              </a:spcAft>
            </a:pPr>
            <a:r>
              <a:rPr lang="en-US" sz="2400" cap="none" dirty="0">
                <a:latin typeface="Arial" panose="020B0604020202020204" pitchFamily="34" charset="0"/>
                <a:cs typeface="Arial" panose="020B0604020202020204" pitchFamily="34" charset="0"/>
              </a:rPr>
              <a:t>The scheme is handed over to the Gram Panchayats for maintenance after completion of the Defect Liability Period (DLP) of 5 years</a:t>
            </a:r>
          </a:p>
          <a:p>
            <a:pPr algn="just">
              <a:lnSpc>
                <a:spcPct val="114000"/>
              </a:lnSpc>
              <a:spcBef>
                <a:spcPts val="0"/>
              </a:spcBef>
              <a:spcAft>
                <a:spcPts val="600"/>
              </a:spcAft>
            </a:pPr>
            <a:r>
              <a:rPr lang="en-US" sz="2400" cap="none" dirty="0">
                <a:latin typeface="Arial" panose="020B0604020202020204" pitchFamily="34" charset="0"/>
                <a:cs typeface="Arial" panose="020B0604020202020204" pitchFamily="34" charset="0"/>
              </a:rPr>
              <a:t>A map indicating the details of location of the OHSR, </a:t>
            </a:r>
            <a:r>
              <a:rPr lang="en-US" sz="2400" cap="none" dirty="0" err="1">
                <a:latin typeface="Arial" panose="020B0604020202020204" pitchFamily="34" charset="0"/>
                <a:cs typeface="Arial" panose="020B0604020202020204" pitchFamily="34" charset="0"/>
              </a:rPr>
              <a:t>Anganwadis</a:t>
            </a:r>
            <a:r>
              <a:rPr lang="en-US" sz="2400" cap="none" dirty="0">
                <a:latin typeface="Arial" panose="020B0604020202020204" pitchFamily="34" charset="0"/>
                <a:cs typeface="Arial" panose="020B0604020202020204" pitchFamily="34" charset="0"/>
              </a:rPr>
              <a:t>, Schools, GP Buildings, Primary Health Centre, length of the pipeline executed under the OHSRs, FHTCs fixed, valves fixed is handed over to Gram Panchayat.</a:t>
            </a:r>
          </a:p>
          <a:p>
            <a:pPr algn="just">
              <a:lnSpc>
                <a:spcPct val="114000"/>
              </a:lnSpc>
              <a:spcBef>
                <a:spcPts val="0"/>
              </a:spcBef>
              <a:spcAft>
                <a:spcPts val="600"/>
              </a:spcAft>
            </a:pPr>
            <a:r>
              <a:rPr lang="en-US" sz="2400" cap="none" dirty="0">
                <a:latin typeface="Arial" panose="020B0604020202020204" pitchFamily="34" charset="0"/>
                <a:cs typeface="Arial" panose="020B0604020202020204" pitchFamily="34" charset="0"/>
              </a:rPr>
              <a:t>Technical support is given to Gram </a:t>
            </a:r>
            <a:r>
              <a:rPr lang="en-US" sz="2400" cap="none" dirty="0" err="1">
                <a:latin typeface="Arial" panose="020B0604020202020204" pitchFamily="34" charset="0"/>
                <a:cs typeface="Arial" panose="020B0604020202020204" pitchFamily="34" charset="0"/>
              </a:rPr>
              <a:t>Panchayats</a:t>
            </a:r>
            <a:r>
              <a:rPr lang="en-US" sz="2400" cap="none" dirty="0">
                <a:latin typeface="Arial" panose="020B0604020202020204" pitchFamily="34" charset="0"/>
                <a:cs typeface="Arial" panose="020B0604020202020204" pitchFamily="34" charset="0"/>
              </a:rPr>
              <a:t> in maintaining the scheme.</a:t>
            </a:r>
          </a:p>
          <a:p>
            <a:pPr algn="just">
              <a:lnSpc>
                <a:spcPct val="114000"/>
              </a:lnSpc>
              <a:spcBef>
                <a:spcPts val="0"/>
              </a:spcBef>
              <a:spcAft>
                <a:spcPts val="600"/>
              </a:spcAft>
            </a:pPr>
            <a:r>
              <a:rPr lang="en-US" sz="2400" cap="none" dirty="0">
                <a:latin typeface="Arial" panose="020B0604020202020204" pitchFamily="34" charset="0"/>
                <a:cs typeface="Arial" panose="020B0604020202020204" pitchFamily="34" charset="0"/>
              </a:rPr>
              <a:t>The Gram Panchayats are maintaining the in-village water supply system from OHSR to FHTC which includes operations like chlorination, cleaning of OHSRs, providing new tap connections, repairs to pipelines, network maps, asset registers and FHTC details.</a:t>
            </a:r>
          </a:p>
        </p:txBody>
      </p:sp>
    </p:spTree>
    <p:extLst>
      <p:ext uri="{BB962C8B-B14F-4D97-AF65-F5344CB8AC3E}">
        <p14:creationId xmlns:p14="http://schemas.microsoft.com/office/powerpoint/2010/main" val="150785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E6D692-49AA-3CC3-B1CB-33289573592B}"/>
              </a:ext>
            </a:extLst>
          </p:cNvPr>
          <p:cNvSpPr>
            <a:spLocks noGrp="1"/>
          </p:cNvSpPr>
          <p:nvPr>
            <p:ph type="title"/>
          </p:nvPr>
        </p:nvSpPr>
        <p:spPr>
          <a:xfrm>
            <a:off x="790485" y="200809"/>
            <a:ext cx="10364451" cy="599291"/>
          </a:xfrm>
        </p:spPr>
        <p:txBody>
          <a:bodyPr>
            <a:normAutofit/>
          </a:bodyPr>
          <a:lstStyle/>
          <a:p>
            <a:r>
              <a:rPr lang="en-US" altLang="en-US" sz="2800" cap="none" dirty="0">
                <a:solidFill>
                  <a:srgbClr val="0070C0"/>
                </a:solidFill>
                <a:latin typeface="Arial" panose="020B0604020202020204" pitchFamily="34" charset="0"/>
                <a:cs typeface="Arial" panose="020B0604020202020204" pitchFamily="34" charset="0"/>
              </a:rPr>
              <a:t> </a:t>
            </a:r>
            <a:r>
              <a:rPr lang="en-US" altLang="en-US" sz="2800" b="1" cap="none" dirty="0">
                <a:solidFill>
                  <a:srgbClr val="0070C0"/>
                </a:solidFill>
                <a:latin typeface="Arial" panose="020B0604020202020204" pitchFamily="34" charset="0"/>
                <a:cs typeface="Arial" panose="020B0604020202020204" pitchFamily="34" charset="0"/>
              </a:rPr>
              <a:t>Village Distribution Network Map</a:t>
            </a:r>
            <a:r>
              <a:rPr lang="en-US" altLang="en-US" sz="2800" cap="none" dirty="0">
                <a:solidFill>
                  <a:srgbClr val="0070C0"/>
                </a:solidFill>
                <a:latin typeface="Arial" panose="020B0604020202020204" pitchFamily="34" charset="0"/>
                <a:cs typeface="Arial" panose="020B0604020202020204" pitchFamily="34" charset="0"/>
              </a:rPr>
              <a:t> </a:t>
            </a:r>
            <a:endParaRPr lang="en-IN" sz="2800" cap="none" dirty="0">
              <a:solidFill>
                <a:srgbClr val="0070C0"/>
              </a:solidFill>
              <a:latin typeface="Arial" panose="020B0604020202020204" pitchFamily="34" charset="0"/>
              <a:cs typeface="Arial" panose="020B0604020202020204" pitchFamily="34" charset="0"/>
            </a:endParaRPr>
          </a:p>
        </p:txBody>
      </p:sp>
      <p:pic>
        <p:nvPicPr>
          <p:cNvPr id="4" name="Picture 2" descr="F:\R.Sravani AEE\Meeting Reports\Nancherla Pipe Line Final_page-0001.jpg">
            <a:extLst>
              <a:ext uri="{FF2B5EF4-FFF2-40B4-BE49-F238E27FC236}">
                <a16:creationId xmlns:a16="http://schemas.microsoft.com/office/drawing/2014/main" xmlns="" id="{C841B8A3-C11F-0C2E-0985-5C851B4A49E0}"/>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800100"/>
            <a:ext cx="12191999"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96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EC0194-5F8A-EA28-492D-A242B2BF6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B4886EE-7F4E-13ED-0B1A-73F910F73254}"/>
              </a:ext>
            </a:extLst>
          </p:cNvPr>
          <p:cNvSpPr>
            <a:spLocks noGrp="1"/>
          </p:cNvSpPr>
          <p:nvPr>
            <p:ph type="title"/>
          </p:nvPr>
        </p:nvSpPr>
        <p:spPr>
          <a:xfrm>
            <a:off x="828156" y="135632"/>
            <a:ext cx="10364451" cy="1596177"/>
          </a:xfrm>
        </p:spPr>
        <p:txBody>
          <a:bodyPr>
            <a:normAutofit/>
          </a:bodyPr>
          <a:lstStyle/>
          <a:p>
            <a:r>
              <a:rPr lang="en-IN" sz="4000" dirty="0"/>
              <a:t> </a:t>
            </a:r>
          </a:p>
        </p:txBody>
      </p:sp>
      <p:sp>
        <p:nvSpPr>
          <p:cNvPr id="3" name="Content Placeholder 2">
            <a:extLst>
              <a:ext uri="{FF2B5EF4-FFF2-40B4-BE49-F238E27FC236}">
                <a16:creationId xmlns:a16="http://schemas.microsoft.com/office/drawing/2014/main" xmlns="" id="{6B2778AA-467F-9D3C-CD2B-1502810B59B7}"/>
              </a:ext>
            </a:extLst>
          </p:cNvPr>
          <p:cNvSpPr>
            <a:spLocks noGrp="1"/>
          </p:cNvSpPr>
          <p:nvPr>
            <p:ph sz="quarter" idx="13"/>
          </p:nvPr>
        </p:nvSpPr>
        <p:spPr>
          <a:xfrm>
            <a:off x="341932" y="1129643"/>
            <a:ext cx="11508135" cy="5126778"/>
          </a:xfrm>
        </p:spPr>
        <p:txBody>
          <a:bodyPr>
            <a:noAutofit/>
          </a:bodyPr>
          <a:lstStyle/>
          <a:p>
            <a:pPr marL="800100" lvl="1" indent="-342900" algn="just">
              <a:lnSpc>
                <a:spcPct val="100000"/>
              </a:lnSpc>
              <a:spcAft>
                <a:spcPts val="600"/>
              </a:spcAft>
            </a:pPr>
            <a:r>
              <a:rPr lang="en-US" sz="2600" cap="none" dirty="0">
                <a:latin typeface="Arial" panose="020B0604020202020204" pitchFamily="34" charset="0"/>
                <a:cs typeface="Arial" panose="020B0604020202020204" pitchFamily="34" charset="0"/>
              </a:rPr>
              <a:t>The watermen in the village will ensure adequate &amp; quality water. </a:t>
            </a:r>
          </a:p>
          <a:p>
            <a:pPr marL="800100" lvl="1" indent="-342900" algn="just">
              <a:lnSpc>
                <a:spcPct val="100000"/>
              </a:lnSpc>
              <a:spcAft>
                <a:spcPts val="600"/>
              </a:spcAft>
            </a:pPr>
            <a:r>
              <a:rPr lang="en-US" sz="2600" cap="none" dirty="0">
                <a:latin typeface="Arial" panose="020B0604020202020204" pitchFamily="34" charset="0"/>
                <a:cs typeface="Arial" panose="020B0604020202020204" pitchFamily="34" charset="0"/>
              </a:rPr>
              <a:t>Eight Registers are being maintained at village level by GP/VWSC and the same are being monitored by the Field Engineers  randomly during their visits </a:t>
            </a:r>
          </a:p>
          <a:p>
            <a:pPr marL="914400" lvl="2" indent="0">
              <a:lnSpc>
                <a:spcPct val="100000"/>
              </a:lnSpc>
              <a:spcBef>
                <a:spcPts val="0"/>
              </a:spcBef>
              <a:buNone/>
            </a:pPr>
            <a:r>
              <a:rPr lang="en-US" sz="2600" cap="none" dirty="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1) Daily Bulk supply</a:t>
            </a:r>
          </a:p>
          <a:p>
            <a:pPr marL="914400" lvl="2" indent="0">
              <a:lnSpc>
                <a:spcPct val="100000"/>
              </a:lnSpc>
              <a:spcBef>
                <a:spcPts val="0"/>
              </a:spcBef>
              <a:buNone/>
            </a:pPr>
            <a:r>
              <a:rPr lang="en-US" sz="2400" cap="none" dirty="0">
                <a:latin typeface="Arial" panose="020B0604020202020204" pitchFamily="34" charset="0"/>
                <a:cs typeface="Arial" panose="020B0604020202020204" pitchFamily="34" charset="0"/>
              </a:rPr>
              <a:t>    2) Grievances </a:t>
            </a:r>
          </a:p>
          <a:p>
            <a:pPr marL="914400" lvl="2" indent="0">
              <a:lnSpc>
                <a:spcPct val="100000"/>
              </a:lnSpc>
              <a:spcBef>
                <a:spcPts val="0"/>
              </a:spcBef>
              <a:buNone/>
            </a:pPr>
            <a:r>
              <a:rPr lang="en-US" sz="2400" cap="none" dirty="0">
                <a:latin typeface="Arial" panose="020B0604020202020204" pitchFamily="34" charset="0"/>
                <a:cs typeface="Arial" panose="020B0604020202020204" pitchFamily="34" charset="0"/>
              </a:rPr>
              <a:t>    3) Residual Chlorine test results      </a:t>
            </a:r>
          </a:p>
          <a:p>
            <a:pPr marL="914400" lvl="2" indent="0">
              <a:lnSpc>
                <a:spcPct val="100000"/>
              </a:lnSpc>
              <a:spcBef>
                <a:spcPts val="0"/>
              </a:spcBef>
              <a:buNone/>
            </a:pPr>
            <a:r>
              <a:rPr lang="en-US" sz="2400" cap="none" dirty="0">
                <a:latin typeface="Arial" panose="020B0604020202020204" pitchFamily="34" charset="0"/>
                <a:cs typeface="Arial" panose="020B0604020202020204" pitchFamily="34" charset="0"/>
              </a:rPr>
              <a:t>    4) Cleaning of OHSRs/Service tanks </a:t>
            </a:r>
          </a:p>
          <a:p>
            <a:pPr marL="914400" lvl="2" indent="0">
              <a:lnSpc>
                <a:spcPct val="100000"/>
              </a:lnSpc>
              <a:spcBef>
                <a:spcPts val="0"/>
              </a:spcBef>
              <a:buNone/>
            </a:pPr>
            <a:r>
              <a:rPr lang="en-US" sz="2400" cap="none" dirty="0">
                <a:latin typeface="Arial" panose="020B0604020202020204" pitchFamily="34" charset="0"/>
                <a:cs typeface="Arial" panose="020B0604020202020204" pitchFamily="34" charset="0"/>
              </a:rPr>
              <a:t>    5) New Household Connections      </a:t>
            </a:r>
          </a:p>
          <a:p>
            <a:pPr marL="914400" lvl="2" indent="0">
              <a:lnSpc>
                <a:spcPct val="100000"/>
              </a:lnSpc>
              <a:spcBef>
                <a:spcPts val="0"/>
              </a:spcBef>
              <a:buNone/>
            </a:pPr>
            <a:r>
              <a:rPr lang="en-US" sz="2400" cap="none" dirty="0">
                <a:latin typeface="Arial" panose="020B0604020202020204" pitchFamily="34" charset="0"/>
                <a:cs typeface="Arial" panose="020B0604020202020204" pitchFamily="34" charset="0"/>
              </a:rPr>
              <a:t>    6) Leakages/Damages/repairs                                                                              </a:t>
            </a:r>
          </a:p>
          <a:p>
            <a:pPr marL="914400" lvl="2" indent="0">
              <a:lnSpc>
                <a:spcPct val="100000"/>
              </a:lnSpc>
              <a:spcBef>
                <a:spcPts val="0"/>
              </a:spcBef>
              <a:buNone/>
            </a:pPr>
            <a:r>
              <a:rPr lang="en-US" sz="2400" cap="none" dirty="0">
                <a:latin typeface="Arial" panose="020B0604020202020204" pitchFamily="34" charset="0"/>
                <a:cs typeface="Arial" panose="020B0604020202020204" pitchFamily="34" charset="0"/>
              </a:rPr>
              <a:t>    7) Bleaching powder stock</a:t>
            </a:r>
          </a:p>
          <a:p>
            <a:pPr marL="914400" lvl="2" indent="0">
              <a:lnSpc>
                <a:spcPct val="100000"/>
              </a:lnSpc>
              <a:spcBef>
                <a:spcPts val="0"/>
              </a:spcBef>
              <a:buNone/>
            </a:pPr>
            <a:r>
              <a:rPr lang="en-US" sz="2400" cap="none" dirty="0">
                <a:latin typeface="Arial" panose="020B0604020202020204" pitchFamily="34" charset="0"/>
                <a:cs typeface="Arial" panose="020B0604020202020204" pitchFamily="34" charset="0"/>
              </a:rPr>
              <a:t>    8) Drinking water connection beneficiary details</a:t>
            </a:r>
          </a:p>
        </p:txBody>
      </p:sp>
      <p:sp>
        <p:nvSpPr>
          <p:cNvPr id="4" name="Title 1">
            <a:extLst>
              <a:ext uri="{FF2B5EF4-FFF2-40B4-BE49-F238E27FC236}">
                <a16:creationId xmlns:a16="http://schemas.microsoft.com/office/drawing/2014/main" xmlns="" id="{0AA2FA98-92E1-AA78-036A-4360654FEE31}"/>
              </a:ext>
            </a:extLst>
          </p:cNvPr>
          <p:cNvSpPr txBox="1">
            <a:spLocks/>
          </p:cNvSpPr>
          <p:nvPr/>
        </p:nvSpPr>
        <p:spPr>
          <a:xfrm>
            <a:off x="790485" y="200809"/>
            <a:ext cx="10364451" cy="59929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en-US" sz="2800" cap="none" dirty="0">
                <a:solidFill>
                  <a:srgbClr val="0070C0"/>
                </a:solidFill>
                <a:latin typeface="Arial" panose="020B0604020202020204" pitchFamily="34" charset="0"/>
                <a:cs typeface="Arial" panose="020B0604020202020204" pitchFamily="34" charset="0"/>
              </a:rPr>
              <a:t> </a:t>
            </a:r>
            <a:r>
              <a:rPr lang="en-US" altLang="en-US" sz="2800" b="1" cap="none" dirty="0">
                <a:solidFill>
                  <a:srgbClr val="0070C0"/>
                </a:solidFill>
                <a:latin typeface="Arial" panose="020B0604020202020204" pitchFamily="34" charset="0"/>
                <a:cs typeface="Arial" panose="020B0604020202020204" pitchFamily="34" charset="0"/>
              </a:rPr>
              <a:t>Monitoring at Village Level</a:t>
            </a:r>
            <a:endParaRPr lang="en-IN" sz="2800" cap="none"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3788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EC0194-5F8A-EA28-492D-A242B2BF6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B4886EE-7F4E-13ED-0B1A-73F910F73254}"/>
              </a:ext>
            </a:extLst>
          </p:cNvPr>
          <p:cNvSpPr>
            <a:spLocks noGrp="1"/>
          </p:cNvSpPr>
          <p:nvPr>
            <p:ph type="title"/>
          </p:nvPr>
        </p:nvSpPr>
        <p:spPr>
          <a:xfrm>
            <a:off x="828156" y="135632"/>
            <a:ext cx="10364451" cy="1596177"/>
          </a:xfrm>
        </p:spPr>
        <p:txBody>
          <a:bodyPr>
            <a:normAutofit/>
          </a:bodyPr>
          <a:lstStyle/>
          <a:p>
            <a:r>
              <a:rPr lang="en-IN" sz="4000" dirty="0"/>
              <a:t> </a:t>
            </a:r>
          </a:p>
        </p:txBody>
      </p:sp>
      <p:sp>
        <p:nvSpPr>
          <p:cNvPr id="3" name="Content Placeholder 2">
            <a:extLst>
              <a:ext uri="{FF2B5EF4-FFF2-40B4-BE49-F238E27FC236}">
                <a16:creationId xmlns:a16="http://schemas.microsoft.com/office/drawing/2014/main" xmlns="" id="{6B2778AA-467F-9D3C-CD2B-1502810B59B7}"/>
              </a:ext>
            </a:extLst>
          </p:cNvPr>
          <p:cNvSpPr>
            <a:spLocks noGrp="1"/>
          </p:cNvSpPr>
          <p:nvPr>
            <p:ph sz="quarter" idx="13"/>
          </p:nvPr>
        </p:nvSpPr>
        <p:spPr>
          <a:xfrm>
            <a:off x="751155" y="933720"/>
            <a:ext cx="11087919" cy="5594221"/>
          </a:xfrm>
        </p:spPr>
        <p:txBody>
          <a:bodyPr>
            <a:noAutofit/>
          </a:bodyPr>
          <a:lstStyle/>
          <a:p>
            <a:pPr marL="0" indent="0" algn="just">
              <a:spcBef>
                <a:spcPts val="0"/>
              </a:spcBef>
              <a:buSzPct val="125000"/>
              <a:buNone/>
              <a:defRPr/>
            </a:pPr>
            <a:r>
              <a:rPr lang="en-IN" sz="2400" b="1" u="sng" dirty="0">
                <a:latin typeface="Arial" panose="020B0604020202020204" pitchFamily="34" charset="0"/>
                <a:cs typeface="Arial" panose="020B0604020202020204" pitchFamily="34" charset="0"/>
              </a:rPr>
              <a:t>DWSM User Accounts</a:t>
            </a:r>
            <a:r>
              <a:rPr lang="en-IN" sz="2400" dirty="0">
                <a:latin typeface="Arial" panose="020B0604020202020204" pitchFamily="34" charset="0"/>
                <a:cs typeface="Arial" panose="020B0604020202020204" pitchFamily="34" charset="0"/>
              </a:rPr>
              <a:t> </a:t>
            </a:r>
          </a:p>
          <a:p>
            <a:pPr marL="542925" indent="-276225" algn="just">
              <a:lnSpc>
                <a:spcPts val="2900"/>
              </a:lnSpc>
              <a:spcBef>
                <a:spcPts val="0"/>
              </a:spcBef>
              <a:buSzPct val="125000"/>
              <a:defRPr/>
            </a:pPr>
            <a:r>
              <a:rPr lang="en-IN" sz="2400" cap="none" dirty="0">
                <a:latin typeface="Arial" panose="020B0604020202020204" pitchFamily="34" charset="0"/>
                <a:cs typeface="Arial" panose="020B0604020202020204" pitchFamily="34" charset="0"/>
              </a:rPr>
              <a:t>All 3 User IDs </a:t>
            </a:r>
            <a:r>
              <a:rPr lang="en-IN" sz="2400" cap="none" dirty="0" smtClean="0">
                <a:latin typeface="Arial" panose="020B0604020202020204" pitchFamily="34" charset="0"/>
                <a:cs typeface="Arial" panose="020B0604020202020204" pitchFamily="34" charset="0"/>
              </a:rPr>
              <a:t>created </a:t>
            </a:r>
            <a:r>
              <a:rPr lang="en-IN" sz="2400" cap="none" dirty="0">
                <a:latin typeface="Arial" panose="020B0604020202020204" pitchFamily="34" charset="0"/>
                <a:cs typeface="Arial" panose="020B0604020202020204" pitchFamily="34" charset="0"/>
              </a:rPr>
              <a:t>(District Collector, ZP CEO &amp; EE MB-Intra).</a:t>
            </a:r>
          </a:p>
          <a:p>
            <a:pPr marL="266700" indent="0" algn="just">
              <a:spcBef>
                <a:spcPts val="0"/>
              </a:spcBef>
              <a:buSzPct val="125000"/>
              <a:buNone/>
              <a:defRPr/>
            </a:pPr>
            <a:endParaRPr lang="en-US" sz="2400" dirty="0">
              <a:latin typeface="Arial" panose="020B0604020202020204" pitchFamily="34" charset="0"/>
              <a:cs typeface="Arial" panose="020B0604020202020204" pitchFamily="34" charset="0"/>
            </a:endParaRPr>
          </a:p>
          <a:p>
            <a:pPr marL="0" indent="0" algn="just">
              <a:spcBef>
                <a:spcPts val="0"/>
              </a:spcBef>
              <a:buSzPct val="125000"/>
              <a:buNone/>
              <a:defRPr/>
            </a:pPr>
            <a:r>
              <a:rPr lang="en-GB" sz="2400" b="1" u="sng" dirty="0">
                <a:latin typeface="Arial" panose="020B0604020202020204" pitchFamily="34" charset="0"/>
                <a:cs typeface="Arial" panose="020B0604020202020204" pitchFamily="34" charset="0"/>
              </a:rPr>
              <a:t>DWSM Meetings </a:t>
            </a:r>
          </a:p>
          <a:p>
            <a:pPr marL="542925" indent="-276225" algn="just">
              <a:lnSpc>
                <a:spcPts val="2900"/>
              </a:lnSpc>
              <a:spcBef>
                <a:spcPts val="0"/>
              </a:spcBef>
              <a:buSzPct val="125000"/>
              <a:defRPr/>
            </a:pPr>
            <a:r>
              <a:rPr lang="en-GB" sz="2400" cap="none" dirty="0">
                <a:latin typeface="Arial" panose="020B0604020202020204" pitchFamily="34" charset="0"/>
                <a:cs typeface="Arial" panose="020B0604020202020204" pitchFamily="34" charset="0"/>
              </a:rPr>
              <a:t>DWSM meetings are being conducted duly following </a:t>
            </a:r>
            <a:r>
              <a:rPr lang="en-GB" sz="2400" cap="none" dirty="0" smtClean="0">
                <a:latin typeface="Arial" panose="020B0604020202020204" pitchFamily="34" charset="0"/>
                <a:cs typeface="Arial" panose="020B0604020202020204" pitchFamily="34" charset="0"/>
              </a:rPr>
              <a:t>G.O.Ms.No.14</a:t>
            </a:r>
            <a:r>
              <a:rPr lang="en-GB" sz="2400" cap="none" dirty="0">
                <a:latin typeface="Arial" panose="020B0604020202020204" pitchFamily="34" charset="0"/>
                <a:cs typeface="Arial" panose="020B0604020202020204" pitchFamily="34" charset="0"/>
              </a:rPr>
              <a:t>, </a:t>
            </a:r>
            <a:r>
              <a:rPr lang="en-GB" sz="2400" cap="none" dirty="0" smtClean="0">
                <a:latin typeface="Arial" panose="020B0604020202020204" pitchFamily="34" charset="0"/>
                <a:cs typeface="Arial" panose="020B0604020202020204" pitchFamily="34" charset="0"/>
              </a:rPr>
              <a:t>           </a:t>
            </a:r>
            <a:r>
              <a:rPr lang="en-GB" sz="2400" cap="none" dirty="0" err="1" smtClean="0">
                <a:latin typeface="Arial" panose="020B0604020202020204" pitchFamily="34" charset="0"/>
                <a:cs typeface="Arial" panose="020B0604020202020204" pitchFamily="34" charset="0"/>
              </a:rPr>
              <a:t>Dt</a:t>
            </a:r>
            <a:r>
              <a:rPr lang="en-GB" sz="2400" cap="none" dirty="0">
                <a:latin typeface="Arial" panose="020B0604020202020204" pitchFamily="34" charset="0"/>
                <a:cs typeface="Arial" panose="020B0604020202020204" pitchFamily="34" charset="0"/>
              </a:rPr>
              <a:t>: 04.03.2021 of </a:t>
            </a:r>
            <a:r>
              <a:rPr lang="en-GB" sz="2400" cap="none" dirty="0" smtClean="0">
                <a:latin typeface="Arial" panose="020B0604020202020204" pitchFamily="34" charset="0"/>
                <a:cs typeface="Arial" panose="020B0604020202020204" pitchFamily="34" charset="0"/>
              </a:rPr>
              <a:t>PR&amp;RD </a:t>
            </a:r>
            <a:r>
              <a:rPr lang="en-GB" sz="2400" cap="none" dirty="0">
                <a:latin typeface="Arial" panose="020B0604020202020204" pitchFamily="34" charset="0"/>
                <a:cs typeface="Arial" panose="020B0604020202020204" pitchFamily="34" charset="0"/>
              </a:rPr>
              <a:t>(MB.III) Department, Telangana.</a:t>
            </a:r>
          </a:p>
          <a:p>
            <a:pPr marL="542925" indent="-276225" algn="just">
              <a:lnSpc>
                <a:spcPts val="2900"/>
              </a:lnSpc>
              <a:spcBef>
                <a:spcPts val="0"/>
              </a:spcBef>
              <a:buSzPct val="125000"/>
              <a:defRPr/>
            </a:pPr>
            <a:r>
              <a:rPr lang="en-GB" sz="2400" cap="none" dirty="0">
                <a:latin typeface="Arial" panose="020B0604020202020204" pitchFamily="34" charset="0"/>
                <a:cs typeface="Arial" panose="020B0604020202020204" pitchFamily="34" charset="0"/>
              </a:rPr>
              <a:t>Minutes of meeting (</a:t>
            </a:r>
            <a:r>
              <a:rPr lang="en-GB" sz="2400" cap="none" dirty="0" err="1">
                <a:latin typeface="Arial" panose="020B0604020202020204" pitchFamily="34" charset="0"/>
                <a:cs typeface="Arial" panose="020B0604020202020204" pitchFamily="34" charset="0"/>
              </a:rPr>
              <a:t>MoM</a:t>
            </a:r>
            <a:r>
              <a:rPr lang="en-GB" sz="2400" cap="none" dirty="0">
                <a:latin typeface="Arial" panose="020B0604020202020204" pitchFamily="34" charset="0"/>
                <a:cs typeface="Arial" panose="020B0604020202020204" pitchFamily="34" charset="0"/>
              </a:rPr>
              <a:t>) of DWSM meetings are being uploaded in DWSM 2.0 (District Collectors Login).</a:t>
            </a:r>
          </a:p>
          <a:p>
            <a:pPr marL="0" indent="0" algn="just">
              <a:spcBef>
                <a:spcPts val="0"/>
              </a:spcBef>
              <a:buSzPct val="125000"/>
              <a:buNone/>
              <a:defRPr/>
            </a:pPr>
            <a:endParaRPr lang="en-GB" altLang="en-US" sz="2400" dirty="0">
              <a:latin typeface="Arial" panose="020B0604020202020204" pitchFamily="34" charset="0"/>
              <a:cs typeface="Arial" pitchFamily="34" charset="0"/>
            </a:endParaRPr>
          </a:p>
          <a:p>
            <a:pPr marL="0" indent="0" algn="just">
              <a:spcBef>
                <a:spcPts val="0"/>
              </a:spcBef>
              <a:buSzPct val="125000"/>
              <a:buNone/>
              <a:defRPr/>
            </a:pPr>
            <a:r>
              <a:rPr lang="en-GB" altLang="en-US" sz="2400" b="1" u="sng" dirty="0">
                <a:latin typeface="Arial" panose="020B0604020202020204" pitchFamily="34" charset="0"/>
                <a:cs typeface="Arial" panose="020B0604020202020204" pitchFamily="34" charset="0"/>
              </a:rPr>
              <a:t>DISHA Meetings </a:t>
            </a:r>
          </a:p>
          <a:p>
            <a:pPr marL="542925" indent="-276225" algn="just">
              <a:lnSpc>
                <a:spcPts val="2900"/>
              </a:lnSpc>
              <a:spcBef>
                <a:spcPts val="0"/>
              </a:spcBef>
              <a:buSzPct val="125000"/>
              <a:defRPr/>
            </a:pPr>
            <a:r>
              <a:rPr lang="en-IN" altLang="en-US" sz="2400" cap="none" dirty="0">
                <a:latin typeface="Arial" panose="020B0604020202020204" pitchFamily="34" charset="0"/>
                <a:cs typeface="Arial" panose="020B0604020202020204" pitchFamily="34" charset="0"/>
              </a:rPr>
              <a:t>Drinking water supply subject is being reviewed with Hon’ble MPs in DISHA meetings and the </a:t>
            </a:r>
            <a:r>
              <a:rPr lang="en-GB" sz="2400" cap="none" dirty="0">
                <a:latin typeface="Arial" panose="020B0604020202020204" pitchFamily="34" charset="0"/>
                <a:cs typeface="Arial" panose="020B0604020202020204" pitchFamily="34" charset="0"/>
              </a:rPr>
              <a:t>Minutes of meeting (</a:t>
            </a:r>
            <a:r>
              <a:rPr lang="en-GB" sz="2400" cap="none" dirty="0" err="1">
                <a:latin typeface="Arial" panose="020B0604020202020204" pitchFamily="34" charset="0"/>
                <a:cs typeface="Arial" panose="020B0604020202020204" pitchFamily="34" charset="0"/>
              </a:rPr>
              <a:t>MoM</a:t>
            </a:r>
            <a:r>
              <a:rPr lang="en-GB" sz="2400" cap="none" dirty="0">
                <a:latin typeface="Arial" panose="020B0604020202020204" pitchFamily="34" charset="0"/>
                <a:cs typeface="Arial" panose="020B0604020202020204" pitchFamily="34" charset="0"/>
              </a:rPr>
              <a:t>)</a:t>
            </a:r>
            <a:r>
              <a:rPr lang="en-IN" altLang="en-US" sz="2400" cap="none" dirty="0">
                <a:latin typeface="Arial" panose="020B0604020202020204" pitchFamily="34" charset="0"/>
                <a:cs typeface="Arial" panose="020B0604020202020204" pitchFamily="34" charset="0"/>
              </a:rPr>
              <a:t> are being uploaded in DISHA portal.</a:t>
            </a:r>
            <a:endParaRPr lang="en-US" sz="2400" cap="none" dirty="0">
              <a:latin typeface="Arial" panose="020B0604020202020204" pitchFamily="34" charset="0"/>
              <a:cs typeface="Arial" panose="020B0604020202020204" pitchFamily="34" charset="0"/>
            </a:endParaRPr>
          </a:p>
          <a:p>
            <a:pPr algn="just">
              <a:lnSpc>
                <a:spcPts val="3400"/>
              </a:lnSpc>
              <a:spcBef>
                <a:spcPts val="0"/>
              </a:spcBef>
              <a:defRPr/>
            </a:pPr>
            <a:endParaRPr lang="en-US"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46E6D692-49AA-3CC3-B1CB-33289573592B}"/>
              </a:ext>
            </a:extLst>
          </p:cNvPr>
          <p:cNvSpPr txBox="1">
            <a:spLocks/>
          </p:cNvSpPr>
          <p:nvPr/>
        </p:nvSpPr>
        <p:spPr>
          <a:xfrm>
            <a:off x="828156" y="214556"/>
            <a:ext cx="10364451" cy="45047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en-US" sz="2800" cap="none" dirty="0">
                <a:solidFill>
                  <a:srgbClr val="0070C0"/>
                </a:solidFill>
                <a:latin typeface="Arial" panose="020B0604020202020204" pitchFamily="34" charset="0"/>
                <a:cs typeface="Arial" panose="020B0604020202020204" pitchFamily="34" charset="0"/>
              </a:rPr>
              <a:t> </a:t>
            </a:r>
            <a:r>
              <a:rPr lang="en-US" altLang="en-US" sz="2800" b="1" cap="none" dirty="0">
                <a:solidFill>
                  <a:srgbClr val="0070C0"/>
                </a:solidFill>
                <a:latin typeface="Arial" panose="020B0604020202020204" pitchFamily="34" charset="0"/>
                <a:cs typeface="Arial" panose="020B0604020202020204" pitchFamily="34" charset="0"/>
              </a:rPr>
              <a:t>District Water and Sanitation Mission (DWSM 2.0)</a:t>
            </a:r>
            <a:r>
              <a:rPr lang="te-IN" altLang="en-US" sz="2800" b="1" cap="none" dirty="0">
                <a:solidFill>
                  <a:srgbClr val="0070C0"/>
                </a:solidFill>
                <a:latin typeface="Arial" panose="020B0604020202020204" pitchFamily="34" charset="0"/>
                <a:cs typeface="Arial" panose="020B0604020202020204" pitchFamily="34" charset="0"/>
              </a:rPr>
              <a:t> </a:t>
            </a:r>
            <a:endParaRPr lang="en-IN" sz="2800" cap="none"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39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EC0194-5F8A-EA28-492D-A242B2BF6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B4886EE-7F4E-13ED-0B1A-73F910F73254}"/>
              </a:ext>
            </a:extLst>
          </p:cNvPr>
          <p:cNvSpPr>
            <a:spLocks noGrp="1"/>
          </p:cNvSpPr>
          <p:nvPr>
            <p:ph type="title"/>
          </p:nvPr>
        </p:nvSpPr>
        <p:spPr>
          <a:xfrm>
            <a:off x="828156" y="135632"/>
            <a:ext cx="10364451" cy="674816"/>
          </a:xfrm>
        </p:spPr>
        <p:txBody>
          <a:bodyPr>
            <a:normAutofit/>
          </a:bodyPr>
          <a:lstStyle/>
          <a:p>
            <a:r>
              <a:rPr lang="en-IN" sz="4000" dirty="0"/>
              <a:t> </a:t>
            </a:r>
          </a:p>
        </p:txBody>
      </p:sp>
      <p:sp>
        <p:nvSpPr>
          <p:cNvPr id="3" name="Content Placeholder 2">
            <a:extLst>
              <a:ext uri="{FF2B5EF4-FFF2-40B4-BE49-F238E27FC236}">
                <a16:creationId xmlns:a16="http://schemas.microsoft.com/office/drawing/2014/main" xmlns="" id="{6B2778AA-467F-9D3C-CD2B-1502810B59B7}"/>
              </a:ext>
            </a:extLst>
          </p:cNvPr>
          <p:cNvSpPr>
            <a:spLocks noGrp="1"/>
          </p:cNvSpPr>
          <p:nvPr>
            <p:ph sz="quarter" idx="13"/>
          </p:nvPr>
        </p:nvSpPr>
        <p:spPr>
          <a:xfrm>
            <a:off x="442358" y="698279"/>
            <a:ext cx="11136046" cy="5823215"/>
          </a:xfrm>
        </p:spPr>
        <p:txBody>
          <a:bodyPr>
            <a:noAutofit/>
          </a:bodyPr>
          <a:lstStyle/>
          <a:p>
            <a:pPr marL="542925" indent="-276225" algn="just">
              <a:lnSpc>
                <a:spcPts val="2900"/>
              </a:lnSpc>
              <a:spcBef>
                <a:spcPts val="0"/>
              </a:spcBef>
              <a:spcAft>
                <a:spcPts val="600"/>
              </a:spcAft>
              <a:buSzPct val="125000"/>
              <a:defRPr/>
            </a:pPr>
            <a:r>
              <a:rPr lang="en-US" sz="2400" cap="none" dirty="0">
                <a:latin typeface="Arial" panose="020B0604020202020204" pitchFamily="34" charset="0"/>
                <a:cs typeface="Arial" panose="020B0604020202020204" pitchFamily="34" charset="0"/>
              </a:rPr>
              <a:t>VWSC committees to be re-constituted / formed with the newly elected Local body members duly following </a:t>
            </a:r>
            <a:r>
              <a:rPr lang="en-US" sz="2400" cap="none" dirty="0" smtClean="0">
                <a:latin typeface="Arial" panose="020B0604020202020204" pitchFamily="34" charset="0"/>
                <a:cs typeface="Arial" panose="020B0604020202020204" pitchFamily="34" charset="0"/>
              </a:rPr>
              <a:t>G.O.Ms.No.14</a:t>
            </a:r>
            <a:r>
              <a:rPr lang="en-US" sz="2400" cap="none" dirty="0">
                <a:latin typeface="Arial" panose="020B0604020202020204" pitchFamily="34" charset="0"/>
                <a:cs typeface="Arial" panose="020B0604020202020204" pitchFamily="34" charset="0"/>
              </a:rPr>
              <a:t>, </a:t>
            </a:r>
            <a:r>
              <a:rPr lang="en-US" sz="2400" cap="none" dirty="0" err="1">
                <a:latin typeface="Arial" panose="020B0604020202020204" pitchFamily="34" charset="0"/>
                <a:cs typeface="Arial" panose="020B0604020202020204" pitchFamily="34" charset="0"/>
              </a:rPr>
              <a:t>Dt</a:t>
            </a:r>
            <a:r>
              <a:rPr lang="en-US" sz="2400" cap="none" dirty="0">
                <a:latin typeface="Arial" panose="020B0604020202020204" pitchFamily="34" charset="0"/>
                <a:cs typeface="Arial" panose="020B0604020202020204" pitchFamily="34" charset="0"/>
              </a:rPr>
              <a:t>: 04.03.2021 of </a:t>
            </a:r>
            <a:r>
              <a:rPr lang="en-US" sz="2400" cap="none" dirty="0" smtClean="0">
                <a:latin typeface="Arial" panose="020B0604020202020204" pitchFamily="34" charset="0"/>
                <a:cs typeface="Arial" panose="020B0604020202020204" pitchFamily="34" charset="0"/>
              </a:rPr>
              <a:t>PR&amp;RD </a:t>
            </a:r>
            <a:r>
              <a:rPr lang="en-US" sz="2400" cap="none" dirty="0">
                <a:latin typeface="Arial" panose="020B0604020202020204" pitchFamily="34" charset="0"/>
                <a:cs typeface="Arial" panose="020B0604020202020204" pitchFamily="34" charset="0"/>
              </a:rPr>
              <a:t>(MB.III) Department, Telangana.</a:t>
            </a:r>
          </a:p>
          <a:p>
            <a:pPr marL="0" indent="0" algn="just">
              <a:spcBef>
                <a:spcPts val="0"/>
              </a:spcBef>
              <a:spcAft>
                <a:spcPts val="600"/>
              </a:spcAft>
              <a:buSzPct val="125000"/>
              <a:buNone/>
              <a:defRPr/>
            </a:pPr>
            <a:r>
              <a:rPr lang="en-GB" sz="2400" b="1" u="sng" dirty="0">
                <a:latin typeface="Arial" panose="020B0604020202020204" pitchFamily="34" charset="0"/>
                <a:cs typeface="Arial" panose="020B0604020202020204" pitchFamily="34" charset="0"/>
              </a:rPr>
              <a:t>VWSM Meetings </a:t>
            </a:r>
          </a:p>
          <a:p>
            <a:pPr marL="542925" indent="-276225" algn="just">
              <a:lnSpc>
                <a:spcPts val="2900"/>
              </a:lnSpc>
              <a:spcBef>
                <a:spcPts val="0"/>
              </a:spcBef>
              <a:spcAft>
                <a:spcPts val="600"/>
              </a:spcAft>
              <a:buSzPct val="125000"/>
              <a:defRPr/>
            </a:pPr>
            <a:r>
              <a:rPr lang="en-GB" sz="2400" cap="none" dirty="0">
                <a:latin typeface="Arial" panose="020B0604020202020204" pitchFamily="34" charset="0"/>
                <a:cs typeface="Arial" panose="020B0604020202020204" pitchFamily="34" charset="0"/>
              </a:rPr>
              <a:t>Till now, VWSM meetings are being conducted with the Special Officers and Panchayat Secretaries of the concerned GP/VWSC.</a:t>
            </a:r>
          </a:p>
          <a:p>
            <a:pPr marL="542925" lvl="1" indent="-276225" algn="just">
              <a:lnSpc>
                <a:spcPts val="2900"/>
              </a:lnSpc>
              <a:spcBef>
                <a:spcPts val="0"/>
              </a:spcBef>
              <a:spcAft>
                <a:spcPts val="600"/>
              </a:spcAft>
              <a:buSzPct val="125000"/>
              <a:defRPr/>
            </a:pPr>
            <a:r>
              <a:rPr lang="en-US" sz="2400" cap="none" dirty="0">
                <a:latin typeface="Arial" panose="020B0604020202020204" pitchFamily="34" charset="0"/>
                <a:cs typeface="Arial" panose="020B0604020202020204" pitchFamily="34" charset="0"/>
              </a:rPr>
              <a:t>Minutes of meeting (</a:t>
            </a:r>
            <a:r>
              <a:rPr lang="en-US" sz="2400" cap="none" dirty="0" err="1">
                <a:latin typeface="Arial" panose="020B0604020202020204" pitchFamily="34" charset="0"/>
                <a:cs typeface="Arial" panose="020B0604020202020204" pitchFamily="34" charset="0"/>
              </a:rPr>
              <a:t>MoM</a:t>
            </a:r>
            <a:r>
              <a:rPr lang="en-US" sz="2400" cap="none" dirty="0">
                <a:latin typeface="Arial" panose="020B0604020202020204" pitchFamily="34" charset="0"/>
                <a:cs typeface="Arial" panose="020B0604020202020204" pitchFamily="34" charset="0"/>
              </a:rPr>
              <a:t>) / Record of Discussions (</a:t>
            </a:r>
            <a:r>
              <a:rPr lang="en-US" sz="2400" cap="none" dirty="0" err="1">
                <a:latin typeface="Arial" panose="020B0604020202020204" pitchFamily="34" charset="0"/>
                <a:cs typeface="Arial" panose="020B0604020202020204" pitchFamily="34" charset="0"/>
              </a:rPr>
              <a:t>RoD</a:t>
            </a:r>
            <a:r>
              <a:rPr lang="en-US" sz="2400" cap="none" dirty="0" smtClean="0">
                <a:latin typeface="Arial" panose="020B0604020202020204" pitchFamily="34" charset="0"/>
                <a:cs typeface="Arial" panose="020B0604020202020204" pitchFamily="34" charset="0"/>
              </a:rPr>
              <a:t>) of </a:t>
            </a:r>
            <a:r>
              <a:rPr lang="en-US" sz="2400" cap="none" dirty="0">
                <a:latin typeface="Arial" panose="020B0604020202020204" pitchFamily="34" charset="0"/>
                <a:cs typeface="Arial" panose="020B0604020202020204" pitchFamily="34" charset="0"/>
              </a:rPr>
              <a:t>VWSM are being uploaded by concerned Panchayat Secretaries. </a:t>
            </a:r>
          </a:p>
          <a:p>
            <a:pPr marL="542925" lvl="1" indent="-276225" algn="just">
              <a:lnSpc>
                <a:spcPts val="2900"/>
              </a:lnSpc>
              <a:spcBef>
                <a:spcPts val="0"/>
              </a:spcBef>
              <a:spcAft>
                <a:spcPts val="600"/>
              </a:spcAft>
              <a:buSzPct val="125000"/>
              <a:defRPr/>
            </a:pPr>
            <a:r>
              <a:rPr lang="en-US" sz="2400" cap="none" dirty="0">
                <a:latin typeface="Arial" panose="020B0604020202020204" pitchFamily="34" charset="0"/>
                <a:cs typeface="Arial" panose="020B0604020202020204" pitchFamily="34" charset="0"/>
              </a:rPr>
              <a:t>Panchayat Secretaries were onboarding on VWSM dashboard through </a:t>
            </a:r>
            <a:r>
              <a:rPr lang="en-US" sz="2400" cap="none" dirty="0" smtClean="0">
                <a:latin typeface="Arial" panose="020B0604020202020204" pitchFamily="34" charset="0"/>
                <a:cs typeface="Arial" panose="020B0604020202020204" pitchFamily="34" charset="0"/>
              </a:rPr>
              <a:t>       e-</a:t>
            </a:r>
            <a:r>
              <a:rPr lang="en-US" sz="2400" cap="none" dirty="0" err="1" smtClean="0">
                <a:latin typeface="Arial" panose="020B0604020202020204" pitchFamily="34" charset="0"/>
                <a:cs typeface="Arial" panose="020B0604020202020204" pitchFamily="34" charset="0"/>
              </a:rPr>
              <a:t>gramswaraj</a:t>
            </a:r>
            <a:r>
              <a:rPr lang="en-US" sz="2400" cap="none" dirty="0" smtClean="0">
                <a:latin typeface="Arial" panose="020B0604020202020204" pitchFamily="34" charset="0"/>
                <a:cs typeface="Arial" panose="020B0604020202020204" pitchFamily="34" charset="0"/>
              </a:rPr>
              <a:t> </a:t>
            </a:r>
            <a:r>
              <a:rPr lang="en-US" sz="2400" cap="none" dirty="0">
                <a:latin typeface="Arial" panose="020B0604020202020204" pitchFamily="34" charset="0"/>
                <a:cs typeface="Arial" panose="020B0604020202020204" pitchFamily="34" charset="0"/>
              </a:rPr>
              <a:t>credentials.</a:t>
            </a:r>
          </a:p>
          <a:p>
            <a:pPr marL="542925" lvl="1" indent="-276225" algn="just">
              <a:lnSpc>
                <a:spcPts val="2900"/>
              </a:lnSpc>
              <a:spcBef>
                <a:spcPts val="0"/>
              </a:spcBef>
              <a:spcAft>
                <a:spcPts val="600"/>
              </a:spcAft>
              <a:buSzPct val="125000"/>
              <a:defRPr/>
            </a:pPr>
            <a:r>
              <a:rPr lang="en-US" sz="2400" cap="none" dirty="0">
                <a:latin typeface="Arial" panose="020B0604020202020204" pitchFamily="34" charset="0"/>
                <a:cs typeface="Arial" panose="020B0604020202020204" pitchFamily="34" charset="0"/>
              </a:rPr>
              <a:t>At present, trainings are being imparted to newly elected Gram </a:t>
            </a:r>
            <a:r>
              <a:rPr lang="en-US" sz="2400" cap="none" dirty="0" err="1">
                <a:latin typeface="Arial" panose="020B0604020202020204" pitchFamily="34" charset="0"/>
                <a:cs typeface="Arial" panose="020B0604020202020204" pitchFamily="34" charset="0"/>
              </a:rPr>
              <a:t>Sarpanches</a:t>
            </a:r>
            <a:r>
              <a:rPr lang="en-US" sz="2400" cap="none" dirty="0">
                <a:latin typeface="Arial" panose="020B0604020202020204" pitchFamily="34" charset="0"/>
                <a:cs typeface="Arial" panose="020B0604020202020204" pitchFamily="34" charset="0"/>
              </a:rPr>
              <a:t> by the State Govt. </a:t>
            </a:r>
          </a:p>
          <a:p>
            <a:pPr marL="542925" lvl="1" indent="-276225" algn="just">
              <a:lnSpc>
                <a:spcPts val="2900"/>
              </a:lnSpc>
              <a:spcBef>
                <a:spcPts val="0"/>
              </a:spcBef>
              <a:spcAft>
                <a:spcPts val="600"/>
              </a:spcAft>
              <a:buSzPct val="125000"/>
              <a:defRPr/>
            </a:pPr>
            <a:r>
              <a:rPr lang="en-US" sz="2400" cap="none" dirty="0">
                <a:latin typeface="Arial" panose="020B0604020202020204" pitchFamily="34" charset="0"/>
                <a:cs typeface="Arial" panose="020B0604020202020204" pitchFamily="34" charset="0"/>
              </a:rPr>
              <a:t>Jal Seva </a:t>
            </a:r>
            <a:r>
              <a:rPr lang="en-US" sz="2400" cap="none" dirty="0" err="1">
                <a:latin typeface="Arial" panose="020B0604020202020204" pitchFamily="34" charset="0"/>
                <a:cs typeface="Arial" panose="020B0604020202020204" pitchFamily="34" charset="0"/>
              </a:rPr>
              <a:t>Aankalan</a:t>
            </a:r>
            <a:r>
              <a:rPr lang="en-US" sz="2400" cap="none" dirty="0">
                <a:latin typeface="Arial" panose="020B0604020202020204" pitchFamily="34" charset="0"/>
                <a:cs typeface="Arial" panose="020B0604020202020204" pitchFamily="34" charset="0"/>
              </a:rPr>
              <a:t> (Functionality Assessment) is being planned initially in one GP of each Mandal which will be completed by 26</a:t>
            </a:r>
            <a:r>
              <a:rPr lang="en-US" sz="2400" cap="none" baseline="30000" dirty="0">
                <a:latin typeface="Arial" panose="020B0604020202020204" pitchFamily="34" charset="0"/>
                <a:cs typeface="Arial" panose="020B0604020202020204" pitchFamily="34" charset="0"/>
              </a:rPr>
              <a:t>th</a:t>
            </a:r>
            <a:r>
              <a:rPr lang="en-US" sz="2400" cap="none" dirty="0">
                <a:latin typeface="Arial" panose="020B0604020202020204" pitchFamily="34" charset="0"/>
                <a:cs typeface="Arial" panose="020B0604020202020204" pitchFamily="34" charset="0"/>
              </a:rPr>
              <a:t> January 2026.</a:t>
            </a:r>
          </a:p>
          <a:p>
            <a:pPr marL="542925" lvl="1" indent="-276225" algn="just">
              <a:lnSpc>
                <a:spcPts val="2900"/>
              </a:lnSpc>
              <a:spcBef>
                <a:spcPts val="0"/>
              </a:spcBef>
              <a:spcAft>
                <a:spcPts val="600"/>
              </a:spcAft>
              <a:buSzPct val="125000"/>
              <a:defRPr/>
            </a:pPr>
            <a:endParaRPr lang="en-GB" sz="2400" cap="none" dirty="0">
              <a:latin typeface="Arial" panose="020B0604020202020204" pitchFamily="34" charset="0"/>
              <a:cs typeface="Arial" panose="020B0604020202020204" pitchFamily="34" charset="0"/>
            </a:endParaRPr>
          </a:p>
          <a:p>
            <a:pPr marL="0" indent="0" algn="just">
              <a:spcBef>
                <a:spcPts val="0"/>
              </a:spcBef>
              <a:spcAft>
                <a:spcPts val="600"/>
              </a:spcAft>
              <a:buSzPct val="125000"/>
              <a:buNone/>
              <a:defRPr/>
            </a:pPr>
            <a:endParaRPr lang="en-GB" altLang="en-US" sz="2400" dirty="0">
              <a:latin typeface="Arial" panose="020B0604020202020204" pitchFamily="34" charset="0"/>
              <a:cs typeface="Arial" pitchFamily="34" charset="0"/>
            </a:endParaRPr>
          </a:p>
          <a:p>
            <a:pPr algn="just">
              <a:lnSpc>
                <a:spcPts val="3400"/>
              </a:lnSpc>
              <a:spcBef>
                <a:spcPts val="0"/>
              </a:spcBef>
              <a:spcAft>
                <a:spcPts val="600"/>
              </a:spcAft>
              <a:defRPr/>
            </a:pPr>
            <a:endParaRPr lang="en-US"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46E6D692-49AA-3CC3-B1CB-33289573592B}"/>
              </a:ext>
            </a:extLst>
          </p:cNvPr>
          <p:cNvSpPr txBox="1">
            <a:spLocks/>
          </p:cNvSpPr>
          <p:nvPr/>
        </p:nvSpPr>
        <p:spPr>
          <a:xfrm>
            <a:off x="828156" y="247800"/>
            <a:ext cx="10364451" cy="45047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en-US" sz="2800" b="1" dirty="0">
                <a:solidFill>
                  <a:srgbClr val="0070C0"/>
                </a:solidFill>
                <a:latin typeface="Arial" panose="020B0604020202020204" pitchFamily="34" charset="0"/>
                <a:cs typeface="Arial" panose="020B0604020202020204" pitchFamily="34" charset="0"/>
              </a:rPr>
              <a:t> </a:t>
            </a:r>
            <a:r>
              <a:rPr lang="en-US" altLang="en-US" sz="2800" b="1" cap="none" dirty="0">
                <a:solidFill>
                  <a:srgbClr val="0070C0"/>
                </a:solidFill>
                <a:latin typeface="Arial" panose="020B0604020202020204" pitchFamily="34" charset="0"/>
                <a:cs typeface="Arial" panose="020B0604020202020204" pitchFamily="34" charset="0"/>
              </a:rPr>
              <a:t>Village Water and Sanitation Committee </a:t>
            </a:r>
            <a:r>
              <a:rPr lang="en-US" altLang="en-US" sz="2800" b="1" dirty="0">
                <a:solidFill>
                  <a:srgbClr val="0070C0"/>
                </a:solidFill>
                <a:latin typeface="Arial" panose="020B0604020202020204" pitchFamily="34" charset="0"/>
                <a:cs typeface="Arial" panose="020B0604020202020204" pitchFamily="34" charset="0"/>
              </a:rPr>
              <a:t>(</a:t>
            </a:r>
            <a:r>
              <a:rPr lang="en-US" altLang="en-US" sz="2800" b="1" dirty="0" err="1">
                <a:solidFill>
                  <a:srgbClr val="0070C0"/>
                </a:solidFill>
                <a:latin typeface="Arial" panose="020B0604020202020204" pitchFamily="34" charset="0"/>
                <a:cs typeface="Arial" panose="020B0604020202020204" pitchFamily="34" charset="0"/>
              </a:rPr>
              <a:t>vwsc</a:t>
            </a:r>
            <a:r>
              <a:rPr lang="en-US" altLang="en-US" sz="2800" b="1" dirty="0">
                <a:solidFill>
                  <a:srgbClr val="0070C0"/>
                </a:solidFill>
                <a:latin typeface="Arial" panose="020B0604020202020204" pitchFamily="34" charset="0"/>
                <a:cs typeface="Arial" panose="020B0604020202020204" pitchFamily="34" charset="0"/>
              </a:rPr>
              <a:t>)</a:t>
            </a:r>
            <a:r>
              <a:rPr lang="te-IN" altLang="en-US" sz="2800" b="1" dirty="0">
                <a:solidFill>
                  <a:srgbClr val="0070C0"/>
                </a:solidFill>
                <a:latin typeface="Arial" panose="020B0604020202020204" pitchFamily="34" charset="0"/>
                <a:cs typeface="Arial" panose="020B0604020202020204" pitchFamily="34" charset="0"/>
              </a:rPr>
              <a:t> </a:t>
            </a:r>
            <a:endParaRPr lang="en-IN"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29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EC0194-5F8A-EA28-492D-A242B2BF6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B4886EE-7F4E-13ED-0B1A-73F910F73254}"/>
              </a:ext>
            </a:extLst>
          </p:cNvPr>
          <p:cNvSpPr>
            <a:spLocks noGrp="1"/>
          </p:cNvSpPr>
          <p:nvPr>
            <p:ph type="title"/>
          </p:nvPr>
        </p:nvSpPr>
        <p:spPr>
          <a:xfrm>
            <a:off x="828156" y="135633"/>
            <a:ext cx="10364451" cy="504448"/>
          </a:xfrm>
        </p:spPr>
        <p:txBody>
          <a:bodyPr>
            <a:normAutofit/>
          </a:bodyPr>
          <a:lstStyle/>
          <a:p>
            <a:r>
              <a:rPr lang="en-IN" sz="2800" b="1" cap="none" dirty="0">
                <a:solidFill>
                  <a:srgbClr val="0070C0"/>
                </a:solidFill>
                <a:latin typeface="Arial" panose="020B0604020202020204" pitchFamily="34" charset="0"/>
                <a:cs typeface="Arial" panose="020B0604020202020204" pitchFamily="34" charset="0"/>
              </a:rPr>
              <a:t>Best Practices - I</a:t>
            </a:r>
            <a:endParaRPr lang="en-IN" sz="2800" cap="none"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6B2778AA-467F-9D3C-CD2B-1502810B59B7}"/>
              </a:ext>
            </a:extLst>
          </p:cNvPr>
          <p:cNvSpPr>
            <a:spLocks noGrp="1"/>
          </p:cNvSpPr>
          <p:nvPr>
            <p:ph sz="quarter" idx="13"/>
          </p:nvPr>
        </p:nvSpPr>
        <p:spPr>
          <a:xfrm>
            <a:off x="650347" y="640080"/>
            <a:ext cx="11159851" cy="5991725"/>
          </a:xfrm>
        </p:spPr>
        <p:txBody>
          <a:bodyPr>
            <a:noAutofit/>
          </a:bodyPr>
          <a:lstStyle/>
          <a:p>
            <a:pPr marL="0" indent="0" algn="just">
              <a:lnSpc>
                <a:spcPct val="100000"/>
              </a:lnSpc>
              <a:spcBef>
                <a:spcPts val="0"/>
              </a:spcBef>
              <a:spcAft>
                <a:spcPts val="600"/>
              </a:spcAft>
              <a:buNone/>
            </a:pPr>
            <a:r>
              <a:rPr lang="en-US" sz="2200" b="1" cap="none" dirty="0">
                <a:latin typeface="Arial" panose="020B0604020202020204" pitchFamily="34" charset="0"/>
                <a:cs typeface="Arial" panose="020B0604020202020204" pitchFamily="34" charset="0"/>
              </a:rPr>
              <a:t>Daily Log sheets &amp; Review</a:t>
            </a:r>
          </a:p>
          <a:p>
            <a:pPr algn="just">
              <a:lnSpc>
                <a:spcPct val="100000"/>
              </a:lnSpc>
              <a:spcBef>
                <a:spcPts val="0"/>
              </a:spcBef>
              <a:spcAft>
                <a:spcPts val="600"/>
              </a:spcAft>
            </a:pPr>
            <a:r>
              <a:rPr lang="en-US" sz="2200" cap="none" dirty="0">
                <a:latin typeface="Arial" panose="020B0604020202020204" pitchFamily="34" charset="0"/>
                <a:cs typeface="Arial" panose="020B0604020202020204" pitchFamily="34" charset="0"/>
              </a:rPr>
              <a:t>Daily Log sheets for quantity of water supply made to each service reservoir is being certified by the GP &amp; MB Department in all the rural habitations. Based on the quantity supplied habitations are categorically called as Green </a:t>
            </a:r>
            <a:r>
              <a:rPr lang="en-US" sz="2200" cap="none" dirty="0" err="1">
                <a:latin typeface="Arial" panose="020B0604020202020204" pitchFamily="34" charset="0"/>
                <a:cs typeface="Arial" panose="020B0604020202020204" pitchFamily="34" charset="0"/>
              </a:rPr>
              <a:t>Habs</a:t>
            </a:r>
            <a:r>
              <a:rPr lang="en-US" sz="2200" cap="none" dirty="0">
                <a:latin typeface="Arial" panose="020B0604020202020204" pitchFamily="34" charset="0"/>
                <a:cs typeface="Arial" panose="020B0604020202020204" pitchFamily="34" charset="0"/>
              </a:rPr>
              <a:t> (Supplied @ 100 LPCD), Orange </a:t>
            </a:r>
            <a:r>
              <a:rPr lang="en-US" sz="2200" cap="none" dirty="0" err="1">
                <a:latin typeface="Arial" panose="020B0604020202020204" pitchFamily="34" charset="0"/>
                <a:cs typeface="Arial" panose="020B0604020202020204" pitchFamily="34" charset="0"/>
              </a:rPr>
              <a:t>Habs</a:t>
            </a:r>
            <a:r>
              <a:rPr lang="en-US" sz="2200" cap="none" dirty="0">
                <a:latin typeface="Arial" panose="020B0604020202020204" pitchFamily="34" charset="0"/>
                <a:cs typeface="Arial" panose="020B0604020202020204" pitchFamily="34" charset="0"/>
              </a:rPr>
              <a:t> (Below 100 LPCD) and Red </a:t>
            </a:r>
            <a:r>
              <a:rPr lang="en-US" sz="2200" cap="none" dirty="0" err="1">
                <a:latin typeface="Arial" panose="020B0604020202020204" pitchFamily="34" charset="0"/>
                <a:cs typeface="Arial" panose="020B0604020202020204" pitchFamily="34" charset="0"/>
              </a:rPr>
              <a:t>Habs</a:t>
            </a:r>
            <a:r>
              <a:rPr lang="en-US" sz="2200" cap="none" dirty="0">
                <a:latin typeface="Arial" panose="020B0604020202020204" pitchFamily="34" charset="0"/>
                <a:cs typeface="Arial" panose="020B0604020202020204" pitchFamily="34" charset="0"/>
              </a:rPr>
              <a:t> (No water supply).</a:t>
            </a:r>
          </a:p>
          <a:p>
            <a:pPr algn="just">
              <a:lnSpc>
                <a:spcPct val="100000"/>
              </a:lnSpc>
              <a:spcBef>
                <a:spcPts val="0"/>
              </a:spcBef>
              <a:spcAft>
                <a:spcPts val="600"/>
              </a:spcAft>
            </a:pPr>
            <a:r>
              <a:rPr lang="en-US" sz="2200" cap="none" dirty="0">
                <a:latin typeface="Arial" panose="020B0604020202020204" pitchFamily="34" charset="0"/>
                <a:cs typeface="Arial" panose="020B0604020202020204" pitchFamily="34" charset="0"/>
              </a:rPr>
              <a:t>The daily log sheets are being signed by the concerned GP </a:t>
            </a:r>
            <a:r>
              <a:rPr lang="en-US" sz="2200" cap="none" dirty="0" err="1">
                <a:latin typeface="Arial" panose="020B0604020202020204" pitchFamily="34" charset="0"/>
                <a:cs typeface="Arial" panose="020B0604020202020204" pitchFamily="34" charset="0"/>
              </a:rPr>
              <a:t>Sarpanch</a:t>
            </a:r>
            <a:r>
              <a:rPr lang="en-US" sz="2200" cap="none" dirty="0">
                <a:latin typeface="Arial" panose="020B0604020202020204" pitchFamily="34" charset="0"/>
                <a:cs typeface="Arial" panose="020B0604020202020204" pitchFamily="34" charset="0"/>
              </a:rPr>
              <a:t> &amp; Panchayat Secretary  to ensure whether they have received designed quantity to service requirements.</a:t>
            </a:r>
          </a:p>
          <a:p>
            <a:pPr algn="just">
              <a:lnSpc>
                <a:spcPct val="100000"/>
              </a:lnSpc>
              <a:spcBef>
                <a:spcPts val="0"/>
              </a:spcBef>
              <a:spcAft>
                <a:spcPts val="600"/>
              </a:spcAft>
            </a:pPr>
            <a:r>
              <a:rPr lang="en-US" sz="2200" cap="none" dirty="0">
                <a:latin typeface="Arial" panose="020B0604020202020204" pitchFamily="34" charset="0"/>
                <a:cs typeface="Arial" panose="020B0604020202020204" pitchFamily="34" charset="0"/>
              </a:rPr>
              <a:t>Identify the non supply and less supplied habitations to ensure remedial measures. </a:t>
            </a:r>
          </a:p>
          <a:p>
            <a:pPr algn="just">
              <a:lnSpc>
                <a:spcPct val="100000"/>
              </a:lnSpc>
              <a:spcBef>
                <a:spcPts val="0"/>
              </a:spcBef>
              <a:spcAft>
                <a:spcPts val="600"/>
              </a:spcAft>
            </a:pPr>
            <a:r>
              <a:rPr lang="en-US" sz="2200" cap="none" dirty="0">
                <a:latin typeface="Arial" panose="020B0604020202020204" pitchFamily="34" charset="0"/>
                <a:cs typeface="Arial" panose="020B0604020202020204" pitchFamily="34" charset="0"/>
              </a:rPr>
              <a:t>Based on the previous day log sheets, review is done and necessary instructions are issued to the field staff concerning to bring the vulnerable habitations into Green </a:t>
            </a:r>
            <a:r>
              <a:rPr lang="en-US" sz="2200" cap="none" dirty="0" err="1">
                <a:latin typeface="Arial" panose="020B0604020202020204" pitchFamily="34" charset="0"/>
                <a:cs typeface="Arial" panose="020B0604020202020204" pitchFamily="34" charset="0"/>
              </a:rPr>
              <a:t>Habs</a:t>
            </a:r>
            <a:r>
              <a:rPr lang="en-US" sz="2200" cap="none" dirty="0">
                <a:latin typeface="Arial" panose="020B0604020202020204" pitchFamily="34" charset="0"/>
                <a:cs typeface="Arial" panose="020B0604020202020204" pitchFamily="34" charset="0"/>
              </a:rPr>
              <a:t> category.</a:t>
            </a:r>
          </a:p>
          <a:p>
            <a:pPr>
              <a:lnSpc>
                <a:spcPct val="100000"/>
              </a:lnSpc>
              <a:spcBef>
                <a:spcPts val="0"/>
              </a:spcBef>
              <a:spcAft>
                <a:spcPts val="600"/>
              </a:spcAft>
            </a:pPr>
            <a:r>
              <a:rPr lang="en-US" sz="2200" cap="none" dirty="0">
                <a:latin typeface="Arial" panose="020B0604020202020204" pitchFamily="34" charset="0"/>
                <a:cs typeface="Arial" panose="020B0604020202020204" pitchFamily="34" charset="0"/>
              </a:rPr>
              <a:t>This makes all the stake holders responsible for water supply made/received.</a:t>
            </a:r>
          </a:p>
          <a:p>
            <a:pPr algn="just">
              <a:lnSpc>
                <a:spcPct val="100000"/>
              </a:lnSpc>
              <a:spcBef>
                <a:spcPts val="0"/>
              </a:spcBef>
              <a:spcAft>
                <a:spcPts val="600"/>
              </a:spcAft>
            </a:pPr>
            <a:r>
              <a:rPr lang="en-US" sz="2200" cap="none" dirty="0">
                <a:latin typeface="Arial" panose="020B0604020202020204" pitchFamily="34" charset="0"/>
                <a:cs typeface="Arial" panose="020B0604020202020204" pitchFamily="34" charset="0"/>
              </a:rPr>
              <a:t>The vulnerable habitations with less supply and No supply are properly planned to be brought into Green </a:t>
            </a:r>
            <a:r>
              <a:rPr lang="en-US" sz="2200" cap="none" dirty="0" err="1">
                <a:latin typeface="Arial" panose="020B0604020202020204" pitchFamily="34" charset="0"/>
                <a:cs typeface="Arial" panose="020B0604020202020204" pitchFamily="34" charset="0"/>
              </a:rPr>
              <a:t>Hab</a:t>
            </a:r>
            <a:r>
              <a:rPr lang="en-US" sz="2200" cap="none" dirty="0">
                <a:latin typeface="Arial" panose="020B0604020202020204" pitchFamily="34" charset="0"/>
                <a:cs typeface="Arial" panose="020B0604020202020204" pitchFamily="34" charset="0"/>
              </a:rPr>
              <a:t> status. The quantity of water supply made w.r.t water drawn is being assessed regularly.</a:t>
            </a:r>
          </a:p>
        </p:txBody>
      </p:sp>
    </p:spTree>
    <p:extLst>
      <p:ext uri="{BB962C8B-B14F-4D97-AF65-F5344CB8AC3E}">
        <p14:creationId xmlns:p14="http://schemas.microsoft.com/office/powerpoint/2010/main" val="1011347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EC0194-5F8A-EA28-492D-A242B2BF6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B4886EE-7F4E-13ED-0B1A-73F910F73254}"/>
              </a:ext>
            </a:extLst>
          </p:cNvPr>
          <p:cNvSpPr>
            <a:spLocks noGrp="1"/>
          </p:cNvSpPr>
          <p:nvPr>
            <p:ph type="title"/>
          </p:nvPr>
        </p:nvSpPr>
        <p:spPr>
          <a:xfrm>
            <a:off x="913774" y="154684"/>
            <a:ext cx="10364451" cy="605032"/>
          </a:xfrm>
        </p:spPr>
        <p:txBody>
          <a:bodyPr>
            <a:normAutofit/>
          </a:bodyPr>
          <a:lstStyle/>
          <a:p>
            <a:r>
              <a:rPr lang="en-IN" sz="2800" b="1" cap="none" dirty="0">
                <a:solidFill>
                  <a:srgbClr val="0070C0"/>
                </a:solidFill>
                <a:latin typeface="Arial" panose="020B0604020202020204" pitchFamily="34" charset="0"/>
                <a:cs typeface="Arial" panose="020B0604020202020204" pitchFamily="34" charset="0"/>
              </a:rPr>
              <a:t>Best Practices - II</a:t>
            </a:r>
            <a:r>
              <a:rPr lang="en-IN" sz="2800" cap="none" dirty="0">
                <a:solidFill>
                  <a:srgbClr val="0070C0"/>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xmlns="" id="{6B2778AA-467F-9D3C-CD2B-1502810B59B7}"/>
              </a:ext>
            </a:extLst>
          </p:cNvPr>
          <p:cNvSpPr>
            <a:spLocks noGrp="1"/>
          </p:cNvSpPr>
          <p:nvPr>
            <p:ph sz="quarter" idx="13"/>
          </p:nvPr>
        </p:nvSpPr>
        <p:spPr>
          <a:xfrm>
            <a:off x="913774" y="1178179"/>
            <a:ext cx="5103586" cy="5203371"/>
          </a:xfrm>
        </p:spPr>
        <p:txBody>
          <a:bodyPr>
            <a:noAutofit/>
          </a:bodyPr>
          <a:lstStyle/>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During  the Initial stages of treated water supply, Public refused to consume the treated water because of the odor resulting due to disinfection. </a:t>
            </a:r>
          </a:p>
          <a:p>
            <a:pPr marL="0" indent="0" algn="just">
              <a:lnSpc>
                <a:spcPct val="100000"/>
              </a:lnSpc>
              <a:spcBef>
                <a:spcPts val="0"/>
              </a:spcBef>
              <a:spcAft>
                <a:spcPts val="600"/>
              </a:spcAft>
              <a:buNone/>
            </a:pPr>
            <a:endParaRPr lang="en-US" sz="2400" cap="none" dirty="0">
              <a:latin typeface="Arial" panose="020B0604020202020204" pitchFamily="34" charset="0"/>
              <a:cs typeface="Arial" panose="020B0604020202020204" pitchFamily="34" charset="0"/>
            </a:endParaRPr>
          </a:p>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After conducting the IEC activities like awareness programs on water quality parameters &amp; disinfection, now public are consuming the treated water without any hesitation.  </a:t>
            </a:r>
          </a:p>
          <a:p>
            <a:pPr marL="800100" lvl="1" indent="-342900" algn="just">
              <a:lnSpc>
                <a:spcPct val="100000"/>
              </a:lnSpc>
              <a:spcBef>
                <a:spcPts val="0"/>
              </a:spcBef>
              <a:spcAft>
                <a:spcPts val="600"/>
              </a:spcAft>
              <a:buNone/>
            </a:pPr>
            <a:endParaRPr lang="en-US" sz="2400" cap="none"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2B172A6D-4001-CF0D-CF73-FD29C0877748}"/>
              </a:ext>
            </a:extLst>
          </p:cNvPr>
          <p:cNvPicPr>
            <a:picLocks noChangeAspect="1"/>
          </p:cNvPicPr>
          <p:nvPr/>
        </p:nvPicPr>
        <p:blipFill>
          <a:blip r:embed="rId2"/>
          <a:stretch>
            <a:fillRect/>
          </a:stretch>
        </p:blipFill>
        <p:spPr>
          <a:xfrm>
            <a:off x="6405693" y="966424"/>
            <a:ext cx="5341161" cy="5203370"/>
          </a:xfrm>
          <a:prstGeom prst="rect">
            <a:avLst/>
          </a:prstGeom>
        </p:spPr>
      </p:pic>
    </p:spTree>
    <p:extLst>
      <p:ext uri="{BB962C8B-B14F-4D97-AF65-F5344CB8AC3E}">
        <p14:creationId xmlns:p14="http://schemas.microsoft.com/office/powerpoint/2010/main" val="2085395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EC0194-5F8A-EA28-492D-A242B2BF6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B4886EE-7F4E-13ED-0B1A-73F910F73254}"/>
              </a:ext>
            </a:extLst>
          </p:cNvPr>
          <p:cNvSpPr>
            <a:spLocks noGrp="1"/>
          </p:cNvSpPr>
          <p:nvPr>
            <p:ph type="title"/>
          </p:nvPr>
        </p:nvSpPr>
        <p:spPr>
          <a:xfrm>
            <a:off x="818531" y="0"/>
            <a:ext cx="10364451" cy="1596177"/>
          </a:xfrm>
        </p:spPr>
        <p:txBody>
          <a:bodyPr>
            <a:normAutofit/>
          </a:bodyPr>
          <a:lstStyle/>
          <a:p>
            <a:r>
              <a:rPr lang="en-IN" sz="4000"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xmlns="" id="{6B2778AA-467F-9D3C-CD2B-1502810B59B7}"/>
              </a:ext>
            </a:extLst>
          </p:cNvPr>
          <p:cNvSpPr>
            <a:spLocks noGrp="1"/>
          </p:cNvSpPr>
          <p:nvPr>
            <p:ph sz="quarter" idx="13"/>
          </p:nvPr>
        </p:nvSpPr>
        <p:spPr>
          <a:xfrm>
            <a:off x="455814" y="264768"/>
            <a:ext cx="10855845" cy="6083741"/>
          </a:xfrm>
        </p:spPr>
        <p:txBody>
          <a:bodyPr>
            <a:noAutofit/>
          </a:bodyPr>
          <a:lstStyle/>
          <a:p>
            <a:pPr lvl="1" algn="just"/>
            <a:r>
              <a:rPr lang="en-US" sz="2400" cap="none" dirty="0">
                <a:latin typeface="Arial" panose="020B0604020202020204" pitchFamily="34" charset="0"/>
                <a:cs typeface="Arial" panose="020B0604020202020204" pitchFamily="34" charset="0"/>
              </a:rPr>
              <a:t>Regular Chlorination is being taken up for every filling and ensured Residual Chlorine (</a:t>
            </a:r>
            <a:r>
              <a:rPr lang="en-US" sz="2400" cap="none" dirty="0" err="1">
                <a:latin typeface="Arial" panose="020B0604020202020204" pitchFamily="34" charset="0"/>
                <a:cs typeface="Arial" panose="020B0604020202020204" pitchFamily="34" charset="0"/>
              </a:rPr>
              <a:t>Rc</a:t>
            </a:r>
            <a:r>
              <a:rPr lang="en-US" sz="2400" cap="none" dirty="0">
                <a:latin typeface="Arial" panose="020B0604020202020204" pitchFamily="34" charset="0"/>
                <a:cs typeface="Arial" panose="020B0604020202020204" pitchFamily="34" charset="0"/>
              </a:rPr>
              <a:t>) within the permissible limits at three levels at Start, middle and at end point of households. The Cleaning of OHSRs are being taken up thrice in a month as per schedule. </a:t>
            </a:r>
            <a:r>
              <a:rPr lang="en-US" sz="2200" cap="none"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xmlns="" id="{EDA1987F-5EBB-EC1C-0CAF-90F4F2686730}"/>
              </a:ext>
            </a:extLst>
          </p:cNvPr>
          <p:cNvPicPr>
            <a:picLocks noChangeAspect="1"/>
          </p:cNvPicPr>
          <p:nvPr/>
        </p:nvPicPr>
        <p:blipFill>
          <a:blip r:embed="rId2"/>
          <a:stretch>
            <a:fillRect/>
          </a:stretch>
        </p:blipFill>
        <p:spPr>
          <a:xfrm>
            <a:off x="1100718" y="2305356"/>
            <a:ext cx="4970894" cy="3212157"/>
          </a:xfrm>
          <a:prstGeom prst="rect">
            <a:avLst/>
          </a:prstGeom>
        </p:spPr>
      </p:pic>
      <p:pic>
        <p:nvPicPr>
          <p:cNvPr id="5" name="Picture 4">
            <a:extLst>
              <a:ext uri="{FF2B5EF4-FFF2-40B4-BE49-F238E27FC236}">
                <a16:creationId xmlns:a16="http://schemas.microsoft.com/office/drawing/2014/main" xmlns="" id="{F2DC01A5-6563-75B8-00FF-68D9621F30D4}"/>
              </a:ext>
            </a:extLst>
          </p:cNvPr>
          <p:cNvPicPr>
            <a:picLocks noChangeAspect="1"/>
          </p:cNvPicPr>
          <p:nvPr/>
        </p:nvPicPr>
        <p:blipFill>
          <a:blip r:embed="rId3"/>
          <a:stretch>
            <a:fillRect/>
          </a:stretch>
        </p:blipFill>
        <p:spPr>
          <a:xfrm>
            <a:off x="6916808" y="2305355"/>
            <a:ext cx="4266174" cy="3212157"/>
          </a:xfrm>
          <a:prstGeom prst="rect">
            <a:avLst/>
          </a:prstGeom>
        </p:spPr>
      </p:pic>
      <p:sp>
        <p:nvSpPr>
          <p:cNvPr id="6" name="TextBox 5">
            <a:extLst>
              <a:ext uri="{FF2B5EF4-FFF2-40B4-BE49-F238E27FC236}">
                <a16:creationId xmlns:a16="http://schemas.microsoft.com/office/drawing/2014/main" xmlns="" id="{DA5361A1-E811-D857-5F2F-A7A9C869FBE0}"/>
              </a:ext>
            </a:extLst>
          </p:cNvPr>
          <p:cNvSpPr txBox="1"/>
          <p:nvPr/>
        </p:nvSpPr>
        <p:spPr>
          <a:xfrm>
            <a:off x="1012952" y="5538999"/>
            <a:ext cx="5146426" cy="830997"/>
          </a:xfrm>
          <a:prstGeom prst="rect">
            <a:avLst/>
          </a:prstGeom>
          <a:noFill/>
        </p:spPr>
        <p:txBody>
          <a:bodyPr wrap="square" rtlCol="0">
            <a:spAutoFit/>
          </a:bodyPr>
          <a:lstStyle/>
          <a:p>
            <a:pPr algn="ctr"/>
            <a:r>
              <a:rPr lang="en-IN" sz="2400" dirty="0">
                <a:latin typeface="Arial" panose="020B0604020202020204" pitchFamily="34" charset="0"/>
                <a:cs typeface="Arial" panose="020B0604020202020204" pitchFamily="34" charset="0"/>
              </a:rPr>
              <a:t>Cleaning inside the OHSR with Bleaching Powder </a:t>
            </a:r>
          </a:p>
        </p:txBody>
      </p:sp>
      <p:sp>
        <p:nvSpPr>
          <p:cNvPr id="7" name="TextBox 6">
            <a:extLst>
              <a:ext uri="{FF2B5EF4-FFF2-40B4-BE49-F238E27FC236}">
                <a16:creationId xmlns:a16="http://schemas.microsoft.com/office/drawing/2014/main" xmlns="" id="{8C378F45-D2CF-0B9B-07F4-49450DB34406}"/>
              </a:ext>
            </a:extLst>
          </p:cNvPr>
          <p:cNvSpPr txBox="1"/>
          <p:nvPr/>
        </p:nvSpPr>
        <p:spPr>
          <a:xfrm>
            <a:off x="6916808" y="5517512"/>
            <a:ext cx="4343399" cy="830997"/>
          </a:xfrm>
          <a:prstGeom prst="rect">
            <a:avLst/>
          </a:prstGeom>
          <a:noFill/>
        </p:spPr>
        <p:txBody>
          <a:bodyPr wrap="square" rtlCol="0">
            <a:spAutoFit/>
          </a:bodyPr>
          <a:lstStyle/>
          <a:p>
            <a:pPr algn="ctr"/>
            <a:r>
              <a:rPr lang="en-IN" sz="2400" dirty="0">
                <a:latin typeface="Arial" panose="020B0604020202020204" pitchFamily="34" charset="0"/>
                <a:cs typeface="Arial" panose="020B0604020202020204" pitchFamily="34" charset="0"/>
              </a:rPr>
              <a:t> Chlorination  for OHSR at Village level</a:t>
            </a:r>
          </a:p>
        </p:txBody>
      </p:sp>
    </p:spTree>
    <p:extLst>
      <p:ext uri="{BB962C8B-B14F-4D97-AF65-F5344CB8AC3E}">
        <p14:creationId xmlns:p14="http://schemas.microsoft.com/office/powerpoint/2010/main" val="208539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EC0194-5F8A-EA28-492D-A242B2BF605B}"/>
            </a:ext>
          </a:extLst>
        </p:cNvPr>
        <p:cNvGrpSpPr/>
        <p:nvPr/>
      </p:nvGrpSpPr>
      <p:grpSpPr>
        <a:xfrm>
          <a:off x="0" y="0"/>
          <a:ext cx="0" cy="0"/>
          <a:chOff x="0" y="0"/>
          <a:chExt cx="0" cy="0"/>
        </a:xfrm>
      </p:grpSpPr>
      <p:sp>
        <p:nvSpPr>
          <p:cNvPr id="5" name="TextBox 4"/>
          <p:cNvSpPr txBox="1"/>
          <p:nvPr/>
        </p:nvSpPr>
        <p:spPr>
          <a:xfrm>
            <a:off x="779653" y="20895"/>
            <a:ext cx="10464800" cy="523220"/>
          </a:xfrm>
          <a:prstGeom prst="rect">
            <a:avLst/>
          </a:prstGeom>
          <a:noFill/>
        </p:spPr>
        <p:txBody>
          <a:bodyPr wrap="square" rtlCol="0">
            <a:spAutoFit/>
          </a:bodyPr>
          <a:lstStyle/>
          <a:p>
            <a:pPr algn="ctr"/>
            <a:r>
              <a:rPr lang="en-IN" sz="2800" b="1" dirty="0">
                <a:solidFill>
                  <a:srgbClr val="0070C0"/>
                </a:solidFill>
                <a:latin typeface="Arial" panose="020B0604020202020204" pitchFamily="34" charset="0"/>
                <a:ea typeface="+mj-ea"/>
                <a:cs typeface="Arial" panose="020B0604020202020204" pitchFamily="34" charset="0"/>
              </a:rPr>
              <a:t>Best</a:t>
            </a:r>
            <a:r>
              <a:rPr lang="en-IN" sz="2800" b="1" dirty="0">
                <a:solidFill>
                  <a:srgbClr val="0070C0"/>
                </a:solidFill>
                <a:latin typeface="Arial" panose="020B0604020202020204" pitchFamily="34" charset="0"/>
                <a:cs typeface="Arial" panose="020B0604020202020204" pitchFamily="34" charset="0"/>
              </a:rPr>
              <a:t> Practices - III</a:t>
            </a:r>
            <a:r>
              <a:rPr lang="en-IN" sz="2800" dirty="0">
                <a:solidFill>
                  <a:srgbClr val="0070C0"/>
                </a:solidFill>
                <a:latin typeface="Arial" panose="020B0604020202020204" pitchFamily="34" charset="0"/>
                <a:cs typeface="Arial" panose="020B0604020202020204" pitchFamily="34" charset="0"/>
              </a:rPr>
              <a:t> </a:t>
            </a:r>
            <a:endParaRPr lang="en-US" sz="2800" dirty="0">
              <a:solidFill>
                <a:srgbClr val="0070C0"/>
              </a:solidFill>
              <a:latin typeface="Arial" panose="020B0604020202020204" pitchFamily="34" charset="0"/>
              <a:cs typeface="Arial" panose="020B0604020202020204" pitchFamily="34" charset="0"/>
            </a:endParaRPr>
          </a:p>
        </p:txBody>
      </p:sp>
      <p:sp>
        <p:nvSpPr>
          <p:cNvPr id="7" name="TextBox 6"/>
          <p:cNvSpPr txBox="1"/>
          <p:nvPr/>
        </p:nvSpPr>
        <p:spPr>
          <a:xfrm>
            <a:off x="208548" y="797510"/>
            <a:ext cx="6429375" cy="5262979"/>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Earlier in a village, if any leakage occurred in the Pipeline, there were no skilled jointers to arrest the leakages. The Gram Panchayat used to call the Jointers from towns which are 20 to 30 Km away from the village. As a result, to arrest the minor leakages, it would take 2 to 3 days or week days. </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To over come the issue, Mission Bhagiratha organized  training  programs to all the village watermen who look after distribution of water to households. </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Now, the local watermen is arresting the leakages within the same day. </a:t>
            </a:r>
          </a:p>
        </p:txBody>
      </p:sp>
      <p:pic>
        <p:nvPicPr>
          <p:cNvPr id="1026" name="Picture 2" descr="C:\Users\tdwsp-1\Downloads\WhatsApp Image 2026-01-14 at 6.54.37 AM.jpeg"/>
          <p:cNvPicPr>
            <a:picLocks noChangeAspect="1" noChangeArrowheads="1"/>
          </p:cNvPicPr>
          <p:nvPr/>
        </p:nvPicPr>
        <p:blipFill>
          <a:blip r:embed="rId2"/>
          <a:srcRect/>
          <a:stretch>
            <a:fillRect/>
          </a:stretch>
        </p:blipFill>
        <p:spPr bwMode="auto">
          <a:xfrm>
            <a:off x="7112775" y="752415"/>
            <a:ext cx="4793675" cy="5715762"/>
          </a:xfrm>
          <a:prstGeom prst="rect">
            <a:avLst/>
          </a:prstGeom>
          <a:noFill/>
        </p:spPr>
      </p:pic>
    </p:spTree>
    <p:extLst>
      <p:ext uri="{BB962C8B-B14F-4D97-AF65-F5344CB8AC3E}">
        <p14:creationId xmlns:p14="http://schemas.microsoft.com/office/powerpoint/2010/main" val="2085395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CF509-FE90-CFF4-DC07-67902E8029DD}"/>
              </a:ext>
            </a:extLst>
          </p:cNvPr>
          <p:cNvSpPr>
            <a:spLocks noGrp="1"/>
          </p:cNvSpPr>
          <p:nvPr>
            <p:ph type="title"/>
          </p:nvPr>
        </p:nvSpPr>
        <p:spPr>
          <a:xfrm>
            <a:off x="913774" y="172085"/>
            <a:ext cx="10364451" cy="512068"/>
          </a:xfrm>
        </p:spPr>
        <p:txBody>
          <a:bodyPr>
            <a:noAutofit/>
          </a:bodyPr>
          <a:lstStyle/>
          <a:p>
            <a:r>
              <a:rPr lang="en-US" sz="2800" b="1" cap="none" dirty="0">
                <a:solidFill>
                  <a:srgbClr val="0070C0"/>
                </a:solidFill>
                <a:latin typeface="Arial" panose="020B0604020202020204" pitchFamily="34" charset="0"/>
                <a:cs typeface="Arial" panose="020B0604020202020204" pitchFamily="34" charset="0"/>
              </a:rPr>
              <a:t>Training to the Water Supply Operators</a:t>
            </a:r>
            <a:endParaRPr lang="en-IN" sz="3200" b="1" cap="none"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3CA998C5-69B0-72F7-7DD5-746D503DC513}"/>
              </a:ext>
            </a:extLst>
          </p:cNvPr>
          <p:cNvSpPr>
            <a:spLocks noGrp="1"/>
          </p:cNvSpPr>
          <p:nvPr>
            <p:ph sz="quarter" idx="13"/>
          </p:nvPr>
        </p:nvSpPr>
        <p:spPr>
          <a:xfrm>
            <a:off x="409668" y="876877"/>
            <a:ext cx="6578274" cy="5531932"/>
          </a:xfrm>
        </p:spPr>
        <p:txBody>
          <a:bodyPr>
            <a:noAutofit/>
          </a:bodyPr>
          <a:lstStyle/>
          <a:p>
            <a:pPr marL="228600" lvl="1" algn="just">
              <a:spcBef>
                <a:spcPts val="1000"/>
              </a:spcBef>
            </a:pPr>
            <a:r>
              <a:rPr lang="en-US" altLang="en-US" sz="2400" cap="none" dirty="0">
                <a:latin typeface="Arial" panose="020B0604020202020204" pitchFamily="34" charset="0"/>
                <a:cs typeface="Arial" panose="020B0604020202020204" pitchFamily="34" charset="0"/>
              </a:rPr>
              <a:t>The existing waterman/any local person in each Gram Panchayat were identified as ‘Grama </a:t>
            </a:r>
            <a:r>
              <a:rPr lang="en-US" altLang="en-US" sz="2400" cap="none" dirty="0" err="1">
                <a:latin typeface="Arial" panose="020B0604020202020204" pitchFamily="34" charset="0"/>
                <a:cs typeface="Arial" panose="020B0604020202020204" pitchFamily="34" charset="0"/>
              </a:rPr>
              <a:t>Manchineeti</a:t>
            </a:r>
            <a:r>
              <a:rPr lang="en-US" altLang="en-US" sz="2400" cap="none" dirty="0">
                <a:latin typeface="Arial" panose="020B0604020202020204" pitchFamily="34" charset="0"/>
                <a:cs typeface="Arial" panose="020B0604020202020204" pitchFamily="34" charset="0"/>
              </a:rPr>
              <a:t> </a:t>
            </a:r>
            <a:r>
              <a:rPr lang="en-US" altLang="en-US" sz="2400" cap="none" dirty="0" err="1">
                <a:latin typeface="Arial" panose="020B0604020202020204" pitchFamily="34" charset="0"/>
                <a:cs typeface="Arial" panose="020B0604020202020204" pitchFamily="34" charset="0"/>
              </a:rPr>
              <a:t>Sahayakudu</a:t>
            </a:r>
            <a:r>
              <a:rPr lang="en-US" altLang="en-US" sz="2400" cap="none" dirty="0">
                <a:latin typeface="Arial" panose="020B0604020202020204" pitchFamily="34" charset="0"/>
                <a:cs typeface="Arial" panose="020B0604020202020204" pitchFamily="34" charset="0"/>
              </a:rPr>
              <a:t>’ and Block level training imparted in following areas</a:t>
            </a:r>
          </a:p>
          <a:p>
            <a:pPr marL="914400" lvl="2" indent="-457200" algn="just">
              <a:lnSpc>
                <a:spcPct val="100000"/>
              </a:lnSpc>
              <a:spcBef>
                <a:spcPts val="0"/>
              </a:spcBef>
              <a:buAutoNum type="arabicParenR"/>
            </a:pPr>
            <a:r>
              <a:rPr lang="en-US" altLang="en-US" sz="2400" cap="none" dirty="0">
                <a:latin typeface="Arial" panose="020B0604020202020204" pitchFamily="34" charset="0"/>
                <a:cs typeface="Arial" panose="020B0604020202020204" pitchFamily="34" charset="0"/>
              </a:rPr>
              <a:t>Hand Pump/Bore well repairs</a:t>
            </a:r>
          </a:p>
          <a:p>
            <a:pPr marL="914400" lvl="2" indent="-457200" algn="just">
              <a:lnSpc>
                <a:spcPct val="100000"/>
              </a:lnSpc>
              <a:spcBef>
                <a:spcPts val="0"/>
              </a:spcBef>
              <a:buAutoNum type="arabicParenR"/>
            </a:pPr>
            <a:r>
              <a:rPr lang="en-US" altLang="en-US" sz="2400" cap="none" dirty="0">
                <a:latin typeface="Arial" panose="020B0604020202020204" pitchFamily="34" charset="0"/>
                <a:cs typeface="Arial" panose="020B0604020202020204" pitchFamily="34" charset="0"/>
              </a:rPr>
              <a:t>Single phase/Three phase motor repairs including panel boards</a:t>
            </a:r>
          </a:p>
          <a:p>
            <a:pPr marL="914400" lvl="2" indent="-457200" algn="just">
              <a:lnSpc>
                <a:spcPct val="100000"/>
              </a:lnSpc>
              <a:spcBef>
                <a:spcPts val="0"/>
              </a:spcBef>
              <a:buFont typeface="Arial" panose="020B0604020202020204" pitchFamily="34" charset="0"/>
              <a:buAutoNum type="arabicParenR"/>
            </a:pPr>
            <a:r>
              <a:rPr lang="en-US" altLang="en-US" sz="2400" cap="none" dirty="0">
                <a:latin typeface="Arial" panose="020B0604020202020204" pitchFamily="34" charset="0"/>
                <a:cs typeface="Arial" panose="020B0604020202020204" pitchFamily="34" charset="0"/>
              </a:rPr>
              <a:t>HHC tap repairs, Pipeline leakage arrests/ repairs/replacements </a:t>
            </a:r>
          </a:p>
          <a:p>
            <a:pPr marL="914400" lvl="2" indent="-457200" algn="just">
              <a:lnSpc>
                <a:spcPct val="100000"/>
              </a:lnSpc>
              <a:spcBef>
                <a:spcPts val="0"/>
              </a:spcBef>
              <a:buFont typeface="Arial" panose="020B0604020202020204" pitchFamily="34" charset="0"/>
              <a:buAutoNum type="arabicParenR"/>
            </a:pPr>
            <a:r>
              <a:rPr lang="en-US" altLang="en-US" sz="2400" cap="none" dirty="0">
                <a:latin typeface="Arial" panose="020B0604020202020204" pitchFamily="34" charset="0"/>
                <a:cs typeface="Arial" panose="020B0604020202020204" pitchFamily="34" charset="0"/>
              </a:rPr>
              <a:t>Water Quality awareness </a:t>
            </a:r>
          </a:p>
          <a:p>
            <a:pPr marL="228600" lvl="1" algn="just">
              <a:spcBef>
                <a:spcPts val="1000"/>
              </a:spcBef>
            </a:pPr>
            <a:r>
              <a:rPr lang="en-US" altLang="en-US" sz="2400" cap="none" dirty="0">
                <a:latin typeface="Arial" panose="020B0604020202020204" pitchFamily="34" charset="0"/>
                <a:cs typeface="Arial" panose="020B0604020202020204" pitchFamily="34" charset="0"/>
              </a:rPr>
              <a:t>532 </a:t>
            </a:r>
            <a:r>
              <a:rPr lang="en-US" altLang="en-US" sz="2400" cap="none" dirty="0" err="1">
                <a:latin typeface="Arial" panose="020B0604020202020204" pitchFamily="34" charset="0"/>
                <a:cs typeface="Arial" panose="020B0604020202020204" pitchFamily="34" charset="0"/>
              </a:rPr>
              <a:t>Grama</a:t>
            </a:r>
            <a:r>
              <a:rPr lang="en-US" altLang="en-US" sz="2400" cap="none" dirty="0">
                <a:latin typeface="Arial" panose="020B0604020202020204" pitchFamily="34" charset="0"/>
                <a:cs typeface="Arial" panose="020B0604020202020204" pitchFamily="34" charset="0"/>
              </a:rPr>
              <a:t> </a:t>
            </a:r>
            <a:r>
              <a:rPr lang="en-US" altLang="en-US" sz="2400" cap="none" dirty="0" err="1">
                <a:latin typeface="Arial" panose="020B0604020202020204" pitchFamily="34" charset="0"/>
                <a:cs typeface="Arial" panose="020B0604020202020204" pitchFamily="34" charset="0"/>
              </a:rPr>
              <a:t>Manchineeti</a:t>
            </a:r>
            <a:r>
              <a:rPr lang="en-US" altLang="en-US" sz="2400" cap="none" dirty="0">
                <a:latin typeface="Arial" panose="020B0604020202020204" pitchFamily="34" charset="0"/>
                <a:cs typeface="Arial" panose="020B0604020202020204" pitchFamily="34" charset="0"/>
              </a:rPr>
              <a:t> </a:t>
            </a:r>
            <a:r>
              <a:rPr lang="en-US" altLang="en-US" sz="2400" cap="none" dirty="0" err="1">
                <a:latin typeface="Arial" panose="020B0604020202020204" pitchFamily="34" charset="0"/>
                <a:cs typeface="Arial" panose="020B0604020202020204" pitchFamily="34" charset="0"/>
              </a:rPr>
              <a:t>Sahayakulu</a:t>
            </a:r>
            <a:r>
              <a:rPr lang="en-US" altLang="en-US" sz="2400" cap="none" dirty="0">
                <a:latin typeface="Arial" panose="020B0604020202020204" pitchFamily="34" charset="0"/>
                <a:cs typeface="Arial" panose="020B0604020202020204" pitchFamily="34" charset="0"/>
              </a:rPr>
              <a:t> were trained and equipped with these multi-skills and  Certificates issued at District level.</a:t>
            </a:r>
          </a:p>
          <a:p>
            <a:pPr algn="just"/>
            <a:endParaRPr lang="en-US" sz="2400" cap="none"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228572" y="1002005"/>
            <a:ext cx="4457459" cy="3008375"/>
          </a:xfrm>
          <a:prstGeom prst="rect">
            <a:avLst/>
          </a:prstGeom>
        </p:spPr>
      </p:pic>
      <p:pic>
        <p:nvPicPr>
          <p:cNvPr id="6" name="Picture 5"/>
          <p:cNvPicPr>
            <a:picLocks noChangeAspect="1"/>
          </p:cNvPicPr>
          <p:nvPr/>
        </p:nvPicPr>
        <p:blipFill>
          <a:blip r:embed="rId3"/>
          <a:stretch>
            <a:fillRect/>
          </a:stretch>
        </p:blipFill>
        <p:spPr>
          <a:xfrm>
            <a:off x="7228571" y="4134017"/>
            <a:ext cx="4457460" cy="2515423"/>
          </a:xfrm>
          <a:prstGeom prst="rect">
            <a:avLst/>
          </a:prstGeom>
        </p:spPr>
      </p:pic>
    </p:spTree>
    <p:extLst>
      <p:ext uri="{BB962C8B-B14F-4D97-AF65-F5344CB8AC3E}">
        <p14:creationId xmlns:p14="http://schemas.microsoft.com/office/powerpoint/2010/main" val="404153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CF2F771-E078-7BC1-D9A3-72B65E8A02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DAB83B4F-A2BF-AC34-8024-DCACBAC992B7}"/>
              </a:ext>
            </a:extLst>
          </p:cNvPr>
          <p:cNvSpPr>
            <a:spLocks noGrp="1"/>
          </p:cNvSpPr>
          <p:nvPr>
            <p:ph type="title"/>
          </p:nvPr>
        </p:nvSpPr>
        <p:spPr bwMode="auto">
          <a:xfrm>
            <a:off x="621916" y="190197"/>
            <a:ext cx="10746432" cy="48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0000"/>
          </a:bodyPr>
          <a:lstStyle/>
          <a:p>
            <a:r>
              <a:rPr lang="en-US" altLang="en-US" b="1" cap="none" dirty="0">
                <a:solidFill>
                  <a:srgbClr val="0070C0"/>
                </a:solidFill>
                <a:cs typeface="Arial" panose="020B0604020202020204" pitchFamily="34" charset="0"/>
              </a:rPr>
              <a:t>District at a Glance</a:t>
            </a:r>
            <a:br>
              <a:rPr lang="en-US" altLang="en-US" b="1" cap="none" dirty="0">
                <a:solidFill>
                  <a:srgbClr val="0070C0"/>
                </a:solidFill>
                <a:cs typeface="Arial" panose="020B0604020202020204" pitchFamily="34" charset="0"/>
              </a:rPr>
            </a:br>
            <a:r>
              <a:rPr lang="en-US" altLang="en-US" sz="2400" b="1" cap="none" dirty="0">
                <a:solidFill>
                  <a:srgbClr val="0070C0"/>
                </a:solidFill>
                <a:latin typeface="Arial" panose="020B0604020202020204" pitchFamily="34" charset="0"/>
                <a:cs typeface="Arial" panose="020B0604020202020204" pitchFamily="34" charset="0"/>
              </a:rPr>
              <a:t> </a:t>
            </a:r>
            <a:endParaRPr lang="en-IN" altLang="en-US" sz="2400" b="1" cap="none" dirty="0">
              <a:solidFill>
                <a:srgbClr val="0070C0"/>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xmlns="" id="{5E1B58A9-2A1D-9D93-4C00-B5A9C0482146}"/>
              </a:ext>
            </a:extLst>
          </p:cNvPr>
          <p:cNvGraphicFramePr>
            <a:graphicFrameLocks noGrp="1"/>
          </p:cNvGraphicFramePr>
          <p:nvPr>
            <p:extLst>
              <p:ext uri="{D42A27DB-BD31-4B8C-83A1-F6EECF244321}">
                <p14:modId xmlns:p14="http://schemas.microsoft.com/office/powerpoint/2010/main" val="360057549"/>
              </p:ext>
            </p:extLst>
          </p:nvPr>
        </p:nvGraphicFramePr>
        <p:xfrm>
          <a:off x="403429" y="892565"/>
          <a:ext cx="6902146" cy="5486400"/>
        </p:xfrm>
        <a:graphic>
          <a:graphicData uri="http://schemas.openxmlformats.org/drawingml/2006/table">
            <a:tbl>
              <a:tblPr firstRow="1" bandRow="1">
                <a:tableStyleId>{E8B1032C-EA38-4F05-BA0D-38AFFFC7BED3}</a:tableStyleId>
              </a:tblPr>
              <a:tblGrid>
                <a:gridCol w="4057683">
                  <a:extLst>
                    <a:ext uri="{9D8B030D-6E8A-4147-A177-3AD203B41FA5}">
                      <a16:colId xmlns:a16="http://schemas.microsoft.com/office/drawing/2014/main" xmlns="" val="1146801674"/>
                    </a:ext>
                  </a:extLst>
                </a:gridCol>
                <a:gridCol w="2844463">
                  <a:extLst>
                    <a:ext uri="{9D8B030D-6E8A-4147-A177-3AD203B41FA5}">
                      <a16:colId xmlns:a16="http://schemas.microsoft.com/office/drawing/2014/main" xmlns="" val="120688250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cap="none" dirty="0"/>
                        <a:t>District 			</a:t>
                      </a:r>
                      <a:endParaRPr lang="en-US" sz="2400" cap="none" dirty="0">
                        <a:latin typeface="Arial" panose="020B0604020202020204" pitchFamily="34" charset="0"/>
                        <a:cs typeface="Arial" panose="020B0604020202020204" pitchFamily="34" charset="0"/>
                      </a:endParaRPr>
                    </a:p>
                  </a:txBody>
                  <a:tcPr>
                    <a:solidFill>
                      <a:srgbClr val="D9F2FF"/>
                    </a:solidFill>
                  </a:tcPr>
                </a:tc>
                <a:tc>
                  <a:txBody>
                    <a:bodyPr/>
                    <a:lstStyle/>
                    <a:p>
                      <a:pPr algn="r"/>
                      <a:r>
                        <a:rPr lang="en-US" altLang="en-US" sz="2400" cap="none" dirty="0"/>
                        <a:t>Ma</a:t>
                      </a:r>
                      <a:r>
                        <a:rPr lang="en-US" sz="2400" cap="none" dirty="0"/>
                        <a:t>habubnagar </a:t>
                      </a:r>
                      <a:endParaRPr lang="en-IN" sz="2400" dirty="0">
                        <a:latin typeface="Arial" panose="020B0604020202020204" pitchFamily="34" charset="0"/>
                        <a:cs typeface="Arial" panose="020B0604020202020204" pitchFamily="34" charset="0"/>
                      </a:endParaRPr>
                    </a:p>
                  </a:txBody>
                  <a:tcPr>
                    <a:solidFill>
                      <a:srgbClr val="D9F2FF"/>
                    </a:solidFill>
                  </a:tcPr>
                </a:tc>
                <a:extLst>
                  <a:ext uri="{0D108BD9-81ED-4DB2-BD59-A6C34878D82A}">
                    <a16:rowId xmlns:a16="http://schemas.microsoft.com/office/drawing/2014/main" xmlns="" val="4204908781"/>
                  </a:ext>
                </a:extLst>
              </a:tr>
              <a:tr h="370840">
                <a:tc>
                  <a:txBody>
                    <a:bodyPr/>
                    <a:lstStyle/>
                    <a:p>
                      <a:r>
                        <a:rPr lang="en-US" sz="2400" cap="none" dirty="0"/>
                        <a:t>Parliament Constituency </a:t>
                      </a:r>
                      <a:endParaRPr lang="en-IN" sz="2400" dirty="0">
                        <a:latin typeface="Arial" panose="020B0604020202020204" pitchFamily="34" charset="0"/>
                        <a:cs typeface="Arial" panose="020B0604020202020204" pitchFamily="34" charset="0"/>
                      </a:endParaRPr>
                    </a:p>
                  </a:txBody>
                  <a:tcPr>
                    <a:solidFill>
                      <a:srgbClr val="D9F2FF"/>
                    </a:solidFill>
                  </a:tcPr>
                </a:tc>
                <a:tc>
                  <a:txBody>
                    <a:bodyPr/>
                    <a:lstStyle/>
                    <a:p>
                      <a:pPr algn="r"/>
                      <a:r>
                        <a:rPr lang="en-US" sz="2400" dirty="0"/>
                        <a:t>1</a:t>
                      </a:r>
                      <a:endParaRPr lang="en-IN" sz="2400" dirty="0">
                        <a:latin typeface="Arial" panose="020B0604020202020204" pitchFamily="34" charset="0"/>
                        <a:cs typeface="Arial" panose="020B0604020202020204" pitchFamily="34" charset="0"/>
                      </a:endParaRPr>
                    </a:p>
                  </a:txBody>
                  <a:tcPr>
                    <a:solidFill>
                      <a:srgbClr val="D9F2FF"/>
                    </a:solidFill>
                  </a:tcPr>
                </a:tc>
                <a:extLst>
                  <a:ext uri="{0D108BD9-81ED-4DB2-BD59-A6C34878D82A}">
                    <a16:rowId xmlns:a16="http://schemas.microsoft.com/office/drawing/2014/main" xmlns="" val="3977343740"/>
                  </a:ext>
                </a:extLst>
              </a:tr>
              <a:tr h="370840">
                <a:tc>
                  <a:txBody>
                    <a:bodyPr/>
                    <a:lstStyle/>
                    <a:p>
                      <a:r>
                        <a:rPr lang="en-US" sz="2400" dirty="0"/>
                        <a:t>Mandals</a:t>
                      </a:r>
                      <a:endParaRPr lang="en-IN" sz="2400" dirty="0">
                        <a:latin typeface="Arial" panose="020B0604020202020204" pitchFamily="34" charset="0"/>
                        <a:cs typeface="Arial" panose="020B0604020202020204" pitchFamily="34" charset="0"/>
                      </a:endParaRPr>
                    </a:p>
                  </a:txBody>
                  <a:tcPr>
                    <a:solidFill>
                      <a:srgbClr val="D9F2FF"/>
                    </a:solidFill>
                  </a:tcPr>
                </a:tc>
                <a:tc>
                  <a:txBody>
                    <a:bodyPr/>
                    <a:lstStyle/>
                    <a:p>
                      <a:pPr algn="r"/>
                      <a:r>
                        <a:rPr lang="en-US" sz="2400" dirty="0"/>
                        <a:t>16</a:t>
                      </a:r>
                      <a:endParaRPr lang="en-IN" sz="2400" dirty="0">
                        <a:latin typeface="Arial" panose="020B0604020202020204" pitchFamily="34" charset="0"/>
                        <a:cs typeface="Arial" panose="020B0604020202020204" pitchFamily="34" charset="0"/>
                      </a:endParaRPr>
                    </a:p>
                  </a:txBody>
                  <a:tcPr>
                    <a:solidFill>
                      <a:srgbClr val="D9F2FF"/>
                    </a:solidFill>
                  </a:tcPr>
                </a:tc>
                <a:extLst>
                  <a:ext uri="{0D108BD9-81ED-4DB2-BD59-A6C34878D82A}">
                    <a16:rowId xmlns:a16="http://schemas.microsoft.com/office/drawing/2014/main" xmlns="" val="2780798560"/>
                  </a:ext>
                </a:extLst>
              </a:tr>
              <a:tr h="370840">
                <a:tc>
                  <a:txBody>
                    <a:bodyPr/>
                    <a:lstStyle/>
                    <a:p>
                      <a:r>
                        <a:rPr lang="en-US" sz="2400" dirty="0"/>
                        <a:t>Gram Panchayats</a:t>
                      </a:r>
                      <a:endParaRPr lang="en-IN" sz="2400" dirty="0">
                        <a:latin typeface="Arial" panose="020B0604020202020204" pitchFamily="34" charset="0"/>
                        <a:cs typeface="Arial" panose="020B0604020202020204" pitchFamily="34" charset="0"/>
                      </a:endParaRPr>
                    </a:p>
                  </a:txBody>
                  <a:tcPr>
                    <a:solidFill>
                      <a:srgbClr val="D9F2FF"/>
                    </a:solidFill>
                  </a:tcPr>
                </a:tc>
                <a:tc>
                  <a:txBody>
                    <a:bodyPr/>
                    <a:lstStyle/>
                    <a:p>
                      <a:pPr algn="r"/>
                      <a:r>
                        <a:rPr lang="en-US" sz="2400" dirty="0"/>
                        <a:t>423</a:t>
                      </a:r>
                      <a:endParaRPr lang="en-IN" sz="2400" dirty="0">
                        <a:latin typeface="Arial" panose="020B0604020202020204" pitchFamily="34" charset="0"/>
                        <a:cs typeface="Arial" panose="020B0604020202020204" pitchFamily="34" charset="0"/>
                      </a:endParaRPr>
                    </a:p>
                  </a:txBody>
                  <a:tcPr>
                    <a:solidFill>
                      <a:srgbClr val="D9F2FF"/>
                    </a:solidFill>
                  </a:tcPr>
                </a:tc>
                <a:extLst>
                  <a:ext uri="{0D108BD9-81ED-4DB2-BD59-A6C34878D82A}">
                    <a16:rowId xmlns:a16="http://schemas.microsoft.com/office/drawing/2014/main" xmlns="" val="1409476813"/>
                  </a:ext>
                </a:extLst>
              </a:tr>
              <a:tr h="370840">
                <a:tc>
                  <a:txBody>
                    <a:bodyPr/>
                    <a:lstStyle/>
                    <a:p>
                      <a:r>
                        <a:rPr lang="en-US" sz="2400" dirty="0"/>
                        <a:t>Revenue Villages</a:t>
                      </a:r>
                      <a:endParaRPr lang="en-IN" sz="2400" dirty="0">
                        <a:latin typeface="Arial" panose="020B0604020202020204" pitchFamily="34" charset="0"/>
                        <a:cs typeface="Arial" panose="020B0604020202020204" pitchFamily="34" charset="0"/>
                      </a:endParaRPr>
                    </a:p>
                  </a:txBody>
                  <a:tcPr>
                    <a:solidFill>
                      <a:srgbClr val="D9F2FF"/>
                    </a:solidFill>
                  </a:tcPr>
                </a:tc>
                <a:tc>
                  <a:txBody>
                    <a:bodyPr/>
                    <a:lstStyle/>
                    <a:p>
                      <a:pPr algn="r"/>
                      <a:r>
                        <a:rPr lang="en-US" sz="2400" dirty="0"/>
                        <a:t>307</a:t>
                      </a:r>
                      <a:endParaRPr lang="en-IN" sz="2400" dirty="0">
                        <a:latin typeface="Arial" panose="020B0604020202020204" pitchFamily="34" charset="0"/>
                        <a:cs typeface="Arial" panose="020B0604020202020204" pitchFamily="34" charset="0"/>
                      </a:endParaRPr>
                    </a:p>
                  </a:txBody>
                  <a:tcPr>
                    <a:solidFill>
                      <a:srgbClr val="D9F2FF"/>
                    </a:solidFill>
                  </a:tcPr>
                </a:tc>
                <a:extLst>
                  <a:ext uri="{0D108BD9-81ED-4DB2-BD59-A6C34878D82A}">
                    <a16:rowId xmlns:a16="http://schemas.microsoft.com/office/drawing/2014/main" xmlns="" val="1337979136"/>
                  </a:ext>
                </a:extLst>
              </a:tr>
              <a:tr h="370840">
                <a:tc>
                  <a:txBody>
                    <a:bodyPr/>
                    <a:lstStyle/>
                    <a:p>
                      <a:r>
                        <a:rPr lang="en-US" sz="2400" dirty="0"/>
                        <a:t>Habitations</a:t>
                      </a:r>
                      <a:endParaRPr lang="en-IN" sz="2400" dirty="0">
                        <a:latin typeface="Arial" panose="020B0604020202020204" pitchFamily="34" charset="0"/>
                        <a:cs typeface="Arial" panose="020B0604020202020204" pitchFamily="34" charset="0"/>
                      </a:endParaRPr>
                    </a:p>
                  </a:txBody>
                  <a:tcPr>
                    <a:solidFill>
                      <a:srgbClr val="D9F2FF"/>
                    </a:solidFill>
                  </a:tcPr>
                </a:tc>
                <a:tc>
                  <a:txBody>
                    <a:bodyPr/>
                    <a:lstStyle/>
                    <a:p>
                      <a:pPr algn="r"/>
                      <a:r>
                        <a:rPr lang="en-US" sz="2400" dirty="0"/>
                        <a:t>852</a:t>
                      </a:r>
                      <a:endParaRPr lang="en-IN" sz="2400" dirty="0">
                        <a:latin typeface="Arial" panose="020B0604020202020204" pitchFamily="34" charset="0"/>
                        <a:cs typeface="Arial" panose="020B0604020202020204" pitchFamily="34" charset="0"/>
                      </a:endParaRPr>
                    </a:p>
                  </a:txBody>
                  <a:tcPr>
                    <a:solidFill>
                      <a:srgbClr val="D9F2FF"/>
                    </a:solidFill>
                  </a:tcPr>
                </a:tc>
                <a:extLst>
                  <a:ext uri="{0D108BD9-81ED-4DB2-BD59-A6C34878D82A}">
                    <a16:rowId xmlns:a16="http://schemas.microsoft.com/office/drawing/2014/main" xmlns="" val="2729785113"/>
                  </a:ext>
                </a:extLst>
              </a:tr>
              <a:tr h="370840">
                <a:tc>
                  <a:txBody>
                    <a:bodyPr/>
                    <a:lstStyle/>
                    <a:p>
                      <a:r>
                        <a:rPr lang="en-US" sz="2400" dirty="0"/>
                        <a:t>Urban Local Bodies</a:t>
                      </a:r>
                      <a:endParaRPr lang="en-IN" sz="2400" dirty="0">
                        <a:latin typeface="Arial" panose="020B0604020202020204" pitchFamily="34" charset="0"/>
                        <a:cs typeface="Arial" panose="020B0604020202020204" pitchFamily="34" charset="0"/>
                      </a:endParaRPr>
                    </a:p>
                  </a:txBody>
                  <a:tcPr>
                    <a:solidFill>
                      <a:srgbClr val="D9F2FF"/>
                    </a:solidFill>
                  </a:tcPr>
                </a:tc>
                <a:tc>
                  <a:txBody>
                    <a:bodyPr/>
                    <a:lstStyle/>
                    <a:p>
                      <a:pPr algn="r"/>
                      <a:r>
                        <a:rPr lang="en-US" sz="2400" dirty="0"/>
                        <a:t>4</a:t>
                      </a:r>
                      <a:endParaRPr lang="en-IN" sz="2400" dirty="0">
                        <a:latin typeface="Arial" panose="020B0604020202020204" pitchFamily="34" charset="0"/>
                        <a:cs typeface="Arial" panose="020B0604020202020204" pitchFamily="34" charset="0"/>
                      </a:endParaRPr>
                    </a:p>
                  </a:txBody>
                  <a:tcPr>
                    <a:solidFill>
                      <a:srgbClr val="D9F2FF"/>
                    </a:solidFill>
                  </a:tcPr>
                </a:tc>
                <a:extLst>
                  <a:ext uri="{0D108BD9-81ED-4DB2-BD59-A6C34878D82A}">
                    <a16:rowId xmlns:a16="http://schemas.microsoft.com/office/drawing/2014/main" xmlns="" val="1250852296"/>
                  </a:ext>
                </a:extLst>
              </a:tr>
              <a:tr h="370840">
                <a:tc>
                  <a:txBody>
                    <a:bodyPr/>
                    <a:lstStyle/>
                    <a:p>
                      <a:r>
                        <a:rPr lang="en-US" sz="2400" dirty="0"/>
                        <a:t>Population as per 2011 Census</a:t>
                      </a:r>
                      <a:endParaRPr lang="en-IN" sz="2400" dirty="0">
                        <a:latin typeface="Arial" panose="020B0604020202020204" pitchFamily="34" charset="0"/>
                        <a:cs typeface="Arial" panose="020B0604020202020204" pitchFamily="34" charset="0"/>
                      </a:endParaRPr>
                    </a:p>
                  </a:txBody>
                  <a:tcPr>
                    <a:solidFill>
                      <a:srgbClr val="D9F2FF"/>
                    </a:solidFill>
                  </a:tcPr>
                </a:tc>
                <a:tc>
                  <a:txBody>
                    <a:bodyPr/>
                    <a:lstStyle/>
                    <a:p>
                      <a:pPr algn="r"/>
                      <a:r>
                        <a:rPr lang="en-US" sz="2400" dirty="0"/>
                        <a:t>9,19,903</a:t>
                      </a:r>
                      <a:endParaRPr lang="en-IN" sz="2400" dirty="0">
                        <a:latin typeface="Arial" panose="020B0604020202020204" pitchFamily="34" charset="0"/>
                        <a:cs typeface="Arial" panose="020B0604020202020204" pitchFamily="34" charset="0"/>
                      </a:endParaRPr>
                    </a:p>
                  </a:txBody>
                  <a:tcPr>
                    <a:solidFill>
                      <a:srgbClr val="D9F2FF"/>
                    </a:solidFill>
                  </a:tcPr>
                </a:tc>
                <a:extLst>
                  <a:ext uri="{0D108BD9-81ED-4DB2-BD59-A6C34878D82A}">
                    <a16:rowId xmlns:a16="http://schemas.microsoft.com/office/drawing/2014/main" xmlns="" val="1083629823"/>
                  </a:ext>
                </a:extLst>
              </a:tr>
              <a:tr h="370840">
                <a:tc>
                  <a:txBody>
                    <a:bodyPr/>
                    <a:lstStyle/>
                    <a:p>
                      <a:pPr algn="r"/>
                      <a:r>
                        <a:rPr lang="en-US" sz="2400" dirty="0"/>
                        <a:t>Urban</a:t>
                      </a:r>
                      <a:endParaRPr lang="en-IN" sz="2400" dirty="0">
                        <a:latin typeface="Arial" panose="020B0604020202020204" pitchFamily="34" charset="0"/>
                        <a:cs typeface="Arial" panose="020B0604020202020204" pitchFamily="34" charset="0"/>
                      </a:endParaRPr>
                    </a:p>
                  </a:txBody>
                  <a:tcPr>
                    <a:solidFill>
                      <a:srgbClr val="D9F2FF"/>
                    </a:solidFill>
                  </a:tcPr>
                </a:tc>
                <a:tc>
                  <a:txBody>
                    <a:bodyPr/>
                    <a:lstStyle/>
                    <a:p>
                      <a:pPr algn="r"/>
                      <a:r>
                        <a:rPr lang="en-US" sz="2400" dirty="0"/>
                        <a:t>3,19,346</a:t>
                      </a:r>
                      <a:endParaRPr lang="en-IN" sz="2400" dirty="0">
                        <a:latin typeface="Arial" panose="020B0604020202020204" pitchFamily="34" charset="0"/>
                        <a:cs typeface="Arial" panose="020B0604020202020204" pitchFamily="34" charset="0"/>
                      </a:endParaRPr>
                    </a:p>
                  </a:txBody>
                  <a:tcPr>
                    <a:solidFill>
                      <a:srgbClr val="D9F2FF"/>
                    </a:solidFill>
                  </a:tcPr>
                </a:tc>
                <a:extLst>
                  <a:ext uri="{0D108BD9-81ED-4DB2-BD59-A6C34878D82A}">
                    <a16:rowId xmlns:a16="http://schemas.microsoft.com/office/drawing/2014/main" xmlns="" val="3517065011"/>
                  </a:ext>
                </a:extLst>
              </a:tr>
              <a:tr h="370840">
                <a:tc>
                  <a:txBody>
                    <a:bodyPr/>
                    <a:lstStyle/>
                    <a:p>
                      <a:pPr algn="r"/>
                      <a:r>
                        <a:rPr lang="en-US" sz="2400" dirty="0"/>
                        <a:t>Rural</a:t>
                      </a:r>
                      <a:endParaRPr lang="en-IN" sz="2400" dirty="0">
                        <a:latin typeface="Arial" panose="020B0604020202020204" pitchFamily="34" charset="0"/>
                        <a:cs typeface="Arial" panose="020B0604020202020204" pitchFamily="34" charset="0"/>
                      </a:endParaRPr>
                    </a:p>
                  </a:txBody>
                  <a:tcPr>
                    <a:solidFill>
                      <a:srgbClr val="D9F2FF"/>
                    </a:solidFill>
                  </a:tcPr>
                </a:tc>
                <a:tc>
                  <a:txBody>
                    <a:bodyPr/>
                    <a:lstStyle/>
                    <a:p>
                      <a:pPr algn="r"/>
                      <a:r>
                        <a:rPr lang="en-US" sz="2400" dirty="0"/>
                        <a:t>6,00,557</a:t>
                      </a:r>
                      <a:endParaRPr lang="en-IN" sz="2400" dirty="0">
                        <a:latin typeface="Arial" panose="020B0604020202020204" pitchFamily="34" charset="0"/>
                        <a:cs typeface="Arial" panose="020B0604020202020204" pitchFamily="34" charset="0"/>
                      </a:endParaRPr>
                    </a:p>
                  </a:txBody>
                  <a:tcPr>
                    <a:solidFill>
                      <a:srgbClr val="D9F2FF"/>
                    </a:solidFill>
                  </a:tcPr>
                </a:tc>
                <a:extLst>
                  <a:ext uri="{0D108BD9-81ED-4DB2-BD59-A6C34878D82A}">
                    <a16:rowId xmlns:a16="http://schemas.microsoft.com/office/drawing/2014/main" xmlns="" val="3491575558"/>
                  </a:ext>
                </a:extLst>
              </a:tr>
              <a:tr h="370840">
                <a:tc>
                  <a:txBody>
                    <a:bodyPr/>
                    <a:lstStyle/>
                    <a:p>
                      <a:pPr algn="l"/>
                      <a:r>
                        <a:rPr lang="en-US" sz="2400" dirty="0"/>
                        <a:t>Geographical Area (</a:t>
                      </a:r>
                      <a:r>
                        <a:rPr lang="en-US" sz="2400" dirty="0" err="1"/>
                        <a:t>Sq.Kms</a:t>
                      </a:r>
                      <a:r>
                        <a:rPr lang="en-US" sz="2400" dirty="0"/>
                        <a:t>)</a:t>
                      </a:r>
                      <a:endParaRPr lang="en-IN" sz="2400" dirty="0">
                        <a:latin typeface="Arial" panose="020B0604020202020204" pitchFamily="34" charset="0"/>
                        <a:cs typeface="Arial" panose="020B0604020202020204" pitchFamily="34" charset="0"/>
                      </a:endParaRPr>
                    </a:p>
                  </a:txBody>
                  <a:tcPr>
                    <a:solidFill>
                      <a:srgbClr val="D9F2FF"/>
                    </a:solidFill>
                  </a:tcPr>
                </a:tc>
                <a:tc>
                  <a:txBody>
                    <a:bodyPr/>
                    <a:lstStyle/>
                    <a:p>
                      <a:pPr algn="r"/>
                      <a:r>
                        <a:rPr lang="en-US" sz="2400" dirty="0"/>
                        <a:t>2,737.96</a:t>
                      </a:r>
                      <a:endParaRPr lang="en-IN" sz="2400" dirty="0">
                        <a:latin typeface="Arial" panose="020B0604020202020204" pitchFamily="34" charset="0"/>
                        <a:cs typeface="Arial" panose="020B0604020202020204" pitchFamily="34" charset="0"/>
                      </a:endParaRPr>
                    </a:p>
                  </a:txBody>
                  <a:tcPr>
                    <a:solidFill>
                      <a:srgbClr val="D9F2FF"/>
                    </a:solidFill>
                  </a:tcPr>
                </a:tc>
                <a:extLst>
                  <a:ext uri="{0D108BD9-81ED-4DB2-BD59-A6C34878D82A}">
                    <a16:rowId xmlns:a16="http://schemas.microsoft.com/office/drawing/2014/main" xmlns="" val="2343310717"/>
                  </a:ext>
                </a:extLst>
              </a:tr>
              <a:tr h="370840">
                <a:tc>
                  <a:txBody>
                    <a:bodyPr/>
                    <a:lstStyle/>
                    <a:p>
                      <a:pPr algn="l"/>
                      <a:r>
                        <a:rPr lang="en-US" sz="2400" dirty="0"/>
                        <a:t>Average Annual Rainfall (mm)</a:t>
                      </a:r>
                      <a:endParaRPr lang="en-IN" sz="2400" dirty="0">
                        <a:latin typeface="Arial" panose="020B0604020202020204" pitchFamily="34" charset="0"/>
                        <a:cs typeface="Arial" panose="020B0604020202020204" pitchFamily="34" charset="0"/>
                      </a:endParaRPr>
                    </a:p>
                  </a:txBody>
                  <a:tcPr>
                    <a:solidFill>
                      <a:srgbClr val="D9F2FF"/>
                    </a:solidFill>
                  </a:tcPr>
                </a:tc>
                <a:tc>
                  <a:txBody>
                    <a:bodyPr/>
                    <a:lstStyle/>
                    <a:p>
                      <a:pPr algn="r"/>
                      <a:r>
                        <a:rPr lang="en-US" sz="2400" dirty="0"/>
                        <a:t>608.80</a:t>
                      </a:r>
                      <a:endParaRPr lang="en-IN" sz="2400" dirty="0">
                        <a:latin typeface="Arial" panose="020B0604020202020204" pitchFamily="34" charset="0"/>
                        <a:cs typeface="Arial" panose="020B0604020202020204" pitchFamily="34" charset="0"/>
                      </a:endParaRPr>
                    </a:p>
                  </a:txBody>
                  <a:tcPr>
                    <a:solidFill>
                      <a:srgbClr val="D9F2FF"/>
                    </a:solidFill>
                  </a:tcPr>
                </a:tc>
                <a:extLst>
                  <a:ext uri="{0D108BD9-81ED-4DB2-BD59-A6C34878D82A}">
                    <a16:rowId xmlns:a16="http://schemas.microsoft.com/office/drawing/2014/main" xmlns="" val="1806323411"/>
                  </a:ext>
                </a:extLst>
              </a:tr>
            </a:tbl>
          </a:graphicData>
        </a:graphic>
      </p:graphicFrame>
      <p:pic>
        <p:nvPicPr>
          <p:cNvPr id="5" name="Picture 4">
            <a:extLst>
              <a:ext uri="{FF2B5EF4-FFF2-40B4-BE49-F238E27FC236}">
                <a16:creationId xmlns:a16="http://schemas.microsoft.com/office/drawing/2014/main" xmlns="" id="{7B52C308-2C80-E544-EE92-ED3F293481CE}"/>
              </a:ext>
            </a:extLst>
          </p:cNvPr>
          <p:cNvPicPr>
            <a:picLocks noChangeAspect="1"/>
          </p:cNvPicPr>
          <p:nvPr/>
        </p:nvPicPr>
        <p:blipFill>
          <a:blip r:embed="rId2"/>
          <a:stretch>
            <a:fillRect/>
          </a:stretch>
        </p:blipFill>
        <p:spPr>
          <a:xfrm>
            <a:off x="7506832" y="1552676"/>
            <a:ext cx="4562124" cy="4424612"/>
          </a:xfrm>
          <a:prstGeom prst="rect">
            <a:avLst/>
          </a:prstGeom>
          <a:ln>
            <a:solidFill>
              <a:schemeClr val="tx1"/>
            </a:solidFill>
          </a:ln>
        </p:spPr>
      </p:pic>
    </p:spTree>
    <p:extLst>
      <p:ext uri="{BB962C8B-B14F-4D97-AF65-F5344CB8AC3E}">
        <p14:creationId xmlns:p14="http://schemas.microsoft.com/office/powerpoint/2010/main" val="344163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792293-EB91-B4AD-D373-96E1922629ED}"/>
              </a:ext>
            </a:extLst>
          </p:cNvPr>
          <p:cNvSpPr>
            <a:spLocks noGrp="1"/>
          </p:cNvSpPr>
          <p:nvPr>
            <p:ph type="title"/>
          </p:nvPr>
        </p:nvSpPr>
        <p:spPr>
          <a:xfrm>
            <a:off x="804549" y="159211"/>
            <a:ext cx="10364451" cy="581633"/>
          </a:xfrm>
        </p:spPr>
        <p:txBody>
          <a:bodyPr>
            <a:normAutofit/>
          </a:bodyPr>
          <a:lstStyle/>
          <a:p>
            <a:r>
              <a:rPr lang="en-US" sz="2800" b="1" cap="none" dirty="0">
                <a:solidFill>
                  <a:srgbClr val="0070C0"/>
                </a:solidFill>
                <a:latin typeface="Arial" panose="020B0604020202020204" pitchFamily="34" charset="0"/>
                <a:cs typeface="Arial" panose="020B0604020202020204" pitchFamily="34" charset="0"/>
              </a:rPr>
              <a:t>Water Quality Surveillance</a:t>
            </a:r>
            <a:endParaRPr lang="en-IN" sz="2800" b="1" cap="none"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5629C08A-11C8-3F0D-D6F5-7999ABAEFFB7}"/>
              </a:ext>
            </a:extLst>
          </p:cNvPr>
          <p:cNvSpPr>
            <a:spLocks noGrp="1"/>
          </p:cNvSpPr>
          <p:nvPr>
            <p:ph sz="quarter" idx="13"/>
          </p:nvPr>
        </p:nvSpPr>
        <p:spPr>
          <a:xfrm>
            <a:off x="804549" y="1063763"/>
            <a:ext cx="10582901" cy="5510291"/>
          </a:xfrm>
        </p:spPr>
        <p:txBody>
          <a:bodyPr>
            <a:noAutofit/>
          </a:bodyPr>
          <a:lstStyle/>
          <a:p>
            <a:pPr algn="just"/>
            <a:r>
              <a:rPr lang="en-US" sz="2400" cap="none" dirty="0">
                <a:latin typeface="Arial" panose="020B0604020202020204" pitchFamily="34" charset="0"/>
                <a:cs typeface="Arial" panose="020B0604020202020204" pitchFamily="34" charset="0"/>
              </a:rPr>
              <a:t>Two water quality laboratories are working in the district. One lab is functioning at District Headquarters at Mahabubnagar and is accredited by the NABL.</a:t>
            </a:r>
          </a:p>
          <a:p>
            <a:pPr algn="just"/>
            <a:r>
              <a:rPr lang="en-US" sz="2400" cap="none" dirty="0">
                <a:latin typeface="Arial" panose="020B0604020202020204" pitchFamily="34" charset="0"/>
                <a:cs typeface="Arial" panose="020B0604020202020204" pitchFamily="34" charset="0"/>
              </a:rPr>
              <a:t>Quality of water supply made is assured by testing with </a:t>
            </a:r>
            <a:r>
              <a:rPr lang="en-US" sz="2400" cap="none" dirty="0" err="1">
                <a:latin typeface="Arial" panose="020B0604020202020204" pitchFamily="34" charset="0"/>
                <a:cs typeface="Arial" panose="020B0604020202020204" pitchFamily="34" charset="0"/>
              </a:rPr>
              <a:t>Chloroscope</a:t>
            </a:r>
            <a:r>
              <a:rPr lang="en-US" sz="2400" cap="none" dirty="0">
                <a:latin typeface="Arial" panose="020B0604020202020204" pitchFamily="34" charset="0"/>
                <a:cs typeface="Arial" panose="020B0604020202020204" pitchFamily="34" charset="0"/>
              </a:rPr>
              <a:t> for </a:t>
            </a:r>
            <a:r>
              <a:rPr lang="en-US" sz="2400" cap="none" dirty="0" smtClean="0">
                <a:latin typeface="Arial" panose="020B0604020202020204" pitchFamily="34" charset="0"/>
                <a:cs typeface="Arial" panose="020B0604020202020204" pitchFamily="34" charset="0"/>
              </a:rPr>
              <a:t>Residual Chlorine at </a:t>
            </a:r>
            <a:r>
              <a:rPr lang="en-US" sz="2400" cap="none" dirty="0">
                <a:latin typeface="Arial" panose="020B0604020202020204" pitchFamily="34" charset="0"/>
                <a:cs typeface="Arial" panose="020B0604020202020204" pitchFamily="34" charset="0"/>
              </a:rPr>
              <a:t>GP level. WQMS Labs established are also monitoring periodically the quality of water supply made.</a:t>
            </a:r>
          </a:p>
          <a:p>
            <a:pPr algn="just"/>
            <a:r>
              <a:rPr lang="en-US" sz="2400" cap="none" dirty="0">
                <a:latin typeface="Arial" panose="020B0604020202020204" pitchFamily="34" charset="0"/>
                <a:cs typeface="Arial" panose="020B0604020202020204" pitchFamily="34" charset="0"/>
              </a:rPr>
              <a:t>250 samples for Chemical analysis and 50 samples for Bacteriological analysis collected in a month and tests are conducted at the labs.      </a:t>
            </a:r>
          </a:p>
          <a:p>
            <a:pPr algn="just"/>
            <a:r>
              <a:rPr lang="en-US" sz="2400" cap="none" dirty="0">
                <a:latin typeface="Arial" panose="020B0604020202020204" pitchFamily="34" charset="0"/>
                <a:cs typeface="Arial" panose="020B0604020202020204" pitchFamily="34" charset="0"/>
              </a:rPr>
              <a:t>As a part of remedial measure, if any Bacteriological contamination is noticed, Chlorination is being taken up for OHSRs at Village level to ensure quality of drinking water. </a:t>
            </a:r>
          </a:p>
          <a:p>
            <a:pPr marL="0" indent="0" algn="just">
              <a:buNone/>
            </a:pPr>
            <a:endParaRPr lang="en-US" sz="2400" cap="none" dirty="0">
              <a:latin typeface="Arial" panose="020B0604020202020204" pitchFamily="34" charset="0"/>
              <a:cs typeface="Arial" panose="020B0604020202020204" pitchFamily="34" charset="0"/>
            </a:endParaRPr>
          </a:p>
          <a:p>
            <a:pPr marL="0" indent="0">
              <a:buNone/>
            </a:pPr>
            <a:endParaRPr lang="en-US"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623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B355648-C86E-0C87-D5B4-E474C441954B}"/>
              </a:ext>
            </a:extLst>
          </p:cNvPr>
          <p:cNvPicPr>
            <a:picLocks noChangeAspect="1"/>
          </p:cNvPicPr>
          <p:nvPr/>
        </p:nvPicPr>
        <p:blipFill>
          <a:blip r:embed="rId2"/>
          <a:stretch>
            <a:fillRect/>
          </a:stretch>
        </p:blipFill>
        <p:spPr>
          <a:xfrm>
            <a:off x="926692" y="1000124"/>
            <a:ext cx="4883558" cy="4810125"/>
          </a:xfrm>
          <a:prstGeom prst="rect">
            <a:avLst/>
          </a:prstGeom>
        </p:spPr>
      </p:pic>
      <p:sp>
        <p:nvSpPr>
          <p:cNvPr id="5" name="AutoShape 2">
            <a:extLst>
              <a:ext uri="{FF2B5EF4-FFF2-40B4-BE49-F238E27FC236}">
                <a16:creationId xmlns:a16="http://schemas.microsoft.com/office/drawing/2014/main" xmlns="" id="{0137F71D-63AC-CFE1-4F95-A9D870D5FF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a:extLst>
              <a:ext uri="{FF2B5EF4-FFF2-40B4-BE49-F238E27FC236}">
                <a16:creationId xmlns:a16="http://schemas.microsoft.com/office/drawing/2014/main" xmlns="" id="{BB76036D-704B-DA15-7CCB-1E4CE5FDD952}"/>
              </a:ext>
            </a:extLst>
          </p:cNvPr>
          <p:cNvPicPr>
            <a:picLocks noChangeAspect="1"/>
          </p:cNvPicPr>
          <p:nvPr/>
        </p:nvPicPr>
        <p:blipFill>
          <a:blip r:embed="rId3"/>
          <a:stretch>
            <a:fillRect/>
          </a:stretch>
        </p:blipFill>
        <p:spPr>
          <a:xfrm>
            <a:off x="6283697" y="1000124"/>
            <a:ext cx="5543716" cy="4810125"/>
          </a:xfrm>
          <a:prstGeom prst="rect">
            <a:avLst/>
          </a:prstGeom>
        </p:spPr>
      </p:pic>
      <p:sp>
        <p:nvSpPr>
          <p:cNvPr id="8" name="TextBox 7">
            <a:extLst>
              <a:ext uri="{FF2B5EF4-FFF2-40B4-BE49-F238E27FC236}">
                <a16:creationId xmlns:a16="http://schemas.microsoft.com/office/drawing/2014/main" xmlns="" id="{8741FC86-8763-CC05-3599-B1113CA2B163}"/>
              </a:ext>
            </a:extLst>
          </p:cNvPr>
          <p:cNvSpPr txBox="1"/>
          <p:nvPr/>
        </p:nvSpPr>
        <p:spPr>
          <a:xfrm>
            <a:off x="926692" y="5928632"/>
            <a:ext cx="4883558" cy="461665"/>
          </a:xfrm>
          <a:prstGeom prst="rect">
            <a:avLst/>
          </a:prstGeom>
          <a:noFill/>
        </p:spPr>
        <p:txBody>
          <a:bodyPr wrap="square" rtlCol="0">
            <a:spAutoFit/>
          </a:bodyPr>
          <a:lstStyle/>
          <a:p>
            <a:r>
              <a:rPr lang="en-IN" sz="2400" dirty="0">
                <a:latin typeface="Arial" panose="020B0604020202020204" pitchFamily="34" charset="0"/>
                <a:cs typeface="Arial" panose="020B0604020202020204" pitchFamily="34" charset="0"/>
              </a:rPr>
              <a:t>Alkalinity, hardness &amp; Chloride test </a:t>
            </a:r>
          </a:p>
        </p:txBody>
      </p:sp>
      <p:sp>
        <p:nvSpPr>
          <p:cNvPr id="9" name="TextBox 8">
            <a:extLst>
              <a:ext uri="{FF2B5EF4-FFF2-40B4-BE49-F238E27FC236}">
                <a16:creationId xmlns:a16="http://schemas.microsoft.com/office/drawing/2014/main" xmlns="" id="{8D4E758D-A51B-78A0-EE05-8D8D3EF3E383}"/>
              </a:ext>
            </a:extLst>
          </p:cNvPr>
          <p:cNvSpPr txBox="1"/>
          <p:nvPr/>
        </p:nvSpPr>
        <p:spPr>
          <a:xfrm>
            <a:off x="6381752" y="5928632"/>
            <a:ext cx="5445661" cy="461665"/>
          </a:xfrm>
          <a:prstGeom prst="rect">
            <a:avLst/>
          </a:prstGeom>
          <a:noFill/>
        </p:spPr>
        <p:txBody>
          <a:bodyPr wrap="square" rtlCol="0">
            <a:spAutoFit/>
          </a:bodyPr>
          <a:lstStyle/>
          <a:p>
            <a:r>
              <a:rPr lang="en-IN" sz="2400" dirty="0">
                <a:latin typeface="Arial" panose="020B0604020202020204" pitchFamily="34" charset="0"/>
                <a:cs typeface="Arial" panose="020B0604020202020204" pitchFamily="34" charset="0"/>
              </a:rPr>
              <a:t>Fluoride, Iron, Nitrate &amp; Sulphate Test  </a:t>
            </a:r>
          </a:p>
        </p:txBody>
      </p:sp>
    </p:spTree>
    <p:extLst>
      <p:ext uri="{BB962C8B-B14F-4D97-AF65-F5344CB8AC3E}">
        <p14:creationId xmlns:p14="http://schemas.microsoft.com/office/powerpoint/2010/main" val="4010624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CE0D32F-D7CB-3B4B-F828-DAF18CB2B9DE}"/>
              </a:ext>
            </a:extLst>
          </p:cNvPr>
          <p:cNvPicPr>
            <a:picLocks noChangeAspect="1"/>
          </p:cNvPicPr>
          <p:nvPr/>
        </p:nvPicPr>
        <p:blipFill>
          <a:blip r:embed="rId2"/>
          <a:stretch>
            <a:fillRect/>
          </a:stretch>
        </p:blipFill>
        <p:spPr>
          <a:xfrm>
            <a:off x="780145" y="522129"/>
            <a:ext cx="5007466" cy="5137525"/>
          </a:xfrm>
          <a:prstGeom prst="rect">
            <a:avLst/>
          </a:prstGeom>
        </p:spPr>
      </p:pic>
      <p:sp>
        <p:nvSpPr>
          <p:cNvPr id="6" name="TextBox 5">
            <a:extLst>
              <a:ext uri="{FF2B5EF4-FFF2-40B4-BE49-F238E27FC236}">
                <a16:creationId xmlns:a16="http://schemas.microsoft.com/office/drawing/2014/main" xmlns="" id="{A3AA64BC-534E-9996-2A50-7938A821E506}"/>
              </a:ext>
            </a:extLst>
          </p:cNvPr>
          <p:cNvSpPr txBox="1"/>
          <p:nvPr/>
        </p:nvSpPr>
        <p:spPr>
          <a:xfrm>
            <a:off x="831441" y="5876999"/>
            <a:ext cx="5094514" cy="461665"/>
          </a:xfrm>
          <a:prstGeom prst="rect">
            <a:avLst/>
          </a:prstGeom>
          <a:noFill/>
        </p:spPr>
        <p:txBody>
          <a:bodyPr wrap="square" rtlCol="0">
            <a:spAutoFit/>
          </a:bodyPr>
          <a:lstStyle/>
          <a:p>
            <a:r>
              <a:rPr lang="en-IN" sz="2400" dirty="0">
                <a:latin typeface="Arial" panose="020B0604020202020204" pitchFamily="34" charset="0"/>
                <a:cs typeface="Arial" panose="020B0604020202020204" pitchFamily="34" charset="0"/>
              </a:rPr>
              <a:t>Drinking water sample collection </a:t>
            </a:r>
          </a:p>
        </p:txBody>
      </p:sp>
      <p:pic>
        <p:nvPicPr>
          <p:cNvPr id="8" name="Picture 7">
            <a:extLst>
              <a:ext uri="{FF2B5EF4-FFF2-40B4-BE49-F238E27FC236}">
                <a16:creationId xmlns:a16="http://schemas.microsoft.com/office/drawing/2014/main" xmlns="" id="{0D2CE0C0-A467-1621-93A8-B288C2B52436}"/>
              </a:ext>
            </a:extLst>
          </p:cNvPr>
          <p:cNvPicPr>
            <a:picLocks noChangeAspect="1"/>
          </p:cNvPicPr>
          <p:nvPr/>
        </p:nvPicPr>
        <p:blipFill>
          <a:blip r:embed="rId3"/>
          <a:stretch>
            <a:fillRect/>
          </a:stretch>
        </p:blipFill>
        <p:spPr>
          <a:xfrm>
            <a:off x="6250219" y="522130"/>
            <a:ext cx="5503631" cy="5273536"/>
          </a:xfrm>
          <a:prstGeom prst="rect">
            <a:avLst/>
          </a:prstGeom>
        </p:spPr>
      </p:pic>
      <p:sp>
        <p:nvSpPr>
          <p:cNvPr id="10" name="TextBox 9">
            <a:extLst>
              <a:ext uri="{FF2B5EF4-FFF2-40B4-BE49-F238E27FC236}">
                <a16:creationId xmlns:a16="http://schemas.microsoft.com/office/drawing/2014/main" xmlns="" id="{C7037A76-2944-157E-CC60-0F493EE96599}"/>
              </a:ext>
            </a:extLst>
          </p:cNvPr>
          <p:cNvSpPr txBox="1"/>
          <p:nvPr/>
        </p:nvSpPr>
        <p:spPr>
          <a:xfrm>
            <a:off x="6169793" y="5960833"/>
            <a:ext cx="5832910" cy="461665"/>
          </a:xfrm>
          <a:prstGeom prst="rect">
            <a:avLst/>
          </a:prstGeom>
          <a:noFill/>
        </p:spPr>
        <p:txBody>
          <a:bodyPr wrap="square" rtlCol="0">
            <a:spAutoFit/>
          </a:bodyPr>
          <a:lstStyle/>
          <a:p>
            <a:r>
              <a:rPr lang="en-IN" sz="2400" dirty="0">
                <a:latin typeface="Arial" panose="020B0604020202020204" pitchFamily="34" charset="0"/>
                <a:cs typeface="Arial" panose="020B0604020202020204" pitchFamily="34" charset="0"/>
              </a:rPr>
              <a:t>Residual Chlorine test at Household level </a:t>
            </a:r>
          </a:p>
        </p:txBody>
      </p:sp>
    </p:spTree>
    <p:extLst>
      <p:ext uri="{BB962C8B-B14F-4D97-AF65-F5344CB8AC3E}">
        <p14:creationId xmlns:p14="http://schemas.microsoft.com/office/powerpoint/2010/main" val="275213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ED1CC-4623-06C1-C6C2-0C833F133CCC}"/>
              </a:ext>
            </a:extLst>
          </p:cNvPr>
          <p:cNvSpPr>
            <a:spLocks noGrp="1"/>
          </p:cNvSpPr>
          <p:nvPr>
            <p:ph type="title"/>
          </p:nvPr>
        </p:nvSpPr>
        <p:spPr>
          <a:xfrm>
            <a:off x="991577" y="167333"/>
            <a:ext cx="10364451" cy="562583"/>
          </a:xfrm>
        </p:spPr>
        <p:txBody>
          <a:bodyPr>
            <a:normAutofit/>
          </a:bodyPr>
          <a:lstStyle/>
          <a:p>
            <a:r>
              <a:rPr lang="en-US" sz="2800" b="1" cap="none" dirty="0">
                <a:solidFill>
                  <a:srgbClr val="0070C0"/>
                </a:solidFill>
                <a:latin typeface="Arial" panose="020B0604020202020204" pitchFamily="34" charset="0"/>
                <a:cs typeface="Arial" panose="020B0604020202020204" pitchFamily="34" charset="0"/>
              </a:rPr>
              <a:t>Public Grievance Redressal System</a:t>
            </a:r>
            <a:endParaRPr lang="en-IN" sz="2800" b="1" cap="none"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7B8D2B12-45FD-52F1-F3F4-C331307B3419}"/>
              </a:ext>
            </a:extLst>
          </p:cNvPr>
          <p:cNvSpPr>
            <a:spLocks noGrp="1"/>
          </p:cNvSpPr>
          <p:nvPr>
            <p:ph sz="quarter" idx="13"/>
          </p:nvPr>
        </p:nvSpPr>
        <p:spPr>
          <a:xfrm>
            <a:off x="497553" y="729916"/>
            <a:ext cx="11196894" cy="5767137"/>
          </a:xfrm>
        </p:spPr>
        <p:txBody>
          <a:bodyPr>
            <a:noAutofit/>
          </a:bodyPr>
          <a:lstStyle/>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Grievances received in CPGRAMS portal are monitored and addressed on top priority. </a:t>
            </a:r>
          </a:p>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Grievances received in CM &amp; District </a:t>
            </a:r>
            <a:r>
              <a:rPr lang="en-US" sz="2400" cap="none" dirty="0" err="1">
                <a:latin typeface="Arial" panose="020B0604020202020204" pitchFamily="34" charset="0"/>
                <a:cs typeface="Arial" panose="020B0604020202020204" pitchFamily="34" charset="0"/>
              </a:rPr>
              <a:t>Prajavani</a:t>
            </a:r>
            <a:r>
              <a:rPr lang="en-US" sz="2400" cap="none" dirty="0">
                <a:latin typeface="Arial" panose="020B0604020202020204" pitchFamily="34" charset="0"/>
                <a:cs typeface="Arial" panose="020B0604020202020204" pitchFamily="34" charset="0"/>
              </a:rPr>
              <a:t> Monitoring System are also being monitored.</a:t>
            </a:r>
          </a:p>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All grievances raised on social networking platforms are being redressed immediately.</a:t>
            </a:r>
          </a:p>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Grievance register is being maintained at each Gram Panchayat office. </a:t>
            </a:r>
          </a:p>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Contact numbers of the field staff are displayed at GP offices to contact for any Grievance. </a:t>
            </a:r>
          </a:p>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Print media adverse news items are also being monitored and resolved</a:t>
            </a:r>
          </a:p>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Exclusive wing at State level to monitor all grievances on daily basis with special drive.</a:t>
            </a:r>
          </a:p>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Existing 24x7 Call center i.e. Toll Free No: 1916 are monitored daily and resolved on top priority.</a:t>
            </a:r>
          </a:p>
        </p:txBody>
      </p:sp>
    </p:spTree>
    <p:extLst>
      <p:ext uri="{BB962C8B-B14F-4D97-AF65-F5344CB8AC3E}">
        <p14:creationId xmlns:p14="http://schemas.microsoft.com/office/powerpoint/2010/main" val="16998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6E4FE-2561-E642-DB7E-7F37D45985A3}"/>
              </a:ext>
            </a:extLst>
          </p:cNvPr>
          <p:cNvSpPr>
            <a:spLocks noGrp="1"/>
          </p:cNvSpPr>
          <p:nvPr>
            <p:ph type="title"/>
          </p:nvPr>
        </p:nvSpPr>
        <p:spPr>
          <a:xfrm>
            <a:off x="913774" y="68905"/>
            <a:ext cx="10364451" cy="520843"/>
          </a:xfrm>
        </p:spPr>
        <p:txBody>
          <a:bodyPr>
            <a:normAutofit/>
          </a:bodyPr>
          <a:lstStyle/>
          <a:p>
            <a:r>
              <a:rPr lang="en-US" sz="2800" b="1" cap="none" dirty="0">
                <a:solidFill>
                  <a:srgbClr val="0070C0"/>
                </a:solidFill>
              </a:rPr>
              <a:t>PM Gati Shakti</a:t>
            </a:r>
            <a:endParaRPr lang="en-IN" sz="2800" b="1" cap="none" dirty="0">
              <a:solidFill>
                <a:srgbClr val="0070C0"/>
              </a:solidFill>
            </a:endParaRPr>
          </a:p>
        </p:txBody>
      </p:sp>
      <p:graphicFrame>
        <p:nvGraphicFramePr>
          <p:cNvPr id="4" name="Content Placeholder 3">
            <a:extLst>
              <a:ext uri="{FF2B5EF4-FFF2-40B4-BE49-F238E27FC236}">
                <a16:creationId xmlns:a16="http://schemas.microsoft.com/office/drawing/2014/main" xmlns="" id="{5E0879C5-2B69-3825-B761-B25C1E186E5E}"/>
              </a:ext>
            </a:extLst>
          </p:cNvPr>
          <p:cNvGraphicFramePr>
            <a:graphicFrameLocks noGrp="1"/>
          </p:cNvGraphicFramePr>
          <p:nvPr>
            <p:ph sz="quarter" idx="13"/>
            <p:extLst>
              <p:ext uri="{D42A27DB-BD31-4B8C-83A1-F6EECF244321}">
                <p14:modId xmlns:p14="http://schemas.microsoft.com/office/powerpoint/2010/main" val="424762015"/>
              </p:ext>
            </p:extLst>
          </p:nvPr>
        </p:nvGraphicFramePr>
        <p:xfrm>
          <a:off x="360699" y="739955"/>
          <a:ext cx="11536025" cy="5861473"/>
        </p:xfrm>
        <a:graphic>
          <a:graphicData uri="http://schemas.openxmlformats.org/drawingml/2006/table">
            <a:tbl>
              <a:tblPr firstRow="1" bandRow="1">
                <a:tableStyleId>{5940675A-B579-460E-94D1-54222C63F5DA}</a:tableStyleId>
              </a:tblPr>
              <a:tblGrid>
                <a:gridCol w="708295">
                  <a:extLst>
                    <a:ext uri="{9D8B030D-6E8A-4147-A177-3AD203B41FA5}">
                      <a16:colId xmlns:a16="http://schemas.microsoft.com/office/drawing/2014/main" xmlns="" val="2789658154"/>
                    </a:ext>
                  </a:extLst>
                </a:gridCol>
                <a:gridCol w="1594203">
                  <a:extLst>
                    <a:ext uri="{9D8B030D-6E8A-4147-A177-3AD203B41FA5}">
                      <a16:colId xmlns:a16="http://schemas.microsoft.com/office/drawing/2014/main" xmlns="" val="3739310415"/>
                    </a:ext>
                  </a:extLst>
                </a:gridCol>
                <a:gridCol w="2423153">
                  <a:extLst>
                    <a:ext uri="{9D8B030D-6E8A-4147-A177-3AD203B41FA5}">
                      <a16:colId xmlns:a16="http://schemas.microsoft.com/office/drawing/2014/main" xmlns="" val="379908395"/>
                    </a:ext>
                  </a:extLst>
                </a:gridCol>
                <a:gridCol w="1485900">
                  <a:extLst>
                    <a:ext uri="{9D8B030D-6E8A-4147-A177-3AD203B41FA5}">
                      <a16:colId xmlns:a16="http://schemas.microsoft.com/office/drawing/2014/main" xmlns="" val="133410770"/>
                    </a:ext>
                  </a:extLst>
                </a:gridCol>
                <a:gridCol w="1834562">
                  <a:extLst>
                    <a:ext uri="{9D8B030D-6E8A-4147-A177-3AD203B41FA5}">
                      <a16:colId xmlns:a16="http://schemas.microsoft.com/office/drawing/2014/main" xmlns="" val="2417596858"/>
                    </a:ext>
                  </a:extLst>
                </a:gridCol>
                <a:gridCol w="2063517">
                  <a:extLst>
                    <a:ext uri="{9D8B030D-6E8A-4147-A177-3AD203B41FA5}">
                      <a16:colId xmlns:a16="http://schemas.microsoft.com/office/drawing/2014/main" xmlns="" val="1115660240"/>
                    </a:ext>
                  </a:extLst>
                </a:gridCol>
                <a:gridCol w="1426395">
                  <a:extLst>
                    <a:ext uri="{9D8B030D-6E8A-4147-A177-3AD203B41FA5}">
                      <a16:colId xmlns:a16="http://schemas.microsoft.com/office/drawing/2014/main" xmlns="" val="462725232"/>
                    </a:ext>
                  </a:extLst>
                </a:gridCol>
              </a:tblGrid>
              <a:tr h="617207">
                <a:tc>
                  <a:txBody>
                    <a:bodyPr/>
                    <a:lstStyle/>
                    <a:p>
                      <a:pPr algn="ctr" fontAlgn="ctr"/>
                      <a:r>
                        <a:rPr lang="en-IN" sz="1600" b="1" i="0" u="none" strike="noStrike" dirty="0">
                          <a:solidFill>
                            <a:schemeClr val="tx1"/>
                          </a:solidFill>
                          <a:effectLst/>
                          <a:latin typeface="Verdana" panose="020B0604030504040204" pitchFamily="34" charset="0"/>
                          <a:ea typeface="Verdana" panose="020B0604030504040204" pitchFamily="34" charset="0"/>
                        </a:rPr>
                        <a:t>Sl.</a:t>
                      </a:r>
                    </a:p>
                  </a:txBody>
                  <a:tcPr marL="9525" marR="9525" marT="9525" marB="0" anchor="ctr"/>
                </a:tc>
                <a:tc>
                  <a:txBody>
                    <a:bodyPr/>
                    <a:lstStyle/>
                    <a:p>
                      <a:pPr algn="ctr" fontAlgn="ctr"/>
                      <a:r>
                        <a:rPr lang="en-IN" sz="1600" b="1" i="0" u="none" strike="noStrike">
                          <a:solidFill>
                            <a:schemeClr val="tx1"/>
                          </a:solidFill>
                          <a:effectLst/>
                          <a:latin typeface="Verdana" panose="020B0604030504040204" pitchFamily="34" charset="0"/>
                          <a:ea typeface="Verdana" panose="020B0604030504040204" pitchFamily="34" charset="0"/>
                        </a:rPr>
                        <a:t>District</a:t>
                      </a:r>
                    </a:p>
                  </a:txBody>
                  <a:tcPr marL="9525" marR="9525" marT="9525" marB="0" anchor="ctr"/>
                </a:tc>
                <a:tc>
                  <a:txBody>
                    <a:bodyPr/>
                    <a:lstStyle/>
                    <a:p>
                      <a:pPr algn="ctr" fontAlgn="ctr"/>
                      <a:r>
                        <a:rPr lang="en-IN" sz="1600" b="1" i="0" u="none" strike="noStrike" dirty="0">
                          <a:solidFill>
                            <a:schemeClr val="tx1"/>
                          </a:solidFill>
                          <a:effectLst/>
                          <a:latin typeface="Verdana" panose="020B0604030504040204" pitchFamily="34" charset="0"/>
                          <a:ea typeface="Verdana" panose="020B0604030504040204" pitchFamily="34" charset="0"/>
                        </a:rPr>
                        <a:t>Mandal</a:t>
                      </a:r>
                    </a:p>
                  </a:txBody>
                  <a:tcPr marL="9525" marR="9525" marT="9525" marB="0" anchor="ctr"/>
                </a:tc>
                <a:tc>
                  <a:txBody>
                    <a:bodyPr/>
                    <a:lstStyle/>
                    <a:p>
                      <a:pPr algn="ctr" fontAlgn="ctr"/>
                      <a:r>
                        <a:rPr lang="en-IN" sz="1600" b="1" i="0" u="none" strike="noStrike">
                          <a:solidFill>
                            <a:schemeClr val="tx1"/>
                          </a:solidFill>
                          <a:effectLst/>
                          <a:latin typeface="Verdana" panose="020B0604030504040204" pitchFamily="34" charset="0"/>
                          <a:ea typeface="Verdana" panose="020B0604030504040204" pitchFamily="34" charset="0"/>
                        </a:rPr>
                        <a:t>No.of Habs</a:t>
                      </a:r>
                    </a:p>
                  </a:txBody>
                  <a:tcPr marL="9525" marR="9525" marT="9525" marB="0" anchor="ctr"/>
                </a:tc>
                <a:tc>
                  <a:txBody>
                    <a:bodyPr/>
                    <a:lstStyle/>
                    <a:p>
                      <a:pPr algn="ctr" fontAlgn="ctr"/>
                      <a:r>
                        <a:rPr lang="en-IN" sz="1600" b="1" i="0" u="none" strike="noStrike">
                          <a:solidFill>
                            <a:schemeClr val="tx1"/>
                          </a:solidFill>
                          <a:effectLst/>
                          <a:latin typeface="Verdana" panose="020B0604030504040204" pitchFamily="34" charset="0"/>
                          <a:ea typeface="Verdana" panose="020B0604030504040204" pitchFamily="34" charset="0"/>
                        </a:rPr>
                        <a:t>Total Network (Km)</a:t>
                      </a:r>
                    </a:p>
                  </a:txBody>
                  <a:tcPr marL="9525" marR="9525" marT="9525" marB="0" anchor="ctr"/>
                </a:tc>
                <a:tc>
                  <a:txBody>
                    <a:bodyPr/>
                    <a:lstStyle/>
                    <a:p>
                      <a:pPr algn="ctr" fontAlgn="ctr"/>
                      <a:r>
                        <a:rPr lang="en-IN" sz="1600" b="1" i="0" u="none" strike="noStrike">
                          <a:solidFill>
                            <a:schemeClr val="tx1"/>
                          </a:solidFill>
                          <a:effectLst/>
                          <a:latin typeface="Verdana" panose="020B0604030504040204" pitchFamily="34" charset="0"/>
                          <a:ea typeface="Verdana" panose="020B0604030504040204" pitchFamily="34" charset="0"/>
                        </a:rPr>
                        <a:t>Digitized Length (Km)</a:t>
                      </a:r>
                    </a:p>
                  </a:txBody>
                  <a:tcPr marL="9525" marR="9525" marT="9525" marB="0" anchor="ctr"/>
                </a:tc>
                <a:tc>
                  <a:txBody>
                    <a:bodyPr/>
                    <a:lstStyle/>
                    <a:p>
                      <a:pPr algn="ctr" fontAlgn="ctr"/>
                      <a:r>
                        <a:rPr lang="en-IN" sz="1600" b="1" i="0" u="none" strike="noStrike" dirty="0">
                          <a:solidFill>
                            <a:schemeClr val="tx1"/>
                          </a:solidFill>
                          <a:effectLst/>
                          <a:latin typeface="Verdana" panose="020B0604030504040204" pitchFamily="34" charset="0"/>
                          <a:ea typeface="Verdana" panose="020B0604030504040204" pitchFamily="34" charset="0"/>
                        </a:rPr>
                        <a:t>% Completed</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3069643086"/>
                  </a:ext>
                </a:extLst>
              </a:tr>
              <a:tr h="300831">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a:t>
                      </a:r>
                    </a:p>
                  </a:txBody>
                  <a:tcPr marL="9525" marR="9525" marT="9525" marB="0" anchor="ctr"/>
                </a:tc>
                <a:tc>
                  <a:txBody>
                    <a:bodyPr/>
                    <a:lstStyle/>
                    <a:p>
                      <a:pPr algn="l" fontAlgn="ctr"/>
                      <a:r>
                        <a:rPr lang="en-IN" sz="1600" b="0" i="0" u="none" strike="noStrike" dirty="0">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dirty="0" err="1">
                          <a:solidFill>
                            <a:schemeClr val="tx1"/>
                          </a:solidFill>
                          <a:effectLst/>
                          <a:latin typeface="Verdana" panose="020B0604030504040204" pitchFamily="34" charset="0"/>
                          <a:ea typeface="Verdana" panose="020B0604030504040204" pitchFamily="34" charset="0"/>
                        </a:rPr>
                        <a:t>Addakal</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23</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86.128</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86.128</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100%</a:t>
                      </a:r>
                    </a:p>
                  </a:txBody>
                  <a:tcPr marL="9525" marR="9525" marT="9525" marB="0" anchor="ctr"/>
                </a:tc>
                <a:extLst>
                  <a:ext uri="{0D108BD9-81ED-4DB2-BD59-A6C34878D82A}">
                    <a16:rowId xmlns:a16="http://schemas.microsoft.com/office/drawing/2014/main" xmlns="" val="2177764235"/>
                  </a:ext>
                </a:extLst>
              </a:tr>
              <a:tr h="300831">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2</a:t>
                      </a:r>
                    </a:p>
                  </a:txBody>
                  <a:tcPr marL="9525" marR="9525" marT="9525" marB="0" anchor="ctr"/>
                </a:tc>
                <a:tc>
                  <a:txBody>
                    <a:bodyPr/>
                    <a:lstStyle/>
                    <a:p>
                      <a:pPr algn="l" fontAlgn="ctr"/>
                      <a:r>
                        <a:rPr lang="en-IN" sz="1600" b="0" i="0" u="none" strike="noStrike">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dirty="0" err="1">
                          <a:solidFill>
                            <a:schemeClr val="tx1"/>
                          </a:solidFill>
                          <a:effectLst/>
                          <a:latin typeface="Verdana" panose="020B0604030504040204" pitchFamily="34" charset="0"/>
                          <a:ea typeface="Verdana" panose="020B0604030504040204" pitchFamily="34" charset="0"/>
                        </a:rPr>
                        <a:t>Balanagar</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103</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150.832</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150.832</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100%</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3903010793"/>
                  </a:ext>
                </a:extLst>
              </a:tr>
              <a:tr h="300831">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3</a:t>
                      </a:r>
                    </a:p>
                  </a:txBody>
                  <a:tcPr marL="9525" marR="9525" marT="9525" marB="0" anchor="ctr"/>
                </a:tc>
                <a:tc>
                  <a:txBody>
                    <a:bodyPr/>
                    <a:lstStyle/>
                    <a:p>
                      <a:pPr algn="l" fontAlgn="ctr"/>
                      <a:r>
                        <a:rPr lang="en-IN" sz="1600" b="0" i="0" u="none" strike="noStrike" dirty="0">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dirty="0" err="1">
                          <a:solidFill>
                            <a:schemeClr val="tx1"/>
                          </a:solidFill>
                          <a:effectLst/>
                          <a:latin typeface="Verdana" panose="020B0604030504040204" pitchFamily="34" charset="0"/>
                          <a:ea typeface="Verdana" panose="020B0604030504040204" pitchFamily="34" charset="0"/>
                        </a:rPr>
                        <a:t>Bhoothpur</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33</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82.922</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82.922</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100%</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716254973"/>
                  </a:ext>
                </a:extLst>
              </a:tr>
              <a:tr h="300831">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4</a:t>
                      </a:r>
                    </a:p>
                  </a:txBody>
                  <a:tcPr marL="9525" marR="9525" marT="9525" marB="0" anchor="ctr"/>
                </a:tc>
                <a:tc>
                  <a:txBody>
                    <a:bodyPr/>
                    <a:lstStyle/>
                    <a:p>
                      <a:pPr algn="l" fontAlgn="ctr"/>
                      <a:r>
                        <a:rPr lang="en-IN" sz="1600" b="0" i="0" u="none" strike="noStrike" dirty="0">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dirty="0">
                          <a:solidFill>
                            <a:schemeClr val="tx1"/>
                          </a:solidFill>
                          <a:effectLst/>
                          <a:latin typeface="Verdana" panose="020B0604030504040204" pitchFamily="34" charset="0"/>
                          <a:ea typeface="Verdana" panose="020B0604030504040204" pitchFamily="34" charset="0"/>
                        </a:rPr>
                        <a:t>CC </a:t>
                      </a:r>
                      <a:r>
                        <a:rPr lang="en-IN" sz="1600" b="0" i="0" u="none" strike="noStrike" dirty="0" err="1">
                          <a:solidFill>
                            <a:schemeClr val="tx1"/>
                          </a:solidFill>
                          <a:effectLst/>
                          <a:latin typeface="Verdana" panose="020B0604030504040204" pitchFamily="34" charset="0"/>
                          <a:ea typeface="Verdana" panose="020B0604030504040204" pitchFamily="34" charset="0"/>
                        </a:rPr>
                        <a:t>Kunta</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27</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103.720</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103.720</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100%</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118665061"/>
                  </a:ext>
                </a:extLst>
              </a:tr>
              <a:tr h="300831">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5</a:t>
                      </a:r>
                    </a:p>
                  </a:txBody>
                  <a:tcPr marL="9525" marR="9525" marT="9525" marB="0" anchor="ctr"/>
                </a:tc>
                <a:tc>
                  <a:txBody>
                    <a:bodyPr/>
                    <a:lstStyle/>
                    <a:p>
                      <a:pPr algn="l" fontAlgn="ctr"/>
                      <a:r>
                        <a:rPr lang="en-IN" sz="1600" b="0" i="0" u="none" strike="noStrike">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a:solidFill>
                            <a:schemeClr val="tx1"/>
                          </a:solidFill>
                          <a:effectLst/>
                          <a:latin typeface="Verdana" panose="020B0604030504040204" pitchFamily="34" charset="0"/>
                          <a:ea typeface="Verdana" panose="020B0604030504040204" pitchFamily="34" charset="0"/>
                        </a:rPr>
                        <a:t>Devarkadra</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23</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86.099</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86.099</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100%</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138180164"/>
                  </a:ext>
                </a:extLst>
              </a:tr>
              <a:tr h="300831">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6</a:t>
                      </a:r>
                    </a:p>
                  </a:txBody>
                  <a:tcPr marL="9525" marR="9525" marT="9525" marB="0" anchor="ctr"/>
                </a:tc>
                <a:tc>
                  <a:txBody>
                    <a:bodyPr/>
                    <a:lstStyle/>
                    <a:p>
                      <a:pPr algn="l" fontAlgn="ctr"/>
                      <a:r>
                        <a:rPr lang="en-IN" sz="1600" b="0" i="0" u="none" strike="noStrike">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dirty="0" err="1">
                          <a:solidFill>
                            <a:schemeClr val="tx1"/>
                          </a:solidFill>
                          <a:effectLst/>
                          <a:latin typeface="Verdana" panose="020B0604030504040204" pitchFamily="34" charset="0"/>
                          <a:ea typeface="Verdana" panose="020B0604030504040204" pitchFamily="34" charset="0"/>
                        </a:rPr>
                        <a:t>Gandeed</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49</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126.550</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126.550</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100%</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3163452221"/>
                  </a:ext>
                </a:extLst>
              </a:tr>
              <a:tr h="300831">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7</a:t>
                      </a:r>
                    </a:p>
                  </a:txBody>
                  <a:tcPr marL="9525" marR="9525" marT="9525" marB="0" anchor="ctr"/>
                </a:tc>
                <a:tc>
                  <a:txBody>
                    <a:bodyPr/>
                    <a:lstStyle/>
                    <a:p>
                      <a:pPr algn="l" fontAlgn="ctr"/>
                      <a:r>
                        <a:rPr lang="en-IN" sz="1600" b="0" i="0" u="none" strike="noStrike" dirty="0">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dirty="0" err="1">
                          <a:solidFill>
                            <a:schemeClr val="tx1"/>
                          </a:solidFill>
                          <a:effectLst/>
                          <a:latin typeface="Verdana" panose="020B0604030504040204" pitchFamily="34" charset="0"/>
                          <a:ea typeface="Verdana" panose="020B0604030504040204" pitchFamily="34" charset="0"/>
                        </a:rPr>
                        <a:t>Hunwada</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78</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102.451</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102.451</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100%</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1638898619"/>
                  </a:ext>
                </a:extLst>
              </a:tr>
              <a:tr h="300831">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8</a:t>
                      </a:r>
                    </a:p>
                  </a:txBody>
                  <a:tcPr marL="9525" marR="9525" marT="9525" marB="0" anchor="ctr"/>
                </a:tc>
                <a:tc>
                  <a:txBody>
                    <a:bodyPr/>
                    <a:lstStyle/>
                    <a:p>
                      <a:pPr algn="l" fontAlgn="ctr"/>
                      <a:r>
                        <a:rPr lang="en-IN" sz="1600" b="0" i="0" u="none" strike="noStrike">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a:solidFill>
                            <a:schemeClr val="tx1"/>
                          </a:solidFill>
                          <a:effectLst/>
                          <a:latin typeface="Verdana" panose="020B0604030504040204" pitchFamily="34" charset="0"/>
                          <a:ea typeface="Verdana" panose="020B0604030504040204" pitchFamily="34" charset="0"/>
                        </a:rPr>
                        <a:t>Jadcherla</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80</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128.119</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128.119</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100%</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2652375945"/>
                  </a:ext>
                </a:extLst>
              </a:tr>
              <a:tr h="300831">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9</a:t>
                      </a:r>
                    </a:p>
                  </a:txBody>
                  <a:tcPr marL="9525" marR="9525" marT="9525" marB="0" anchor="ctr"/>
                </a:tc>
                <a:tc>
                  <a:txBody>
                    <a:bodyPr/>
                    <a:lstStyle/>
                    <a:p>
                      <a:pPr algn="l" fontAlgn="ctr"/>
                      <a:r>
                        <a:rPr lang="en-IN" sz="1600" b="0" i="0" u="none" strike="noStrike" dirty="0">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dirty="0" err="1">
                          <a:solidFill>
                            <a:schemeClr val="tx1"/>
                          </a:solidFill>
                          <a:effectLst/>
                          <a:latin typeface="Verdana" panose="020B0604030504040204" pitchFamily="34" charset="0"/>
                          <a:ea typeface="Verdana" panose="020B0604030504040204" pitchFamily="34" charset="0"/>
                        </a:rPr>
                        <a:t>Koilkonda</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111</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171.422</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171.422</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100%</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1471145826"/>
                  </a:ext>
                </a:extLst>
              </a:tr>
              <a:tr h="300831">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10</a:t>
                      </a:r>
                    </a:p>
                  </a:txBody>
                  <a:tcPr marL="9525" marR="9525" marT="9525" marB="0" anchor="ctr"/>
                </a:tc>
                <a:tc>
                  <a:txBody>
                    <a:bodyPr/>
                    <a:lstStyle/>
                    <a:p>
                      <a:pPr algn="l" fontAlgn="ctr"/>
                      <a:r>
                        <a:rPr lang="en-IN" sz="1600" b="0" i="0" u="none" strike="noStrike">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a:solidFill>
                            <a:schemeClr val="tx1"/>
                          </a:solidFill>
                          <a:effectLst/>
                          <a:latin typeface="Verdana" panose="020B0604030504040204" pitchFamily="34" charset="0"/>
                          <a:ea typeface="Verdana" panose="020B0604030504040204" pitchFamily="34" charset="0"/>
                        </a:rPr>
                        <a:t>Koukuntla</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14</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51.100</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51.100</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100%</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20314486"/>
                  </a:ext>
                </a:extLst>
              </a:tr>
              <a:tr h="369362">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11</a:t>
                      </a:r>
                    </a:p>
                  </a:txBody>
                  <a:tcPr marL="9525" marR="9525" marT="9525" marB="0" anchor="ctr"/>
                </a:tc>
                <a:tc>
                  <a:txBody>
                    <a:bodyPr/>
                    <a:lstStyle/>
                    <a:p>
                      <a:pPr algn="l" fontAlgn="ctr"/>
                      <a:r>
                        <a:rPr lang="en-IN" sz="1600" b="0" i="0" u="none" strike="noStrike" dirty="0">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dirty="0" err="1">
                          <a:solidFill>
                            <a:schemeClr val="tx1"/>
                          </a:solidFill>
                          <a:effectLst/>
                          <a:latin typeface="Verdana" panose="020B0604030504040204" pitchFamily="34" charset="0"/>
                          <a:ea typeface="Verdana" panose="020B0604030504040204" pitchFamily="34" charset="0"/>
                        </a:rPr>
                        <a:t>Mahabubnagar</a:t>
                      </a:r>
                      <a:r>
                        <a:rPr lang="en-IN" sz="1600" b="0" i="0" u="none" strike="noStrike" dirty="0">
                          <a:solidFill>
                            <a:schemeClr val="tx1"/>
                          </a:solidFill>
                          <a:effectLst/>
                          <a:latin typeface="Verdana" panose="020B0604030504040204" pitchFamily="34" charset="0"/>
                          <a:ea typeface="Verdana" panose="020B0604030504040204" pitchFamily="34" charset="0"/>
                        </a:rPr>
                        <a:t> (Rural)</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45</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125.044</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125.044</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100%</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215810023"/>
                  </a:ext>
                </a:extLst>
              </a:tr>
              <a:tr h="305106">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12</a:t>
                      </a:r>
                    </a:p>
                  </a:txBody>
                  <a:tcPr marL="9525" marR="9525" marT="9525" marB="0" anchor="ctr"/>
                </a:tc>
                <a:tc>
                  <a:txBody>
                    <a:bodyPr/>
                    <a:lstStyle/>
                    <a:p>
                      <a:pPr algn="l" fontAlgn="ctr"/>
                      <a:r>
                        <a:rPr lang="en-IN" sz="1600" b="0" i="0" u="none" strike="noStrike" dirty="0">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dirty="0" err="1">
                          <a:solidFill>
                            <a:schemeClr val="tx1"/>
                          </a:solidFill>
                          <a:effectLst/>
                          <a:latin typeface="Verdana" panose="020B0604030504040204" pitchFamily="34" charset="0"/>
                          <a:ea typeface="Verdana" panose="020B0604030504040204" pitchFamily="34" charset="0"/>
                        </a:rPr>
                        <a:t>Midjil</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38</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94.872</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94.872</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100%</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3853669822"/>
                  </a:ext>
                </a:extLst>
              </a:tr>
              <a:tr h="305106">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13</a:t>
                      </a:r>
                    </a:p>
                  </a:txBody>
                  <a:tcPr marL="9525" marR="9525" marT="9525" marB="0" anchor="ctr"/>
                </a:tc>
                <a:tc>
                  <a:txBody>
                    <a:bodyPr/>
                    <a:lstStyle/>
                    <a:p>
                      <a:pPr algn="l" fontAlgn="ctr"/>
                      <a:r>
                        <a:rPr lang="en-IN" sz="1600" b="0" i="0" u="none" strike="noStrike" dirty="0">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dirty="0">
                          <a:solidFill>
                            <a:schemeClr val="tx1"/>
                          </a:solidFill>
                          <a:effectLst/>
                          <a:latin typeface="Verdana" panose="020B0604030504040204" pitchFamily="34" charset="0"/>
                          <a:ea typeface="Verdana" panose="020B0604030504040204" pitchFamily="34" charset="0"/>
                        </a:rPr>
                        <a:t>Mohammadabad</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56</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119.630</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119.630</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100%</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3528293433"/>
                  </a:ext>
                </a:extLst>
              </a:tr>
              <a:tr h="300831">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14</a:t>
                      </a:r>
                    </a:p>
                  </a:txBody>
                  <a:tcPr marL="9525" marR="9525" marT="9525" marB="0" anchor="ctr"/>
                </a:tc>
                <a:tc>
                  <a:txBody>
                    <a:bodyPr/>
                    <a:lstStyle/>
                    <a:p>
                      <a:pPr algn="l" fontAlgn="ctr"/>
                      <a:r>
                        <a:rPr lang="en-IN" sz="1600" b="0" i="0" u="none" strike="noStrike" dirty="0">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dirty="0" err="1">
                          <a:solidFill>
                            <a:schemeClr val="tx1"/>
                          </a:solidFill>
                          <a:effectLst/>
                          <a:latin typeface="Verdana" panose="020B0604030504040204" pitchFamily="34" charset="0"/>
                          <a:ea typeface="Verdana" panose="020B0604030504040204" pitchFamily="34" charset="0"/>
                        </a:rPr>
                        <a:t>Moosapet</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19</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66.263</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66.263</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100%</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1223593480"/>
                  </a:ext>
                </a:extLst>
              </a:tr>
              <a:tr h="300831">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15</a:t>
                      </a:r>
                    </a:p>
                  </a:txBody>
                  <a:tcPr marL="9525" marR="9525" marT="9525" marB="0" anchor="ctr"/>
                </a:tc>
                <a:tc>
                  <a:txBody>
                    <a:bodyPr/>
                    <a:lstStyle/>
                    <a:p>
                      <a:pPr algn="l" fontAlgn="ctr"/>
                      <a:r>
                        <a:rPr lang="en-IN" sz="1600" b="0" i="0" u="none" strike="noStrike" dirty="0">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dirty="0" err="1">
                          <a:solidFill>
                            <a:schemeClr val="tx1"/>
                          </a:solidFill>
                          <a:effectLst/>
                          <a:latin typeface="Verdana" panose="020B0604030504040204" pitchFamily="34" charset="0"/>
                          <a:ea typeface="Verdana" panose="020B0604030504040204" pitchFamily="34" charset="0"/>
                        </a:rPr>
                        <a:t>Nawabpet</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80</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169.808</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169.808</a:t>
                      </a:r>
                    </a:p>
                  </a:txBody>
                  <a:tcPr marL="9525" marR="9525" marT="9525" marB="0" anchor="ctr"/>
                </a:tc>
                <a:tc>
                  <a:txBody>
                    <a:bodyPr/>
                    <a:lstStyle/>
                    <a:p>
                      <a:pPr algn="ctr" fontAlgn="ctr"/>
                      <a:r>
                        <a:rPr lang="en-IN" sz="1600" b="0" i="0" u="none" strike="noStrike">
                          <a:solidFill>
                            <a:schemeClr val="tx1"/>
                          </a:solidFill>
                          <a:effectLst/>
                          <a:latin typeface="Verdana" panose="020B0604030504040204" pitchFamily="34" charset="0"/>
                          <a:ea typeface="Verdana" panose="020B0604030504040204" pitchFamily="34" charset="0"/>
                        </a:rPr>
                        <a:t>100%</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xmlns="" val="214066551"/>
                  </a:ext>
                </a:extLst>
              </a:tr>
              <a:tr h="300831">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16</a:t>
                      </a:r>
                    </a:p>
                  </a:txBody>
                  <a:tcPr marL="9525" marR="9525" marT="9525" marB="0" anchor="ctr"/>
                </a:tc>
                <a:tc>
                  <a:txBody>
                    <a:bodyPr/>
                    <a:lstStyle/>
                    <a:p>
                      <a:pPr algn="l" fontAlgn="ctr"/>
                      <a:r>
                        <a:rPr lang="en-IN" sz="1600" b="0" i="0" u="none" strike="noStrike">
                          <a:solidFill>
                            <a:schemeClr val="tx1"/>
                          </a:solidFill>
                          <a:effectLst/>
                          <a:latin typeface="Verdana" panose="020B0604030504040204" pitchFamily="34" charset="0"/>
                          <a:ea typeface="Verdana" panose="020B0604030504040204" pitchFamily="34" charset="0"/>
                        </a:rPr>
                        <a:t>Mahabubnagar</a:t>
                      </a:r>
                    </a:p>
                  </a:txBody>
                  <a:tcPr marL="9525" marR="9525" marT="9525" marB="0" anchor="ctr"/>
                </a:tc>
                <a:tc>
                  <a:txBody>
                    <a:bodyPr/>
                    <a:lstStyle/>
                    <a:p>
                      <a:pPr algn="l" fontAlgn="ctr"/>
                      <a:r>
                        <a:rPr lang="en-IN" sz="1600" b="0" i="0" u="none" strike="noStrike" dirty="0" err="1">
                          <a:solidFill>
                            <a:schemeClr val="tx1"/>
                          </a:solidFill>
                          <a:effectLst/>
                          <a:latin typeface="Verdana" panose="020B0604030504040204" pitchFamily="34" charset="0"/>
                          <a:ea typeface="Verdana" panose="020B0604030504040204" pitchFamily="34" charset="0"/>
                        </a:rPr>
                        <a:t>Rajapur</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63</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99.816</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99.816</a:t>
                      </a:r>
                    </a:p>
                  </a:txBody>
                  <a:tcPr marL="9525" marR="9525" marT="9525" marB="0" anchor="ctr"/>
                </a:tc>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100%</a:t>
                      </a:r>
                    </a:p>
                  </a:txBody>
                  <a:tcPr marL="9525" marR="9525" marT="9525" marB="0" anchor="ctr"/>
                </a:tc>
                <a:extLst>
                  <a:ext uri="{0D108BD9-81ED-4DB2-BD59-A6C34878D82A}">
                    <a16:rowId xmlns:a16="http://schemas.microsoft.com/office/drawing/2014/main" xmlns="" val="1230198712"/>
                  </a:ext>
                </a:extLst>
              </a:tr>
              <a:tr h="353889">
                <a:tc>
                  <a:txBody>
                    <a:bodyPr/>
                    <a:lstStyle/>
                    <a:p>
                      <a:pPr algn="ctr" fontAlgn="ctr"/>
                      <a:r>
                        <a:rPr lang="en-IN" sz="1600" b="0" i="0" u="none" strike="noStrike" dirty="0">
                          <a:solidFill>
                            <a:schemeClr val="tx1"/>
                          </a:solidFill>
                          <a:effectLst/>
                          <a:latin typeface="Verdana" panose="020B0604030504040204" pitchFamily="34" charset="0"/>
                          <a:ea typeface="Verdana" panose="020B0604030504040204" pitchFamily="34" charset="0"/>
                        </a:rPr>
                        <a:t> </a:t>
                      </a:r>
                    </a:p>
                  </a:txBody>
                  <a:tcPr marL="9525" marR="9525" marT="9525" marB="0" anchor="ctr"/>
                </a:tc>
                <a:tc>
                  <a:txBody>
                    <a:bodyPr/>
                    <a:lstStyle/>
                    <a:p>
                      <a:pPr algn="l" fontAlgn="ctr"/>
                      <a:r>
                        <a:rPr lang="en-IN" sz="1600" b="1" i="0" u="none" strike="noStrike" dirty="0">
                          <a:solidFill>
                            <a:schemeClr val="tx1"/>
                          </a:solidFill>
                          <a:effectLst/>
                          <a:latin typeface="Verdana" panose="020B0604030504040204" pitchFamily="34" charset="0"/>
                          <a:ea typeface="Verdana" panose="020B0604030504040204" pitchFamily="34" charset="0"/>
                        </a:rPr>
                        <a:t>Total</a:t>
                      </a:r>
                      <a:endParaRPr lang="en-IN" sz="1600" b="0" i="0" u="none" strike="noStrike" dirty="0">
                        <a:solidFill>
                          <a:schemeClr val="tx1"/>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l" fontAlgn="ctr"/>
                      <a:r>
                        <a:rPr lang="en-IN" sz="1600" b="0" i="0" u="none" strike="noStrike" dirty="0">
                          <a:solidFill>
                            <a:schemeClr val="tx1"/>
                          </a:solidFill>
                          <a:effectLst/>
                          <a:latin typeface="Verdana" panose="020B0604030504040204" pitchFamily="34" charset="0"/>
                          <a:ea typeface="Verdana" panose="020B0604030504040204" pitchFamily="34" charset="0"/>
                        </a:rPr>
                        <a:t> </a:t>
                      </a:r>
                    </a:p>
                  </a:txBody>
                  <a:tcPr marL="9525" marR="9525" marT="9525" marB="0" anchor="ctr"/>
                </a:tc>
                <a:tc>
                  <a:txBody>
                    <a:bodyPr/>
                    <a:lstStyle/>
                    <a:p>
                      <a:pPr algn="ctr" fontAlgn="ctr"/>
                      <a:r>
                        <a:rPr lang="en-IN" sz="1600" b="1" i="0" u="none" strike="noStrike" dirty="0">
                          <a:solidFill>
                            <a:schemeClr val="tx1"/>
                          </a:solidFill>
                          <a:effectLst/>
                          <a:latin typeface="Verdana" panose="020B0604030504040204" pitchFamily="34" charset="0"/>
                          <a:ea typeface="Verdana" panose="020B0604030504040204" pitchFamily="34" charset="0"/>
                        </a:rPr>
                        <a:t>842</a:t>
                      </a:r>
                    </a:p>
                  </a:txBody>
                  <a:tcPr marL="9525" marR="9525" marT="9525" marB="0" anchor="ctr"/>
                </a:tc>
                <a:tc>
                  <a:txBody>
                    <a:bodyPr/>
                    <a:lstStyle/>
                    <a:p>
                      <a:pPr algn="ctr" fontAlgn="ctr"/>
                      <a:r>
                        <a:rPr lang="en-IN" sz="1600" b="1" i="0" u="none" strike="noStrike" dirty="0">
                          <a:solidFill>
                            <a:schemeClr val="tx1"/>
                          </a:solidFill>
                          <a:effectLst/>
                          <a:latin typeface="Verdana" panose="020B0604030504040204" pitchFamily="34" charset="0"/>
                          <a:ea typeface="Verdana" panose="020B0604030504040204" pitchFamily="34" charset="0"/>
                        </a:rPr>
                        <a:t>1764.777</a:t>
                      </a:r>
                    </a:p>
                  </a:txBody>
                  <a:tcPr marL="9525" marR="9525" marT="9525" marB="0" anchor="ctr"/>
                </a:tc>
                <a:tc>
                  <a:txBody>
                    <a:bodyPr/>
                    <a:lstStyle/>
                    <a:p>
                      <a:pPr algn="ctr" fontAlgn="ctr"/>
                      <a:r>
                        <a:rPr lang="en-IN" sz="1600" b="1" i="0" u="none" strike="noStrike" dirty="0">
                          <a:solidFill>
                            <a:schemeClr val="tx1"/>
                          </a:solidFill>
                          <a:effectLst/>
                          <a:latin typeface="Verdana" panose="020B0604030504040204" pitchFamily="34" charset="0"/>
                          <a:ea typeface="Verdana" panose="020B0604030504040204" pitchFamily="34" charset="0"/>
                        </a:rPr>
                        <a:t>1764.777</a:t>
                      </a:r>
                    </a:p>
                  </a:txBody>
                  <a:tcPr marL="9525" marR="9525" marT="9525" marB="0" anchor="ctr"/>
                </a:tc>
                <a:tc>
                  <a:txBody>
                    <a:bodyPr/>
                    <a:lstStyle/>
                    <a:p>
                      <a:pPr algn="ctr" fontAlgn="ctr"/>
                      <a:r>
                        <a:rPr lang="en-IN" sz="1600" b="1" i="0" u="none" strike="noStrike" dirty="0">
                          <a:solidFill>
                            <a:schemeClr val="tx1"/>
                          </a:solidFill>
                          <a:effectLst/>
                          <a:latin typeface="Verdana" panose="020B0604030504040204" pitchFamily="34" charset="0"/>
                          <a:ea typeface="Verdana" panose="020B0604030504040204" pitchFamily="34" charset="0"/>
                        </a:rPr>
                        <a:t>100%</a:t>
                      </a:r>
                    </a:p>
                  </a:txBody>
                  <a:tcPr marL="9525" marR="9525" marT="9525" marB="0" anchor="ctr"/>
                </a:tc>
                <a:extLst>
                  <a:ext uri="{0D108BD9-81ED-4DB2-BD59-A6C34878D82A}">
                    <a16:rowId xmlns:a16="http://schemas.microsoft.com/office/drawing/2014/main" xmlns="" val="162329449"/>
                  </a:ext>
                </a:extLst>
              </a:tr>
            </a:tbl>
          </a:graphicData>
        </a:graphic>
      </p:graphicFrame>
    </p:spTree>
    <p:extLst>
      <p:ext uri="{BB962C8B-B14F-4D97-AF65-F5344CB8AC3E}">
        <p14:creationId xmlns:p14="http://schemas.microsoft.com/office/powerpoint/2010/main" val="71399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2DD94DA-DA3F-ADCC-731A-A86823DDCC67}"/>
              </a:ext>
            </a:extLst>
          </p:cNvPr>
          <p:cNvSpPr txBox="1"/>
          <p:nvPr/>
        </p:nvSpPr>
        <p:spPr>
          <a:xfrm>
            <a:off x="630553" y="1864995"/>
            <a:ext cx="10930893" cy="2862322"/>
          </a:xfrm>
          <a:prstGeom prst="rect">
            <a:avLst/>
          </a:prstGeom>
          <a:noFill/>
        </p:spPr>
        <p:txBody>
          <a:bodyPr wrap="square" rtlCol="0">
            <a:spAutoFit/>
          </a:bodyPr>
          <a:lstStyle/>
          <a:p>
            <a:pPr algn="ctr"/>
            <a:r>
              <a:rPr lang="en-GB" sz="6000" i="1" dirty="0">
                <a:latin typeface="Arial" panose="020B0604020202020204" pitchFamily="34" charset="0"/>
                <a:cs typeface="Arial" panose="020B0604020202020204" pitchFamily="34" charset="0"/>
              </a:rPr>
              <a:t> </a:t>
            </a:r>
            <a:r>
              <a:rPr lang="en-GB" sz="6000" i="1" dirty="0">
                <a:solidFill>
                  <a:srgbClr val="FF0000"/>
                </a:solidFill>
                <a:latin typeface="Arial" panose="020B0604020202020204" pitchFamily="34" charset="0"/>
                <a:ea typeface="Verdana" panose="020B0604030504040204" pitchFamily="34" charset="0"/>
                <a:cs typeface="Arial" panose="020B0604020202020204" pitchFamily="34" charset="0"/>
              </a:rPr>
              <a:t> </a:t>
            </a:r>
          </a:p>
          <a:p>
            <a:pPr algn="ctr"/>
            <a:r>
              <a:rPr lang="en-IN" sz="6000" b="1" dirty="0">
                <a:solidFill>
                  <a:srgbClr val="0070C0"/>
                </a:solidFill>
                <a:latin typeface="Arial" panose="020B0604020202020204" pitchFamily="34" charset="0"/>
                <a:ea typeface="Verdana" panose="020B0604030504040204" pitchFamily="34" charset="0"/>
                <a:cs typeface="Arial" panose="020B0604020202020204" pitchFamily="34" charset="0"/>
              </a:rPr>
              <a:t>Thank You</a:t>
            </a:r>
            <a:endParaRPr lang="en-IN" sz="6000" b="1" dirty="0">
              <a:solidFill>
                <a:srgbClr val="0070C0"/>
              </a:solidFill>
              <a:latin typeface="Arial" panose="020B0604020202020204" pitchFamily="34" charset="0"/>
              <a:cs typeface="Arial" panose="020B0604020202020204" pitchFamily="34" charset="0"/>
            </a:endParaRPr>
          </a:p>
          <a:p>
            <a:pPr algn="ctr"/>
            <a:endParaRPr lang="en-IN" sz="6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43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85FBFCC-428A-D9D6-D31F-D43F23F4E32A}"/>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xmlns="" id="{6EB23431-6599-131F-C604-819C5881EB1C}"/>
              </a:ext>
            </a:extLst>
          </p:cNvPr>
          <p:cNvSpPr txBox="1">
            <a:spLocks/>
          </p:cNvSpPr>
          <p:nvPr/>
        </p:nvSpPr>
        <p:spPr>
          <a:xfrm>
            <a:off x="758790" y="524519"/>
            <a:ext cx="10820401" cy="615803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gn="just">
              <a:spcBef>
                <a:spcPts val="0"/>
              </a:spcBef>
              <a:spcAft>
                <a:spcPts val="600"/>
              </a:spcAft>
            </a:pPr>
            <a:r>
              <a:rPr lang="en-US" sz="2400" cap="none" dirty="0">
                <a:latin typeface="Arial" panose="020B0604020202020204" pitchFamily="34" charset="0"/>
                <a:cs typeface="Arial" panose="020B0604020202020204" pitchFamily="34" charset="0"/>
              </a:rPr>
              <a:t>Though Krishna river is flowing through the region, the major water source of drinking water and agriculture is ground water. </a:t>
            </a:r>
          </a:p>
          <a:p>
            <a:pPr algn="just">
              <a:spcBef>
                <a:spcPts val="0"/>
              </a:spcBef>
              <a:spcAft>
                <a:spcPts val="600"/>
              </a:spcAft>
            </a:pPr>
            <a:r>
              <a:rPr lang="en-US" sz="2400" cap="none" dirty="0">
                <a:latin typeface="Arial" panose="020B0604020202020204" pitchFamily="34" charset="0"/>
                <a:cs typeface="Arial" panose="020B0604020202020204" pitchFamily="34" charset="0"/>
              </a:rPr>
              <a:t>There were 876 PWS schemes and 4 CPWS Schemes in the District. </a:t>
            </a:r>
          </a:p>
          <a:p>
            <a:pPr algn="just">
              <a:spcBef>
                <a:spcPts val="0"/>
              </a:spcBef>
              <a:spcAft>
                <a:spcPts val="600"/>
              </a:spcAft>
            </a:pPr>
            <a:r>
              <a:rPr lang="en-US" sz="2400" cap="none" dirty="0">
                <a:latin typeface="Arial" panose="020B0604020202020204" pitchFamily="34" charset="0"/>
                <a:cs typeface="Arial" panose="020B0604020202020204" pitchFamily="34" charset="0"/>
              </a:rPr>
              <a:t>Over exploitation of ground water and frequent monsoon failures in past 3 decades: hundreds of villages suffered from drinking water scarcity. </a:t>
            </a:r>
          </a:p>
          <a:p>
            <a:pPr algn="just">
              <a:spcBef>
                <a:spcPts val="0"/>
              </a:spcBef>
              <a:spcAft>
                <a:spcPts val="600"/>
              </a:spcAft>
            </a:pPr>
            <a:r>
              <a:rPr lang="en-US" sz="2400" cap="none" dirty="0">
                <a:latin typeface="Arial" panose="020B0604020202020204" pitchFamily="34" charset="0"/>
                <a:cs typeface="Arial" panose="020B0604020202020204" pitchFamily="34" charset="0"/>
              </a:rPr>
              <a:t>Earlier, water supply was through PWS/ MPWS Schemes, Hand Pumps and Open wells which suffered due to depletion of Ground water table and unable to meet the water supply requirements. </a:t>
            </a:r>
          </a:p>
          <a:p>
            <a:pPr algn="just">
              <a:spcBef>
                <a:spcPts val="0"/>
              </a:spcBef>
              <a:spcAft>
                <a:spcPts val="600"/>
              </a:spcAft>
            </a:pPr>
            <a:r>
              <a:rPr lang="en-US" sz="2400" cap="none" dirty="0">
                <a:latin typeface="Arial" panose="020B0604020202020204" pitchFamily="34" charset="0"/>
                <a:cs typeface="Arial" panose="020B0604020202020204" pitchFamily="34" charset="0"/>
              </a:rPr>
              <a:t>As bore wells dried up, water supply made to </a:t>
            </a:r>
            <a:r>
              <a:rPr lang="en-US" sz="2400" cap="none" dirty="0" smtClean="0">
                <a:latin typeface="Arial" panose="020B0604020202020204" pitchFamily="34" charset="0"/>
                <a:cs typeface="Arial" panose="020B0604020202020204" pitchFamily="34" charset="0"/>
              </a:rPr>
              <a:t>94 </a:t>
            </a:r>
            <a:r>
              <a:rPr lang="en-US" sz="2400" cap="none" dirty="0">
                <a:latin typeface="Arial" panose="020B0604020202020204" pitchFamily="34" charset="0"/>
                <a:cs typeface="Arial" panose="020B0604020202020204" pitchFamily="34" charset="0"/>
              </a:rPr>
              <a:t>habitations through hiring of bore well sources and for </a:t>
            </a:r>
            <a:r>
              <a:rPr lang="en-US" sz="2400" cap="none" dirty="0" smtClean="0">
                <a:latin typeface="Arial" panose="020B0604020202020204" pitchFamily="34" charset="0"/>
                <a:cs typeface="Arial" panose="020B0604020202020204" pitchFamily="34" charset="0"/>
              </a:rPr>
              <a:t>43 </a:t>
            </a:r>
            <a:r>
              <a:rPr lang="en-US" sz="2400" cap="none" dirty="0">
                <a:latin typeface="Arial" panose="020B0604020202020204" pitchFamily="34" charset="0"/>
                <a:cs typeface="Arial" panose="020B0604020202020204" pitchFamily="34" charset="0"/>
              </a:rPr>
              <a:t>habitations through transportation. </a:t>
            </a:r>
          </a:p>
          <a:p>
            <a:pPr algn="just">
              <a:spcBef>
                <a:spcPts val="0"/>
              </a:spcBef>
              <a:spcAft>
                <a:spcPts val="600"/>
              </a:spcAft>
            </a:pPr>
            <a:r>
              <a:rPr lang="en-US" sz="2400" cap="none" dirty="0">
                <a:latin typeface="Arial" panose="020B0604020202020204" pitchFamily="34" charset="0"/>
                <a:cs typeface="Arial" panose="020B0604020202020204" pitchFamily="34" charset="0"/>
              </a:rPr>
              <a:t>The problem was not just the quantity but also the quality. Prior to 2014, there were 265 Quality Affected (QA) habitations in Erstwhile Mahabubnagar district.</a:t>
            </a:r>
          </a:p>
          <a:p>
            <a:pPr algn="just">
              <a:spcBef>
                <a:spcPts val="0"/>
              </a:spcBef>
              <a:spcAft>
                <a:spcPts val="600"/>
              </a:spcAft>
            </a:pPr>
            <a:endParaRPr lang="en-US" sz="2400" cap="none" dirty="0">
              <a:latin typeface="Arial" panose="020B0604020202020204" pitchFamily="34" charset="0"/>
              <a:cs typeface="Arial" panose="020B0604020202020204" pitchFamily="34" charset="0"/>
            </a:endParaRPr>
          </a:p>
          <a:p>
            <a:pPr algn="just">
              <a:spcBef>
                <a:spcPts val="0"/>
              </a:spcBef>
              <a:spcAft>
                <a:spcPts val="600"/>
              </a:spcAft>
            </a:pPr>
            <a:endParaRPr lang="en-US" sz="2400" cap="none"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lvl="1" algn="just">
              <a:lnSpc>
                <a:spcPts val="3099"/>
              </a:lnSpc>
              <a:spcBef>
                <a:spcPct val="0"/>
              </a:spcBef>
              <a:spcAft>
                <a:spcPts val="600"/>
              </a:spcAft>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4BAF3D66-3CC1-EA8A-AB2A-9C41B87B93A6}"/>
              </a:ext>
            </a:extLst>
          </p:cNvPr>
          <p:cNvSpPr txBox="1"/>
          <p:nvPr/>
        </p:nvSpPr>
        <p:spPr>
          <a:xfrm>
            <a:off x="1421331" y="1299"/>
            <a:ext cx="9147208" cy="523220"/>
          </a:xfrm>
          <a:prstGeom prst="rect">
            <a:avLst/>
          </a:prstGeom>
          <a:noFill/>
        </p:spPr>
        <p:txBody>
          <a:bodyPr wrap="square">
            <a:spAutoFit/>
          </a:bodyPr>
          <a:lstStyle/>
          <a:p>
            <a:pPr algn="just">
              <a:spcAft>
                <a:spcPts val="600"/>
              </a:spcAft>
              <a:buNone/>
            </a:pPr>
            <a:r>
              <a:rPr lang="en-US" sz="2800" b="1" cap="none" dirty="0">
                <a:solidFill>
                  <a:srgbClr val="0066CC"/>
                </a:solidFill>
                <a:latin typeface="Arial" panose="020B0604020202020204" pitchFamily="34" charset="0"/>
                <a:cs typeface="Arial" panose="020B0604020202020204" pitchFamily="34" charset="0"/>
              </a:rPr>
              <a:t>Drinking Water Scenario prior to Mission Bhagiratha</a:t>
            </a:r>
          </a:p>
        </p:txBody>
      </p:sp>
    </p:spTree>
    <p:extLst>
      <p:ext uri="{BB962C8B-B14F-4D97-AF65-F5344CB8AC3E}">
        <p14:creationId xmlns:p14="http://schemas.microsoft.com/office/powerpoint/2010/main" val="89550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EC0194-5F8A-EA28-492D-A242B2BF6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3B4886EE-7F4E-13ED-0B1A-73F910F73254}"/>
              </a:ext>
            </a:extLst>
          </p:cNvPr>
          <p:cNvSpPr>
            <a:spLocks noGrp="1"/>
          </p:cNvSpPr>
          <p:nvPr>
            <p:ph type="title"/>
          </p:nvPr>
        </p:nvSpPr>
        <p:spPr>
          <a:xfrm>
            <a:off x="749519" y="163628"/>
            <a:ext cx="10364451" cy="427446"/>
          </a:xfrm>
        </p:spPr>
        <p:txBody>
          <a:bodyPr>
            <a:noAutofit/>
          </a:bodyPr>
          <a:lstStyle/>
          <a:p>
            <a:r>
              <a:rPr lang="en-US" sz="2800" b="1" cap="none" dirty="0">
                <a:solidFill>
                  <a:srgbClr val="0070C0"/>
                </a:solidFill>
                <a:latin typeface="Arial" panose="020B0604020202020204" pitchFamily="34" charset="0"/>
                <a:cs typeface="Arial" panose="020B0604020202020204" pitchFamily="34" charset="0"/>
              </a:rPr>
              <a:t>Mission Bhagiratha Undertaken</a:t>
            </a:r>
            <a:endParaRPr lang="en-IN" sz="2800" b="1" cap="none"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6B2778AA-467F-9D3C-CD2B-1502810B59B7}"/>
              </a:ext>
            </a:extLst>
          </p:cNvPr>
          <p:cNvSpPr>
            <a:spLocks noGrp="1"/>
          </p:cNvSpPr>
          <p:nvPr>
            <p:ph sz="quarter" idx="13"/>
          </p:nvPr>
        </p:nvSpPr>
        <p:spPr>
          <a:xfrm>
            <a:off x="827147" y="682632"/>
            <a:ext cx="10286823" cy="3744990"/>
          </a:xfrm>
        </p:spPr>
        <p:txBody>
          <a:bodyPr>
            <a:noAutofit/>
          </a:bodyPr>
          <a:lstStyle/>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Government of Telangana implemented Telangana Drinking Water Supply Project named </a:t>
            </a:r>
            <a:r>
              <a:rPr lang="en-US" sz="2400" b="1" cap="none" dirty="0">
                <a:solidFill>
                  <a:srgbClr val="0070C0"/>
                </a:solidFill>
                <a:latin typeface="Arial" panose="020B0604020202020204" pitchFamily="34" charset="0"/>
                <a:cs typeface="Arial" panose="020B0604020202020204" pitchFamily="34" charset="0"/>
              </a:rPr>
              <a:t>Mission Bhagiratha</a:t>
            </a:r>
            <a:r>
              <a:rPr lang="en-US" sz="2400" cap="none" dirty="0">
                <a:latin typeface="Arial" panose="020B0604020202020204" pitchFamily="34" charset="0"/>
                <a:cs typeface="Arial" panose="020B0604020202020204" pitchFamily="34" charset="0"/>
              </a:rPr>
              <a:t> (2015-2019) to provide safe, adequate, sustainable and treated drinking water for the entire Rural and Urban areas of the State. It envisaged to provide drinking water at the rate of </a:t>
            </a:r>
          </a:p>
          <a:p>
            <a:pPr lvl="2">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100 LPCD for Rural areas</a:t>
            </a:r>
          </a:p>
          <a:p>
            <a:pPr lvl="2">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135 LPCD for Municipalities</a:t>
            </a:r>
          </a:p>
          <a:p>
            <a:pPr lvl="2">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150 LPCD for Municipal Corporations</a:t>
            </a:r>
          </a:p>
          <a:p>
            <a:pPr lvl="2">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Meet Industrial requirements to an extent of 10% of treated water</a:t>
            </a:r>
          </a:p>
        </p:txBody>
      </p:sp>
      <p:sp>
        <p:nvSpPr>
          <p:cNvPr id="5" name="TextBox 4">
            <a:extLst>
              <a:ext uri="{FF2B5EF4-FFF2-40B4-BE49-F238E27FC236}">
                <a16:creationId xmlns:a16="http://schemas.microsoft.com/office/drawing/2014/main" xmlns="" id="{D8D63F18-10A8-387D-2A35-AD443D3E5078}"/>
              </a:ext>
            </a:extLst>
          </p:cNvPr>
          <p:cNvSpPr txBox="1"/>
          <p:nvPr/>
        </p:nvSpPr>
        <p:spPr>
          <a:xfrm>
            <a:off x="1130165" y="4427622"/>
            <a:ext cx="9983805" cy="1820755"/>
          </a:xfrm>
          <a:prstGeom prst="rect">
            <a:avLst/>
          </a:prstGeom>
          <a:solidFill>
            <a:srgbClr val="D9F2FF"/>
          </a:solidFill>
          <a:ln>
            <a:solidFill>
              <a:schemeClr val="tx1"/>
            </a:solidFill>
          </a:ln>
        </p:spPr>
        <p:txBody>
          <a:bodyPr wrap="square">
            <a:spAutoFit/>
          </a:bodyPr>
          <a:lstStyle/>
          <a:p>
            <a:pPr algn="just">
              <a:lnSpc>
                <a:spcPct val="134000"/>
              </a:lnSpc>
              <a:spcBef>
                <a:spcPts val="0"/>
              </a:spcBef>
            </a:pPr>
            <a:r>
              <a:rPr lang="en-US" sz="2400" cap="none" dirty="0">
                <a:latin typeface="Arial" panose="020B0604020202020204" pitchFamily="34" charset="0"/>
                <a:cs typeface="Arial" panose="020B0604020202020204" pitchFamily="34" charset="0"/>
              </a:rPr>
              <a:t>Total Households (HHs)		: 	1,49,198 </a:t>
            </a:r>
          </a:p>
          <a:p>
            <a:pPr algn="just">
              <a:lnSpc>
                <a:spcPct val="134000"/>
              </a:lnSpc>
              <a:spcBef>
                <a:spcPts val="0"/>
              </a:spcBef>
            </a:pPr>
            <a:r>
              <a:rPr lang="en-US" sz="2400" cap="none" dirty="0">
                <a:latin typeface="Arial" panose="020B0604020202020204" pitchFamily="34" charset="0"/>
                <a:cs typeface="Arial" panose="020B0604020202020204" pitchFamily="34" charset="0"/>
              </a:rPr>
              <a:t>Households with FHTCs		:	1,48,629</a:t>
            </a:r>
          </a:p>
          <a:p>
            <a:pPr algn="just">
              <a:spcBef>
                <a:spcPts val="0"/>
              </a:spcBef>
            </a:pPr>
            <a:r>
              <a:rPr lang="en-US" sz="2400" cap="none" dirty="0">
                <a:latin typeface="Arial" panose="020B0604020202020204" pitchFamily="34" charset="0"/>
                <a:cs typeface="Arial" panose="020B0604020202020204" pitchFamily="34" charset="0"/>
              </a:rPr>
              <a:t>Households without FHTCs	:	569 (After YDU Survey, FHTCs yet to </a:t>
            </a:r>
            <a:endParaRPr lang="en-US" sz="2400" cap="none" dirty="0" smtClean="0">
              <a:latin typeface="Arial" panose="020B0604020202020204" pitchFamily="34" charset="0"/>
              <a:cs typeface="Arial" panose="020B0604020202020204" pitchFamily="34" charset="0"/>
            </a:endParaRPr>
          </a:p>
          <a:p>
            <a:pPr algn="just">
              <a:spcBef>
                <a:spcPts val="0"/>
              </a:spcBef>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cap="none" dirty="0" smtClean="0">
                <a:latin typeface="Arial" panose="020B0604020202020204" pitchFamily="34" charset="0"/>
                <a:cs typeface="Arial" panose="020B0604020202020204" pitchFamily="34" charset="0"/>
              </a:rPr>
              <a:t>be </a:t>
            </a:r>
            <a:r>
              <a:rPr lang="en-US" sz="2400" cap="none" dirty="0">
                <a:latin typeface="Arial" panose="020B0604020202020204" pitchFamily="34" charset="0"/>
                <a:cs typeface="Arial" panose="020B0604020202020204" pitchFamily="34" charset="0"/>
              </a:rPr>
              <a:t>provided)  </a:t>
            </a:r>
          </a:p>
        </p:txBody>
      </p:sp>
    </p:spTree>
    <p:extLst>
      <p:ext uri="{BB962C8B-B14F-4D97-AF65-F5344CB8AC3E}">
        <p14:creationId xmlns:p14="http://schemas.microsoft.com/office/powerpoint/2010/main" val="208539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35DFEF0-FD6E-9192-8314-336E29EFD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2F3CD27-24CB-690F-FA14-F2B454DC67BF}"/>
              </a:ext>
            </a:extLst>
          </p:cNvPr>
          <p:cNvSpPr>
            <a:spLocks noGrp="1"/>
          </p:cNvSpPr>
          <p:nvPr>
            <p:ph type="title"/>
          </p:nvPr>
        </p:nvSpPr>
        <p:spPr>
          <a:xfrm>
            <a:off x="913774" y="77001"/>
            <a:ext cx="10364451" cy="427446"/>
          </a:xfrm>
        </p:spPr>
        <p:txBody>
          <a:bodyPr>
            <a:noAutofit/>
          </a:bodyPr>
          <a:lstStyle/>
          <a:p>
            <a:r>
              <a:rPr lang="en-US" sz="2800" b="1" cap="none" dirty="0">
                <a:solidFill>
                  <a:srgbClr val="0070C0"/>
                </a:solidFill>
                <a:latin typeface="Arial" panose="020B0604020202020204" pitchFamily="34" charset="0"/>
                <a:cs typeface="Arial" panose="020B0604020202020204" pitchFamily="34" charset="0"/>
              </a:rPr>
              <a:t>Mission Bhagiratha Working Model</a:t>
            </a:r>
            <a:endParaRPr lang="en-IN" sz="2800" b="1" cap="none"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B2DA4283-66DC-FF0A-B9C7-74343D97D3FF}"/>
              </a:ext>
            </a:extLst>
          </p:cNvPr>
          <p:cNvSpPr>
            <a:spLocks noGrp="1"/>
          </p:cNvSpPr>
          <p:nvPr>
            <p:ph sz="quarter" idx="13"/>
          </p:nvPr>
        </p:nvSpPr>
        <p:spPr>
          <a:xfrm>
            <a:off x="845105" y="551812"/>
            <a:ext cx="10501788" cy="5964491"/>
          </a:xfrm>
        </p:spPr>
        <p:txBody>
          <a:bodyPr>
            <a:noAutofit/>
          </a:bodyPr>
          <a:lstStyle/>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In Mahabubnagar district, Raw water is </a:t>
            </a:r>
            <a:r>
              <a:rPr lang="en-US" sz="2400" cap="none" dirty="0" smtClean="0">
                <a:latin typeface="Arial" panose="020B0604020202020204" pitchFamily="34" charset="0"/>
                <a:cs typeface="Arial" panose="020B0604020202020204" pitchFamily="34" charset="0"/>
              </a:rPr>
              <a:t>drawn by </a:t>
            </a:r>
            <a:r>
              <a:rPr lang="en-US" sz="2400" cap="none" dirty="0">
                <a:latin typeface="Arial" panose="020B0604020202020204" pitchFamily="34" charset="0"/>
                <a:cs typeface="Arial" panose="020B0604020202020204" pitchFamily="34" charset="0"/>
              </a:rPr>
              <a:t>Pumping/Gravity from various sources to 8 Water Treatment Plants (WTPs) at various locations. </a:t>
            </a:r>
          </a:p>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After due treatment of raw water at WTPs, Clear water supplied to OHBRs/GLBRs/BPTs by Pumping/Gravity through Primary transmission lines and the water is being supplied to Rural &amp; Urban OHSRs by Gravity/Pumping. </a:t>
            </a:r>
          </a:p>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The treated water is chlorinated throughout the day continuously to avoid bacteriological contamination. The physical and bacteriological tests are conducted for the treated water for 24/7 to supply quality drinking water to all the habitations.   </a:t>
            </a:r>
          </a:p>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All habitations including QA habitations were covered under Mission Bhagiratha in the year 2019.</a:t>
            </a:r>
          </a:p>
          <a:p>
            <a:pPr algn="just">
              <a:lnSpc>
                <a:spcPct val="100000"/>
              </a:lnSpc>
              <a:spcBef>
                <a:spcPts val="0"/>
              </a:spcBef>
              <a:spcAft>
                <a:spcPts val="600"/>
              </a:spcAft>
            </a:pPr>
            <a:r>
              <a:rPr lang="en-US" sz="2400" cap="none" dirty="0">
                <a:latin typeface="Arial" panose="020B0604020202020204" pitchFamily="34" charset="0"/>
                <a:cs typeface="Arial" panose="020B0604020202020204" pitchFamily="34" charset="0"/>
              </a:rPr>
              <a:t>During execution, the services of M/s WAPCOS were utilized as Third Party Implementing (TPI) Agency from the stage of vetting, commissioning and up to stabilization of drinking water. </a:t>
            </a:r>
          </a:p>
        </p:txBody>
      </p:sp>
    </p:spTree>
    <p:extLst>
      <p:ext uri="{BB962C8B-B14F-4D97-AF65-F5344CB8AC3E}">
        <p14:creationId xmlns:p14="http://schemas.microsoft.com/office/powerpoint/2010/main" val="8053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70DC08-00AB-6F59-D7C8-5168906ADCAB}"/>
              </a:ext>
            </a:extLst>
          </p:cNvPr>
          <p:cNvSpPr>
            <a:spLocks noGrp="1"/>
          </p:cNvSpPr>
          <p:nvPr>
            <p:ph type="title"/>
          </p:nvPr>
        </p:nvSpPr>
        <p:spPr>
          <a:xfrm>
            <a:off x="913775" y="356771"/>
            <a:ext cx="10364451" cy="475333"/>
          </a:xfrm>
        </p:spPr>
        <p:txBody>
          <a:bodyPr>
            <a:noAutofit/>
          </a:bodyPr>
          <a:lstStyle/>
          <a:p>
            <a:r>
              <a:rPr lang="en-US" sz="2800" cap="none" dirty="0">
                <a:solidFill>
                  <a:srgbClr val="0070C0"/>
                </a:solidFill>
                <a:latin typeface="Arial" panose="020B0604020202020204" pitchFamily="34" charset="0"/>
                <a:cs typeface="Arial" panose="020B0604020202020204" pitchFamily="34" charset="0"/>
              </a:rPr>
              <a:t> </a:t>
            </a:r>
            <a:r>
              <a:rPr lang="en-US" sz="2800" b="1" cap="none" dirty="0">
                <a:solidFill>
                  <a:srgbClr val="0070C0"/>
                </a:solidFill>
                <a:latin typeface="Arial" panose="020B0604020202020204" pitchFamily="34" charset="0"/>
                <a:cs typeface="Arial" panose="020B0604020202020204" pitchFamily="34" charset="0"/>
              </a:rPr>
              <a:t>Details of Sources in  Mahabubnagar District  </a:t>
            </a:r>
            <a:endParaRPr lang="en-IN" sz="2800" b="1" cap="none"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4D215D3B-6CA9-B146-5D9C-D73A64EAF274}"/>
              </a:ext>
            </a:extLst>
          </p:cNvPr>
          <p:cNvSpPr>
            <a:spLocks noGrp="1"/>
          </p:cNvSpPr>
          <p:nvPr>
            <p:ph sz="quarter" idx="13"/>
          </p:nvPr>
        </p:nvSpPr>
        <p:spPr>
          <a:xfrm>
            <a:off x="307975" y="3027964"/>
            <a:ext cx="6429676" cy="3399063"/>
          </a:xfrm>
        </p:spPr>
        <p:txBody>
          <a:bodyPr>
            <a:noAutofit/>
          </a:bodyPr>
          <a:lstStyle/>
          <a:p>
            <a:pPr>
              <a:lnSpc>
                <a:spcPct val="100000"/>
              </a:lnSpc>
              <a:spcBef>
                <a:spcPts val="0"/>
              </a:spcBef>
            </a:pPr>
            <a:r>
              <a:rPr lang="en-US" b="1" dirty="0">
                <a:latin typeface="Arial" panose="020B0604020202020204" pitchFamily="34" charset="0"/>
                <a:cs typeface="Arial" panose="020B0604020202020204" pitchFamily="34" charset="0"/>
              </a:rPr>
              <a:t>Srisailam Back water fed to </a:t>
            </a:r>
            <a:r>
              <a:rPr lang="en-US" b="1" dirty="0" err="1">
                <a:latin typeface="Arial" panose="020B0604020202020204" pitchFamily="34" charset="0"/>
                <a:cs typeface="Arial" panose="020B0604020202020204" pitchFamily="34" charset="0"/>
              </a:rPr>
              <a:t>Yellore</a:t>
            </a:r>
            <a:r>
              <a:rPr lang="en-US" b="1" dirty="0">
                <a:latin typeface="Arial" panose="020B0604020202020204" pitchFamily="34" charset="0"/>
                <a:cs typeface="Arial" panose="020B0604020202020204" pitchFamily="34" charset="0"/>
              </a:rPr>
              <a:t> reservoir (Source – I)</a:t>
            </a:r>
          </a:p>
          <a:p>
            <a:pPr marL="0" indent="0">
              <a:lnSpc>
                <a:spcPct val="100000"/>
              </a:lnSpc>
              <a:spcBef>
                <a:spcPts val="0"/>
              </a:spcBef>
              <a:buNone/>
            </a:pPr>
            <a:r>
              <a:rPr lang="en-US" b="1" dirty="0">
                <a:latin typeface="Arial" panose="020B0604020202020204" pitchFamily="34" charset="0"/>
                <a:cs typeface="Arial" panose="020B0604020202020204" pitchFamily="34" charset="0"/>
              </a:rPr>
              <a:t> </a:t>
            </a:r>
          </a:p>
          <a:p>
            <a:pPr marL="800100" lvl="1" indent="-342900">
              <a:lnSpc>
                <a:spcPct val="100000"/>
              </a:lnSpc>
              <a:spcBef>
                <a:spcPts val="0"/>
              </a:spcBef>
            </a:pPr>
            <a:r>
              <a:rPr lang="en-IN" sz="2000" cap="none" dirty="0">
                <a:latin typeface="Arial" panose="020B0604020202020204" pitchFamily="34" charset="0"/>
                <a:cs typeface="Arial" panose="020B0604020202020204" pitchFamily="34" charset="0"/>
              </a:rPr>
              <a:t>Capacity of </a:t>
            </a:r>
            <a:r>
              <a:rPr lang="en-IN" sz="2000" cap="none" dirty="0" err="1">
                <a:latin typeface="Arial" panose="020B0604020202020204" pitchFamily="34" charset="0"/>
                <a:cs typeface="Arial" panose="020B0604020202020204" pitchFamily="34" charset="0"/>
              </a:rPr>
              <a:t>Srisailam</a:t>
            </a:r>
            <a:r>
              <a:rPr lang="en-IN" sz="2000" cap="none" dirty="0">
                <a:latin typeface="Arial" panose="020B0604020202020204" pitchFamily="34" charset="0"/>
                <a:cs typeface="Arial" panose="020B0604020202020204" pitchFamily="34" charset="0"/>
              </a:rPr>
              <a:t> Reservoir   :   215.80 TMC </a:t>
            </a:r>
          </a:p>
          <a:p>
            <a:pPr marL="800100" lvl="1" indent="-342900">
              <a:lnSpc>
                <a:spcPct val="100000"/>
              </a:lnSpc>
              <a:spcBef>
                <a:spcPts val="0"/>
              </a:spcBef>
            </a:pPr>
            <a:r>
              <a:rPr lang="en-IN" sz="2000" cap="none" dirty="0">
                <a:latin typeface="Arial" panose="020B0604020202020204" pitchFamily="34" charset="0"/>
                <a:cs typeface="Arial" panose="020B0604020202020204" pitchFamily="34" charset="0"/>
              </a:rPr>
              <a:t>Capacity of Yellore Reservoir       :       0.35 TMC </a:t>
            </a:r>
          </a:p>
          <a:p>
            <a:pPr marL="800100" lvl="1" indent="-342900">
              <a:lnSpc>
                <a:spcPct val="100000"/>
              </a:lnSpc>
              <a:spcBef>
                <a:spcPts val="0"/>
              </a:spcBef>
            </a:pPr>
            <a:r>
              <a:rPr lang="en-IN" sz="2000" cap="none" dirty="0">
                <a:latin typeface="Arial" panose="020B0604020202020204" pitchFamily="34" charset="0"/>
                <a:cs typeface="Arial" panose="020B0604020202020204" pitchFamily="34" charset="0"/>
              </a:rPr>
              <a:t>No of WTPs                                  :          05 </a:t>
            </a:r>
          </a:p>
          <a:p>
            <a:pPr marL="800100" lvl="1" indent="-342900">
              <a:lnSpc>
                <a:spcPct val="100000"/>
              </a:lnSpc>
              <a:spcBef>
                <a:spcPts val="0"/>
              </a:spcBef>
            </a:pPr>
            <a:r>
              <a:rPr lang="en-IN" sz="2000" cap="none" dirty="0">
                <a:latin typeface="Arial" panose="020B0604020202020204" pitchFamily="34" charset="0"/>
                <a:cs typeface="Arial" panose="020B0604020202020204" pitchFamily="34" charset="0"/>
              </a:rPr>
              <a:t>Habitations designed 		   </a:t>
            </a:r>
          </a:p>
          <a:p>
            <a:pPr marL="1257300" lvl="2" indent="-342900">
              <a:lnSpc>
                <a:spcPct val="100000"/>
              </a:lnSpc>
              <a:spcBef>
                <a:spcPts val="0"/>
              </a:spcBef>
              <a:buFont typeface="Wingdings" pitchFamily="2" charset="2"/>
              <a:buChar char="Ø"/>
            </a:pPr>
            <a:r>
              <a:rPr lang="en-IN" sz="2000" cap="none" dirty="0">
                <a:latin typeface="Arial" panose="020B0604020202020204" pitchFamily="34" charset="0"/>
                <a:cs typeface="Arial" panose="020B0604020202020204" pitchFamily="34" charset="0"/>
              </a:rPr>
              <a:t>Rural 		             :         669</a:t>
            </a:r>
          </a:p>
          <a:p>
            <a:pPr marL="1257300" lvl="2" indent="-342900">
              <a:lnSpc>
                <a:spcPct val="100000"/>
              </a:lnSpc>
              <a:spcBef>
                <a:spcPts val="0"/>
              </a:spcBef>
              <a:buFont typeface="Wingdings" pitchFamily="2" charset="2"/>
              <a:buChar char="Ø"/>
            </a:pPr>
            <a:r>
              <a:rPr lang="en-IN" sz="2000" cap="none" dirty="0">
                <a:latin typeface="Arial" panose="020B0604020202020204" pitchFamily="34" charset="0"/>
                <a:cs typeface="Arial" panose="020B0604020202020204" pitchFamily="34" charset="0"/>
              </a:rPr>
              <a:t>ULB 		                          :           04	  </a:t>
            </a:r>
          </a:p>
        </p:txBody>
      </p:sp>
      <p:sp>
        <p:nvSpPr>
          <p:cNvPr id="1028" name="AutoShape 4" descr="blob:https://web.whatsapp.com/118075b6-0de7-432c-9395-8844b8911b3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5" name="Content Placeholder 9" descr="Yellore intake.jpg"/>
          <p:cNvPicPr>
            <a:picLocks noChangeAspect="1"/>
          </p:cNvPicPr>
          <p:nvPr/>
        </p:nvPicPr>
        <p:blipFill>
          <a:blip r:embed="rId2" cstate="print"/>
          <a:stretch>
            <a:fillRect/>
          </a:stretch>
        </p:blipFill>
        <p:spPr>
          <a:xfrm>
            <a:off x="7010400" y="2646964"/>
            <a:ext cx="4441372" cy="3780063"/>
          </a:xfrm>
          <a:prstGeom prst="rect">
            <a:avLst/>
          </a:prstGeom>
        </p:spPr>
      </p:pic>
      <p:sp>
        <p:nvSpPr>
          <p:cNvPr id="8" name="TextBox 7"/>
          <p:cNvSpPr txBox="1"/>
          <p:nvPr/>
        </p:nvSpPr>
        <p:spPr>
          <a:xfrm>
            <a:off x="740850" y="954704"/>
            <a:ext cx="10537375"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 Raw water fed from the following sources to a total of (8) Water Treatment Plants (WTPs) at various locations. After due treatment, the Clear water is being supplied to a total of 852 Rural habitations and 4 Urban Local Bodies. The reliable and sustainable sources were identified.    </a:t>
            </a:r>
          </a:p>
        </p:txBody>
      </p:sp>
    </p:spTree>
    <p:extLst>
      <p:ext uri="{BB962C8B-B14F-4D97-AF65-F5344CB8AC3E}">
        <p14:creationId xmlns:p14="http://schemas.microsoft.com/office/powerpoint/2010/main" val="49647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D215D3B-6CA9-B146-5D9C-D73A64EAF274}"/>
              </a:ext>
            </a:extLst>
          </p:cNvPr>
          <p:cNvSpPr>
            <a:spLocks noGrp="1"/>
          </p:cNvSpPr>
          <p:nvPr>
            <p:ph sz="quarter" idx="13"/>
          </p:nvPr>
        </p:nvSpPr>
        <p:spPr>
          <a:xfrm>
            <a:off x="666749" y="1288596"/>
            <a:ext cx="6219825" cy="4207328"/>
          </a:xfrm>
        </p:spPr>
        <p:txBody>
          <a:bodyPr>
            <a:normAutofit/>
          </a:bodyPr>
          <a:lstStyle/>
          <a:p>
            <a:r>
              <a:rPr lang="en-US" sz="2200" b="1" dirty="0" err="1" smtClean="0"/>
              <a:t>Koilsagar</a:t>
            </a:r>
            <a:r>
              <a:rPr lang="en-US" sz="2200" b="1" dirty="0" smtClean="0"/>
              <a:t> reservoir (Source – II) : </a:t>
            </a:r>
          </a:p>
          <a:p>
            <a:pPr>
              <a:buNone/>
            </a:pPr>
            <a:endParaRPr lang="en-US" dirty="0"/>
          </a:p>
          <a:p>
            <a:pPr marL="800100" lvl="1" indent="-342900"/>
            <a:r>
              <a:rPr lang="en-IN" sz="2200" cap="none" dirty="0"/>
              <a:t>Capacity of </a:t>
            </a:r>
            <a:r>
              <a:rPr lang="en-IN" sz="2200" cap="none" dirty="0" err="1" smtClean="0"/>
              <a:t>Koilsagar</a:t>
            </a:r>
            <a:r>
              <a:rPr lang="en-IN" sz="2200" cap="none" dirty="0" smtClean="0"/>
              <a:t> Reservoir   : 2.277 </a:t>
            </a:r>
            <a:r>
              <a:rPr lang="en-IN" sz="2200" cap="none" dirty="0"/>
              <a:t>TMC </a:t>
            </a:r>
          </a:p>
          <a:p>
            <a:pPr marL="800100" lvl="1" indent="-342900"/>
            <a:r>
              <a:rPr lang="en-IN" sz="2200" cap="none" dirty="0"/>
              <a:t>Water </a:t>
            </a:r>
            <a:r>
              <a:rPr lang="en-IN" sz="2200" cap="none" dirty="0" smtClean="0"/>
              <a:t>drawl </a:t>
            </a:r>
            <a:r>
              <a:rPr lang="en-IN" sz="2200" cap="none" dirty="0"/>
              <a:t>for drinking water </a:t>
            </a:r>
            <a:r>
              <a:rPr lang="en-IN" sz="2200" cap="none" dirty="0" smtClean="0"/>
              <a:t>  :   0.40 TMC</a:t>
            </a:r>
          </a:p>
          <a:p>
            <a:pPr marL="800100" lvl="1" indent="-342900"/>
            <a:r>
              <a:rPr lang="en-IN" sz="2200" cap="none" dirty="0" smtClean="0"/>
              <a:t>No of WTPs  		            :      03</a:t>
            </a:r>
            <a:endParaRPr lang="en-IN" sz="2200" cap="none" dirty="0"/>
          </a:p>
          <a:p>
            <a:pPr marL="800100" lvl="1" indent="-342900"/>
            <a:r>
              <a:rPr lang="en-IN" sz="2200" cap="none" dirty="0" smtClean="0"/>
              <a:t>Habitations </a:t>
            </a:r>
            <a:r>
              <a:rPr lang="en-IN" sz="2200" cap="none" dirty="0"/>
              <a:t>designed </a:t>
            </a:r>
            <a:r>
              <a:rPr lang="en-IN" sz="2200" cap="none" dirty="0" smtClean="0"/>
              <a:t>(Rural)        :    168  </a:t>
            </a:r>
            <a:endParaRPr lang="en-IN" sz="2200" cap="none" dirty="0"/>
          </a:p>
          <a:p>
            <a:pPr marL="800100" lvl="1" indent="-342900">
              <a:buFont typeface="+mj-lt"/>
              <a:buAutoNum type="arabicPeriod"/>
            </a:pPr>
            <a:endParaRPr lang="en-IN" sz="2000" cap="none" dirty="0"/>
          </a:p>
        </p:txBody>
      </p:sp>
      <p:sp>
        <p:nvSpPr>
          <p:cNvPr id="1028" name="AutoShape 4" descr="blob:https://web.whatsapp.com/118075b6-0de7-432c-9395-8844b8911b3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5" descr="C:\Users\tdwsp-1\Downloads\WhatsApp Image 2026-01-13 at 10.36.24 AM.jpeg"/>
          <p:cNvPicPr>
            <a:picLocks noChangeAspect="1" noChangeArrowheads="1"/>
          </p:cNvPicPr>
          <p:nvPr/>
        </p:nvPicPr>
        <p:blipFill>
          <a:blip r:embed="rId2"/>
          <a:srcRect/>
          <a:stretch>
            <a:fillRect/>
          </a:stretch>
        </p:blipFill>
        <p:spPr bwMode="auto">
          <a:xfrm>
            <a:off x="7148514" y="1288595"/>
            <a:ext cx="4621666" cy="4207329"/>
          </a:xfrm>
          <a:prstGeom prst="rect">
            <a:avLst/>
          </a:prstGeom>
          <a:noFill/>
        </p:spPr>
      </p:pic>
      <p:sp>
        <p:nvSpPr>
          <p:cNvPr id="8" name="TextBox 7"/>
          <p:cNvSpPr txBox="1"/>
          <p:nvPr/>
        </p:nvSpPr>
        <p:spPr>
          <a:xfrm>
            <a:off x="7052261" y="5495924"/>
            <a:ext cx="4621666" cy="461665"/>
          </a:xfrm>
          <a:prstGeom prst="rect">
            <a:avLst/>
          </a:prstGeom>
          <a:noFill/>
        </p:spPr>
        <p:txBody>
          <a:bodyPr wrap="square" rtlCol="0">
            <a:spAutoFit/>
          </a:bodyPr>
          <a:lstStyle/>
          <a:p>
            <a:pPr algn="ctr"/>
            <a:r>
              <a:rPr lang="en-US" sz="2400" b="1" dirty="0" smtClean="0"/>
              <a:t>Intake well in </a:t>
            </a:r>
            <a:r>
              <a:rPr lang="en-US" sz="2400" b="1" dirty="0" err="1"/>
              <a:t>Koilsagar</a:t>
            </a:r>
            <a:r>
              <a:rPr lang="en-US" sz="2400" b="1" dirty="0"/>
              <a:t> Reservoir</a:t>
            </a:r>
            <a:r>
              <a:rPr lang="en-US" sz="2400" dirty="0"/>
              <a:t> </a:t>
            </a:r>
            <a:r>
              <a:rPr lang="en-US" sz="2400" dirty="0" smtClean="0"/>
              <a:t> </a:t>
            </a:r>
            <a:endParaRPr lang="en-US" sz="2400" dirty="0"/>
          </a:p>
        </p:txBody>
      </p:sp>
    </p:spTree>
    <p:extLst>
      <p:ext uri="{BB962C8B-B14F-4D97-AF65-F5344CB8AC3E}">
        <p14:creationId xmlns:p14="http://schemas.microsoft.com/office/powerpoint/2010/main" val="1190026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908"/>
          </a:xfrm>
          <a:prstGeom prst="rect">
            <a:avLst/>
          </a:prstGeom>
        </p:spPr>
      </p:pic>
    </p:spTree>
    <p:extLst>
      <p:ext uri="{BB962C8B-B14F-4D97-AF65-F5344CB8AC3E}">
        <p14:creationId xmlns:p14="http://schemas.microsoft.com/office/powerpoint/2010/main" val="2177446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WhatsApp Image 2019-09-23 at 6.59.06 PM.jpeg"/>
          <p:cNvPicPr>
            <a:picLocks noGrp="1" noChangeAspect="1"/>
          </p:cNvPicPr>
          <p:nvPr>
            <p:ph idx="4294967295"/>
          </p:nvPr>
        </p:nvPicPr>
        <p:blipFill>
          <a:blip r:embed="rId2"/>
          <a:stretch>
            <a:fillRect/>
          </a:stretch>
        </p:blipFill>
        <p:spPr>
          <a:xfrm>
            <a:off x="0" y="0"/>
            <a:ext cx="12192000" cy="6858000"/>
          </a:xfrm>
          <a:prstGeom prst="rect">
            <a:avLst/>
          </a:prstGeom>
        </p:spPr>
      </p:pic>
      <p:sp>
        <p:nvSpPr>
          <p:cNvPr id="6" name="TextBox 5"/>
          <p:cNvSpPr txBox="1"/>
          <p:nvPr/>
        </p:nvSpPr>
        <p:spPr>
          <a:xfrm>
            <a:off x="2627155" y="105811"/>
            <a:ext cx="6388100" cy="523220"/>
          </a:xfrm>
          <a:prstGeom prst="rect">
            <a:avLst/>
          </a:prstGeom>
          <a:noFill/>
        </p:spPr>
        <p:txBody>
          <a:bodyPr wrap="square" rtlCol="0">
            <a:spAutoFit/>
          </a:bodyPr>
          <a:lstStyle/>
          <a:p>
            <a:pPr algn="ctr"/>
            <a:r>
              <a:rPr lang="en-US" sz="2800" b="1" dirty="0" smtClean="0"/>
              <a:t>Head works at </a:t>
            </a:r>
            <a:r>
              <a:rPr lang="en-US" sz="2800" b="1" dirty="0" err="1" smtClean="0"/>
              <a:t>Yellore</a:t>
            </a:r>
            <a:r>
              <a:rPr lang="en-US" sz="2800" b="1" dirty="0" smtClean="0"/>
              <a:t> Segment</a:t>
            </a:r>
            <a:r>
              <a:rPr lang="en-US" sz="2800" dirty="0" smtClean="0"/>
              <a:t> </a:t>
            </a:r>
            <a:endParaRPr lang="en-US" sz="2800" dirty="0"/>
          </a:p>
        </p:txBody>
      </p:sp>
    </p:spTree>
    <p:extLst>
      <p:ext uri="{BB962C8B-B14F-4D97-AF65-F5344CB8AC3E}">
        <p14:creationId xmlns:p14="http://schemas.microsoft.com/office/powerpoint/2010/main" val="1331856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853</TotalTime>
  <Words>1982</Words>
  <Application>Microsoft Office PowerPoint</Application>
  <PresentationFormat>Widescreen</PresentationFormat>
  <Paragraphs>293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Tw Cen MT</vt:lpstr>
      <vt:lpstr>Verdana</vt:lpstr>
      <vt:lpstr>Wingdings</vt:lpstr>
      <vt:lpstr>Droplet</vt:lpstr>
      <vt:lpstr>PowerPoint Presentation</vt:lpstr>
      <vt:lpstr>District at a Glance  </vt:lpstr>
      <vt:lpstr>PowerPoint Presentation</vt:lpstr>
      <vt:lpstr>Mission Bhagiratha Undertaken</vt:lpstr>
      <vt:lpstr>Mission Bhagiratha Working Model</vt:lpstr>
      <vt:lpstr> Details of Sources in  Mahabubnagar District  </vt:lpstr>
      <vt:lpstr>PowerPoint Presentation</vt:lpstr>
      <vt:lpstr>PowerPoint Presentation</vt:lpstr>
      <vt:lpstr>PowerPoint Presentation</vt:lpstr>
      <vt:lpstr> Protocols for Handover of Schemes</vt:lpstr>
      <vt:lpstr> Village Distribution Network Map </vt:lpstr>
      <vt:lpstr> </vt:lpstr>
      <vt:lpstr> </vt:lpstr>
      <vt:lpstr> </vt:lpstr>
      <vt:lpstr>Best Practices - I</vt:lpstr>
      <vt:lpstr>Best Practices - II </vt:lpstr>
      <vt:lpstr> </vt:lpstr>
      <vt:lpstr>PowerPoint Presentation</vt:lpstr>
      <vt:lpstr>Training to the Water Supply Operators</vt:lpstr>
      <vt:lpstr>Water Quality Surveillance</vt:lpstr>
      <vt:lpstr>PowerPoint Presentation</vt:lpstr>
      <vt:lpstr>PowerPoint Presentation</vt:lpstr>
      <vt:lpstr>Public Grievance Redressal System</vt:lpstr>
      <vt:lpstr>PM Gati Shakti</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presentation on peyjal Samvad</dc:title>
  <dc:creator>vikranth shetty</dc:creator>
  <cp:lastModifiedBy>Admin</cp:lastModifiedBy>
  <cp:revision>229</cp:revision>
  <dcterms:created xsi:type="dcterms:W3CDTF">2026-01-13T00:44:54Z</dcterms:created>
  <dcterms:modified xsi:type="dcterms:W3CDTF">2026-01-14T11:23:21Z</dcterms:modified>
</cp:coreProperties>
</file>