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3" r:id="rId3"/>
    <p:sldId id="721" r:id="rId4"/>
    <p:sldId id="775" r:id="rId5"/>
    <p:sldId id="391" r:id="rId6"/>
    <p:sldId id="377" r:id="rId7"/>
    <p:sldId id="431" r:id="rId8"/>
    <p:sldId id="777" r:id="rId9"/>
    <p:sldId id="776" r:id="rId10"/>
    <p:sldId id="782" r:id="rId11"/>
    <p:sldId id="783" r:id="rId12"/>
  </p:sldIdLst>
  <p:sldSz cx="9144000" cy="5715000" type="screen16x10"/>
  <p:notesSz cx="6858000" cy="9144000"/>
  <p:embeddedFontLst>
    <p:embeddedFont>
      <p:font typeface="Bahnschrift SemiCondensed" panose="020B0502040204020203" pitchFamily="34" charset="0"/>
      <p:regular r:id="rId14"/>
      <p:bold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80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hrpHnse7eVw6UGRvdo+HIwnapTa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isha de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BE2"/>
    <a:srgbClr val="000000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7E062A-7313-4695-99EC-24DA343A0695}">
  <a:tblStyle styleId="{627E062A-7313-4695-99EC-24DA343A069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A19C9FC-84B8-4E1D-BD7E-8C359D58B37C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88970" autoAdjust="0"/>
  </p:normalViewPr>
  <p:slideViewPr>
    <p:cSldViewPr snapToGrid="0">
      <p:cViewPr varScale="1">
        <p:scale>
          <a:sx n="113" d="100"/>
          <a:sy n="113" d="100"/>
        </p:scale>
        <p:origin x="1422" y="102"/>
      </p:cViewPr>
      <p:guideLst>
        <p:guide orient="horz" pos="2160"/>
        <p:guide pos="3840"/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59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5794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41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925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369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492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3828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4111E-9252-4538-AAE3-DE64B641B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FCE05E-ED78-9C68-7914-51646FD9E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E96556-2E14-037A-6B82-7E5AD6DC7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90205-DFD3-DF46-51F0-E33E320A4A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87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/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63252" y="5452924"/>
            <a:ext cx="631560" cy="169539"/>
            <a:chOff x="6900653" y="5819139"/>
            <a:chExt cx="1780711" cy="49338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4" t="88404" b="164"/>
            <a:stretch/>
          </p:blipFill>
          <p:spPr>
            <a:xfrm>
              <a:off x="7772400" y="5887374"/>
              <a:ext cx="908964" cy="264842"/>
            </a:xfrm>
            <a:prstGeom prst="rect">
              <a:avLst/>
            </a:prstGeom>
          </p:spPr>
        </p:pic>
        <p:pic>
          <p:nvPicPr>
            <p:cNvPr id="9" name="Picture 2" descr="Related image">
              <a:extLst>
                <a:ext uri="{FF2B5EF4-FFF2-40B4-BE49-F238E27FC236}">
                  <a16:creationId xmlns:a16="http://schemas.microsoft.com/office/drawing/2014/main" id="{64CDAF04-7C97-4C6E-91BD-3578AE6CA4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653" y="5819139"/>
              <a:ext cx="803428" cy="49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 userDrawn="1"/>
          </p:nvCxnSpPr>
          <p:spPr>
            <a:xfrm>
              <a:off x="7746128" y="5896884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5"/>
          <p:cNvSpPr txBox="1"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5"/>
          <p:cNvSpPr txBox="1">
            <a:spLocks noGrp="1"/>
          </p:cNvSpPr>
          <p:nvPr>
            <p:ph type="body" idx="1"/>
          </p:nvPr>
        </p:nvSpPr>
        <p:spPr>
          <a:xfrm rot="5400000">
            <a:off x="2758943" y="-608938"/>
            <a:ext cx="3626116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5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5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5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6"/>
          <p:cNvSpPr txBox="1">
            <a:spLocks noGrp="1"/>
          </p:cNvSpPr>
          <p:nvPr>
            <p:ph type="title"/>
          </p:nvPr>
        </p:nvSpPr>
        <p:spPr>
          <a:xfrm rot="5400000">
            <a:off x="5107916" y="1740076"/>
            <a:ext cx="484319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6"/>
          <p:cNvSpPr txBox="1">
            <a:spLocks noGrp="1"/>
          </p:cNvSpPr>
          <p:nvPr>
            <p:ph type="body" idx="1"/>
          </p:nvPr>
        </p:nvSpPr>
        <p:spPr>
          <a:xfrm rot="5400000">
            <a:off x="1107417" y="-174449"/>
            <a:ext cx="484319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46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6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6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0349" y="5419306"/>
            <a:ext cx="631560" cy="169539"/>
            <a:chOff x="6900653" y="5819139"/>
            <a:chExt cx="1780711" cy="49338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4" t="88404" b="164"/>
            <a:stretch/>
          </p:blipFill>
          <p:spPr>
            <a:xfrm>
              <a:off x="7772400" y="5887374"/>
              <a:ext cx="908964" cy="264842"/>
            </a:xfrm>
            <a:prstGeom prst="rect">
              <a:avLst/>
            </a:prstGeom>
          </p:spPr>
        </p:pic>
        <p:pic>
          <p:nvPicPr>
            <p:cNvPr id="9" name="Picture 2" descr="Related image">
              <a:extLst>
                <a:ext uri="{FF2B5EF4-FFF2-40B4-BE49-F238E27FC236}">
                  <a16:creationId xmlns:a16="http://schemas.microsoft.com/office/drawing/2014/main" id="{64CDAF04-7C97-4C6E-91BD-3578AE6CA4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653" y="5819139"/>
              <a:ext cx="803428" cy="49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 userDrawn="1"/>
          </p:nvCxnSpPr>
          <p:spPr>
            <a:xfrm>
              <a:off x="7746128" y="5896884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6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0349" y="5419306"/>
            <a:ext cx="631560" cy="169539"/>
            <a:chOff x="6900653" y="5819139"/>
            <a:chExt cx="1780711" cy="49338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4" t="88404" b="164"/>
            <a:stretch/>
          </p:blipFill>
          <p:spPr>
            <a:xfrm>
              <a:off x="7772400" y="5887374"/>
              <a:ext cx="908964" cy="264842"/>
            </a:xfrm>
            <a:prstGeom prst="rect">
              <a:avLst/>
            </a:prstGeom>
          </p:spPr>
        </p:pic>
        <p:pic>
          <p:nvPicPr>
            <p:cNvPr id="9" name="Picture 2" descr="Related image">
              <a:extLst>
                <a:ext uri="{FF2B5EF4-FFF2-40B4-BE49-F238E27FC236}">
                  <a16:creationId xmlns:a16="http://schemas.microsoft.com/office/drawing/2014/main" id="{64CDAF04-7C97-4C6E-91BD-3578AE6CA4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653" y="5819139"/>
              <a:ext cx="803428" cy="49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 userDrawn="1"/>
          </p:nvCxnSpPr>
          <p:spPr>
            <a:xfrm>
              <a:off x="7746128" y="5896884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title"/>
          </p:nvPr>
        </p:nvSpPr>
        <p:spPr>
          <a:xfrm>
            <a:off x="623888" y="1424826"/>
            <a:ext cx="7886700" cy="237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16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40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0349" y="5419306"/>
            <a:ext cx="631560" cy="169539"/>
            <a:chOff x="6900653" y="5819139"/>
            <a:chExt cx="1780711" cy="493389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4" t="88404" b="164"/>
            <a:stretch/>
          </p:blipFill>
          <p:spPr>
            <a:xfrm>
              <a:off x="7772400" y="5887374"/>
              <a:ext cx="908964" cy="264842"/>
            </a:xfrm>
            <a:prstGeom prst="rect">
              <a:avLst/>
            </a:prstGeom>
          </p:spPr>
        </p:pic>
        <p:pic>
          <p:nvPicPr>
            <p:cNvPr id="9" name="Picture 2" descr="Related image">
              <a:extLst>
                <a:ext uri="{FF2B5EF4-FFF2-40B4-BE49-F238E27FC236}">
                  <a16:creationId xmlns:a16="http://schemas.microsoft.com/office/drawing/2014/main" id="{64CDAF04-7C97-4C6E-91BD-3578AE6CA4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653" y="5819139"/>
              <a:ext cx="803428" cy="49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 userDrawn="1"/>
          </p:nvCxnSpPr>
          <p:spPr>
            <a:xfrm>
              <a:off x="7746128" y="5896884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9"/>
          <p:cNvSpPr txBox="1"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9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2"/>
          </p:nvPr>
        </p:nvSpPr>
        <p:spPr>
          <a:xfrm>
            <a:off x="46291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0"/>
          <p:cNvSpPr txBox="1"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0"/>
          <p:cNvSpPr txBox="1"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body" idx="2"/>
          </p:nvPr>
        </p:nvSpPr>
        <p:spPr>
          <a:xfrm>
            <a:off x="629842" y="2087564"/>
            <a:ext cx="3868340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body" idx="3"/>
          </p:nvPr>
        </p:nvSpPr>
        <p:spPr>
          <a:xfrm>
            <a:off x="4629153" y="1400969"/>
            <a:ext cx="3887391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40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 b="1"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body" idx="4"/>
          </p:nvPr>
        </p:nvSpPr>
        <p:spPr>
          <a:xfrm>
            <a:off x="4629153" y="2087564"/>
            <a:ext cx="3887391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0349" y="5419306"/>
            <a:ext cx="631560" cy="169539"/>
            <a:chOff x="6900653" y="5819139"/>
            <a:chExt cx="1780711" cy="493389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4" t="88404" b="164"/>
            <a:stretch/>
          </p:blipFill>
          <p:spPr>
            <a:xfrm>
              <a:off x="7772400" y="5887374"/>
              <a:ext cx="908964" cy="264842"/>
            </a:xfrm>
            <a:prstGeom prst="rect">
              <a:avLst/>
            </a:prstGeom>
          </p:spPr>
        </p:pic>
        <p:pic>
          <p:nvPicPr>
            <p:cNvPr id="12" name="Picture 2" descr="Related image">
              <a:extLst>
                <a:ext uri="{FF2B5EF4-FFF2-40B4-BE49-F238E27FC236}">
                  <a16:creationId xmlns:a16="http://schemas.microsoft.com/office/drawing/2014/main" id="{64CDAF04-7C97-4C6E-91BD-3578AE6CA4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653" y="5819139"/>
              <a:ext cx="803428" cy="49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Connector 12"/>
            <p:cNvCxnSpPr/>
            <p:nvPr userDrawn="1"/>
          </p:nvCxnSpPr>
          <p:spPr>
            <a:xfrm>
              <a:off x="7746128" y="5896884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1"/>
          <p:cNvSpPr txBox="1"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0349" y="5419306"/>
            <a:ext cx="631560" cy="169539"/>
            <a:chOff x="6900653" y="5819139"/>
            <a:chExt cx="1780711" cy="49338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4" t="88404" b="164"/>
            <a:stretch/>
          </p:blipFill>
          <p:spPr>
            <a:xfrm>
              <a:off x="7772400" y="5887374"/>
              <a:ext cx="908964" cy="264842"/>
            </a:xfrm>
            <a:prstGeom prst="rect">
              <a:avLst/>
            </a:prstGeom>
          </p:spPr>
        </p:pic>
        <p:pic>
          <p:nvPicPr>
            <p:cNvPr id="8" name="Picture 2" descr="Related image">
              <a:extLst>
                <a:ext uri="{FF2B5EF4-FFF2-40B4-BE49-F238E27FC236}">
                  <a16:creationId xmlns:a16="http://schemas.microsoft.com/office/drawing/2014/main" id="{64CDAF04-7C97-4C6E-91BD-3578AE6CA4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653" y="5819139"/>
              <a:ext cx="803428" cy="49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 userDrawn="1"/>
          </p:nvCxnSpPr>
          <p:spPr>
            <a:xfrm>
              <a:off x="7746128" y="5896884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2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0349" y="5419306"/>
            <a:ext cx="631560" cy="169539"/>
            <a:chOff x="6900653" y="5819139"/>
            <a:chExt cx="1780711" cy="493389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4" t="88404" b="164"/>
            <a:stretch/>
          </p:blipFill>
          <p:spPr>
            <a:xfrm>
              <a:off x="7772400" y="5887374"/>
              <a:ext cx="908964" cy="264842"/>
            </a:xfrm>
            <a:prstGeom prst="rect">
              <a:avLst/>
            </a:prstGeom>
          </p:spPr>
        </p:pic>
        <p:pic>
          <p:nvPicPr>
            <p:cNvPr id="7" name="Picture 2" descr="Related image">
              <a:extLst>
                <a:ext uri="{FF2B5EF4-FFF2-40B4-BE49-F238E27FC236}">
                  <a16:creationId xmlns:a16="http://schemas.microsoft.com/office/drawing/2014/main" id="{64CDAF04-7C97-4C6E-91BD-3578AE6CA4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653" y="5819139"/>
              <a:ext cx="803428" cy="49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 userDrawn="1"/>
          </p:nvCxnSpPr>
          <p:spPr>
            <a:xfrm>
              <a:off x="7746128" y="5896884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3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body" idx="1"/>
          </p:nvPr>
        </p:nvSpPr>
        <p:spPr>
          <a:xfrm>
            <a:off x="3887391" y="822887"/>
            <a:ext cx="4629150" cy="40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714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600"/>
            </a:lvl4pPr>
            <a:lvl5pPr marL="1714500" lvl="4" indent="-2714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600"/>
            </a:lvl5pPr>
            <a:lvl6pPr marL="2057400" lvl="5" indent="-2714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600"/>
            </a:lvl6pPr>
            <a:lvl7pPr marL="2400300" lvl="6" indent="-2714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600"/>
            </a:lvl7pPr>
            <a:lvl8pPr marL="2743200" lvl="7" indent="-2714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600"/>
            </a:lvl8pPr>
            <a:lvl9pPr marL="3086100" lvl="8" indent="-27146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" name="Google Shape;71;p43"/>
          <p:cNvSpPr txBox="1">
            <a:spLocks noGrp="1"/>
          </p:cNvSpPr>
          <p:nvPr>
            <p:ph type="body" idx="2"/>
          </p:nvPr>
        </p:nvSpPr>
        <p:spPr>
          <a:xfrm>
            <a:off x="629841" y="1714505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43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0349" y="5419306"/>
            <a:ext cx="631560" cy="169539"/>
            <a:chOff x="6900653" y="5819139"/>
            <a:chExt cx="1780711" cy="49338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4" t="88404" b="164"/>
            <a:stretch/>
          </p:blipFill>
          <p:spPr>
            <a:xfrm>
              <a:off x="7772400" y="5887374"/>
              <a:ext cx="908964" cy="264842"/>
            </a:xfrm>
            <a:prstGeom prst="rect">
              <a:avLst/>
            </a:prstGeom>
          </p:spPr>
        </p:pic>
        <p:pic>
          <p:nvPicPr>
            <p:cNvPr id="10" name="Picture 2" descr="Related image">
              <a:extLst>
                <a:ext uri="{FF2B5EF4-FFF2-40B4-BE49-F238E27FC236}">
                  <a16:creationId xmlns:a16="http://schemas.microsoft.com/office/drawing/2014/main" id="{64CDAF04-7C97-4C6E-91BD-3578AE6CA4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653" y="5819139"/>
              <a:ext cx="803428" cy="49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7746128" y="5896884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4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4"/>
          <p:cNvSpPr>
            <a:spLocks noGrp="1"/>
          </p:cNvSpPr>
          <p:nvPr>
            <p:ph type="pic" idx="2"/>
          </p:nvPr>
        </p:nvSpPr>
        <p:spPr>
          <a:xfrm>
            <a:off x="3887391" y="822887"/>
            <a:ext cx="4629150" cy="4061354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44"/>
          <p:cNvSpPr txBox="1">
            <a:spLocks noGrp="1"/>
          </p:cNvSpPr>
          <p:nvPr>
            <p:ph type="body" idx="1"/>
          </p:nvPr>
        </p:nvSpPr>
        <p:spPr>
          <a:xfrm>
            <a:off x="629841" y="1714505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44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0349" y="5419306"/>
            <a:ext cx="631560" cy="169539"/>
            <a:chOff x="6900653" y="5819139"/>
            <a:chExt cx="1780711" cy="49338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4" t="88404" b="164"/>
            <a:stretch/>
          </p:blipFill>
          <p:spPr>
            <a:xfrm>
              <a:off x="7772400" y="5887374"/>
              <a:ext cx="908964" cy="264842"/>
            </a:xfrm>
            <a:prstGeom prst="rect">
              <a:avLst/>
            </a:prstGeom>
          </p:spPr>
        </p:pic>
        <p:pic>
          <p:nvPicPr>
            <p:cNvPr id="10" name="Picture 2" descr="Related image">
              <a:extLst>
                <a:ext uri="{FF2B5EF4-FFF2-40B4-BE49-F238E27FC236}">
                  <a16:creationId xmlns:a16="http://schemas.microsoft.com/office/drawing/2014/main" id="{64CDAF04-7C97-4C6E-91BD-3578AE6CA4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653" y="5819139"/>
              <a:ext cx="803428" cy="493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7746128" y="5896884"/>
              <a:ext cx="0" cy="2743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6286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ftr" idx="11"/>
          </p:nvPr>
        </p:nvSpPr>
        <p:spPr>
          <a:xfrm>
            <a:off x="3028950" y="529697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6457950" y="529697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94" tIns="34256" rIns="68494" bIns="34256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oogle Shape;15;p34"/>
          <p:cNvGrpSpPr/>
          <p:nvPr/>
        </p:nvGrpSpPr>
        <p:grpSpPr>
          <a:xfrm>
            <a:off x="27132" y="5462683"/>
            <a:ext cx="842080" cy="226051"/>
            <a:chOff x="6900653" y="5819139"/>
            <a:chExt cx="1780711" cy="493389"/>
          </a:xfrm>
        </p:grpSpPr>
        <p:pic>
          <p:nvPicPr>
            <p:cNvPr id="16" name="Google Shape;16;p34"/>
            <p:cNvPicPr preferRelativeResize="0"/>
            <p:nvPr/>
          </p:nvPicPr>
          <p:blipFill rotWithShape="1">
            <a:blip r:embed="rId13">
              <a:alphaModFix/>
            </a:blip>
            <a:srcRect l="73364" t="88404" b="164"/>
            <a:stretch/>
          </p:blipFill>
          <p:spPr>
            <a:xfrm>
              <a:off x="7772400" y="5887374"/>
              <a:ext cx="908964" cy="2648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34" descr="Related imag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900653" y="5819139"/>
              <a:ext cx="803428" cy="49338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8;p34"/>
            <p:cNvCxnSpPr/>
            <p:nvPr/>
          </p:nvCxnSpPr>
          <p:spPr>
            <a:xfrm>
              <a:off x="7746128" y="5896884"/>
              <a:ext cx="0" cy="27432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image" Target="../media/image27.png"/><Relationship Id="rId5" Type="http://schemas.openxmlformats.org/officeDocument/2006/relationships/image" Target="../media/image76.JPG"/><Relationship Id="rId10" Type="http://schemas.openxmlformats.org/officeDocument/2006/relationships/image" Target="../media/image81.jpeg"/><Relationship Id="rId4" Type="http://schemas.openxmlformats.org/officeDocument/2006/relationships/image" Target="../media/image5.jpeg"/><Relationship Id="rId9" Type="http://schemas.openxmlformats.org/officeDocument/2006/relationships/image" Target="../media/image8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27.pn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svg"/><Relationship Id="rId18" Type="http://schemas.openxmlformats.org/officeDocument/2006/relationships/image" Target="../media/image24.jpeg"/><Relationship Id="rId3" Type="http://schemas.openxmlformats.org/officeDocument/2006/relationships/image" Target="../media/image11.tiff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5" Type="http://schemas.openxmlformats.org/officeDocument/2006/relationships/image" Target="../media/image21.jpeg"/><Relationship Id="rId10" Type="http://schemas.openxmlformats.org/officeDocument/2006/relationships/image" Target="../media/image17.png"/><Relationship Id="rId19" Type="http://schemas.openxmlformats.org/officeDocument/2006/relationships/image" Target="../media/image25.jp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42.jp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12" Type="http://schemas.openxmlformats.org/officeDocument/2006/relationships/image" Target="../media/image41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24.jpeg"/><Relationship Id="rId5" Type="http://schemas.openxmlformats.org/officeDocument/2006/relationships/image" Target="../media/image37.png"/><Relationship Id="rId15" Type="http://schemas.openxmlformats.org/officeDocument/2006/relationships/image" Target="../media/image27.png"/><Relationship Id="rId10" Type="http://schemas.openxmlformats.org/officeDocument/2006/relationships/image" Target="../media/image25.jpg"/><Relationship Id="rId4" Type="http://schemas.openxmlformats.org/officeDocument/2006/relationships/image" Target="../media/image36.jpg"/><Relationship Id="rId9" Type="http://schemas.openxmlformats.org/officeDocument/2006/relationships/image" Target="../media/image40.png"/><Relationship Id="rId14" Type="http://schemas.openxmlformats.org/officeDocument/2006/relationships/image" Target="../media/image4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27.pn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5.jpeg"/><Relationship Id="rId12" Type="http://schemas.openxmlformats.org/officeDocument/2006/relationships/image" Target="../media/image6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27.png"/><Relationship Id="rId3" Type="http://schemas.openxmlformats.org/officeDocument/2006/relationships/image" Target="../media/image68.png"/><Relationship Id="rId7" Type="http://schemas.microsoft.com/office/2007/relationships/hdphoto" Target="../media/hdphoto1.wdp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73.jpeg"/><Relationship Id="rId5" Type="http://schemas.openxmlformats.org/officeDocument/2006/relationships/image" Target="../media/image69.jpeg"/><Relationship Id="rId10" Type="http://schemas.openxmlformats.org/officeDocument/2006/relationships/image" Target="../media/image72.png"/><Relationship Id="rId4" Type="http://schemas.microsoft.com/office/2007/relationships/hdphoto" Target="../media/hdphoto3.wdp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"/>
          <p:cNvSpPr txBox="1">
            <a:spLocks noGrp="1"/>
          </p:cNvSpPr>
          <p:nvPr>
            <p:ph type="ctrTitle"/>
          </p:nvPr>
        </p:nvSpPr>
        <p:spPr>
          <a:xfrm>
            <a:off x="2" y="1455349"/>
            <a:ext cx="9143999" cy="2184486"/>
          </a:xfrm>
          <a:prstGeom prst="rect">
            <a:avLst/>
          </a:prstGeom>
          <a:gradFill>
            <a:gsLst>
              <a:gs pos="0">
                <a:srgbClr val="1CABE2"/>
              </a:gs>
              <a:gs pos="50000">
                <a:srgbClr val="1CABE2"/>
              </a:gs>
              <a:gs pos="100000">
                <a:srgbClr val="1CABE2"/>
              </a:gs>
            </a:gsLst>
            <a:lin ang="5400000" scaled="0"/>
          </a:gradFill>
          <a:ln w="9525" cap="flat" cmpd="sng">
            <a:solidFill>
              <a:srgbClr val="1CAB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94" tIns="34256" rIns="68494" bIns="34256" anchor="ctr" anchorCtr="0">
            <a:normAutofit/>
          </a:bodyPr>
          <a:lstStyle/>
          <a:p>
            <a:pPr>
              <a:buClr>
                <a:srgbClr val="FFFFFF"/>
              </a:buClr>
              <a:buSzPts val="4400"/>
            </a:pP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Peyjal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Samvad</a:t>
            </a:r>
            <a:b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Venue: DC conference hall</a:t>
            </a:r>
            <a:b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Date:- 17/02/2026</a:t>
            </a:r>
            <a:endParaRPr sz="3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74" name="Google Shape;174;p1"/>
          <p:cNvPicPr preferRelativeResize="0"/>
          <p:nvPr/>
        </p:nvPicPr>
        <p:blipFill>
          <a:blip r:embed="rId3"/>
          <a:srcRect/>
          <a:stretch/>
        </p:blipFill>
        <p:spPr>
          <a:xfrm>
            <a:off x="3269294" y="3684534"/>
            <a:ext cx="2416094" cy="150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"/>
          <p:cNvPicPr preferRelativeResize="0"/>
          <p:nvPr/>
        </p:nvPicPr>
        <p:blipFill>
          <a:blip r:embed="rId4"/>
          <a:srcRect/>
          <a:stretch/>
        </p:blipFill>
        <p:spPr>
          <a:xfrm>
            <a:off x="105535" y="3692560"/>
            <a:ext cx="3084681" cy="149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"/>
          <p:cNvPicPr preferRelativeResize="0"/>
          <p:nvPr/>
        </p:nvPicPr>
        <p:blipFill>
          <a:blip r:embed="rId5"/>
          <a:srcRect t="23466" b="17770"/>
          <a:stretch>
            <a:fillRect/>
          </a:stretch>
        </p:blipFill>
        <p:spPr>
          <a:xfrm>
            <a:off x="5764466" y="3684534"/>
            <a:ext cx="3273998" cy="150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"/>
          <p:cNvPicPr preferRelativeResize="0"/>
          <p:nvPr/>
        </p:nvPicPr>
        <p:blipFill>
          <a:blip r:embed="rId6"/>
          <a:srcRect t="31187"/>
          <a:stretch>
            <a:fillRect/>
          </a:stretch>
        </p:blipFill>
        <p:spPr>
          <a:xfrm>
            <a:off x="111668" y="55854"/>
            <a:ext cx="2972759" cy="135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"/>
          <p:cNvPicPr preferRelativeResize="0"/>
          <p:nvPr/>
        </p:nvPicPr>
        <p:blipFill>
          <a:blip r:embed="rId7"/>
          <a:srcRect/>
          <a:stretch/>
        </p:blipFill>
        <p:spPr>
          <a:xfrm>
            <a:off x="3152468" y="55855"/>
            <a:ext cx="2972759" cy="137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"/>
          <p:cNvPicPr preferRelativeResize="0"/>
          <p:nvPr/>
        </p:nvPicPr>
        <p:blipFill>
          <a:blip r:embed="rId8"/>
          <a:srcRect/>
          <a:stretch/>
        </p:blipFill>
        <p:spPr>
          <a:xfrm>
            <a:off x="6191574" y="127862"/>
            <a:ext cx="2732592" cy="127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"/>
          <p:cNvPicPr preferRelativeResize="0"/>
          <p:nvPr/>
        </p:nvPicPr>
        <p:blipFill>
          <a:blip r:embed="rId9"/>
          <a:srcRect/>
          <a:stretch/>
        </p:blipFill>
        <p:spPr>
          <a:xfrm>
            <a:off x="7312195" y="1697999"/>
            <a:ext cx="1542228" cy="180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9E964-9CDE-5B88-233B-EE6050642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5535" y="1697999"/>
            <a:ext cx="2236244" cy="16771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CBF28-DACA-FE3B-6DC6-C493C6FF0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9">
            <a:extLst>
              <a:ext uri="{FF2B5EF4-FFF2-40B4-BE49-F238E27FC236}">
                <a16:creationId xmlns:a16="http://schemas.microsoft.com/office/drawing/2014/main" id="{44B2A46A-B4BF-E4BE-E6DF-CCC2BD716ADB}"/>
              </a:ext>
            </a:extLst>
          </p:cNvPr>
          <p:cNvSpPr txBox="1"/>
          <p:nvPr/>
        </p:nvSpPr>
        <p:spPr>
          <a:xfrm>
            <a:off x="4572220" y="717404"/>
            <a:ext cx="4060967" cy="127326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0975" indent="-171450" algn="just">
              <a:spcBef>
                <a:spcPts val="79"/>
              </a:spcBef>
              <a:buFont typeface="Arial" panose="020B0604020202020204" pitchFamily="34" charset="0"/>
              <a:buChar char="•"/>
              <a:tabLst>
                <a:tab pos="732949" algn="l"/>
                <a:tab pos="1372076" algn="l"/>
                <a:tab pos="1664494" algn="l"/>
                <a:tab pos="2169795" algn="l"/>
                <a:tab pos="2605564" algn="l"/>
                <a:tab pos="3258026" algn="l"/>
                <a:tab pos="3555206" algn="l"/>
              </a:tabLst>
            </a:pP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During implementation of JJM Two ISAs were engaged for IEC/BCC campaign</a:t>
            </a:r>
          </a:p>
          <a:p>
            <a:pPr marL="180975" indent="-171450" algn="just">
              <a:spcBef>
                <a:spcPts val="79"/>
              </a:spcBef>
              <a:buFont typeface="Arial" panose="020B0604020202020204" pitchFamily="34" charset="0"/>
              <a:buChar char="•"/>
              <a:tabLst>
                <a:tab pos="732949" algn="l"/>
                <a:tab pos="1372076" algn="l"/>
                <a:tab pos="1664494" algn="l"/>
                <a:tab pos="2169795" algn="l"/>
                <a:tab pos="2605564" algn="l"/>
                <a:tab pos="3258026" algn="l"/>
                <a:tab pos="3555206" algn="l"/>
              </a:tabLst>
            </a:pP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First is </a:t>
            </a:r>
            <a:r>
              <a:rPr lang="en-IN" sz="1125" spc="-4" dirty="0" err="1">
                <a:latin typeface="Bahnschrift SemiCondensed" panose="020B0502040204020203" pitchFamily="34" charset="0"/>
                <a:cs typeface="Carlito"/>
              </a:rPr>
              <a:t>Wancho</a:t>
            </a: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 Cultural Society (CBO)</a:t>
            </a:r>
          </a:p>
          <a:p>
            <a:pPr marL="180975" indent="-171450" algn="just">
              <a:spcBef>
                <a:spcPts val="79"/>
              </a:spcBef>
              <a:buFont typeface="Arial" panose="020B0604020202020204" pitchFamily="34" charset="0"/>
              <a:buChar char="•"/>
              <a:tabLst>
                <a:tab pos="732949" algn="l"/>
                <a:tab pos="1372076" algn="l"/>
                <a:tab pos="1664494" algn="l"/>
                <a:tab pos="2169795" algn="l"/>
                <a:tab pos="2605564" algn="l"/>
                <a:tab pos="3258026" algn="l"/>
                <a:tab pos="3555206" algn="l"/>
              </a:tabLst>
            </a:pP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Second is </a:t>
            </a:r>
            <a:r>
              <a:rPr lang="en-IN" sz="1125" spc="-4" dirty="0" err="1">
                <a:latin typeface="Bahnschrift SemiCondensed" panose="020B0502040204020203" pitchFamily="34" charset="0"/>
                <a:cs typeface="Carlito"/>
              </a:rPr>
              <a:t>Zohai</a:t>
            </a: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 </a:t>
            </a:r>
            <a:r>
              <a:rPr lang="en-IN" sz="1125" spc="-4" dirty="0" err="1">
                <a:latin typeface="Bahnschrift SemiCondensed" panose="020B0502040204020203" pitchFamily="34" charset="0"/>
                <a:cs typeface="Carlito"/>
              </a:rPr>
              <a:t>Tingsho</a:t>
            </a: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 Hutham (SHG)</a:t>
            </a:r>
          </a:p>
          <a:p>
            <a:pPr marL="180975" indent="-171450" algn="just">
              <a:spcBef>
                <a:spcPts val="79"/>
              </a:spcBef>
              <a:buFont typeface="Arial" panose="020B0604020202020204" pitchFamily="34" charset="0"/>
              <a:buChar char="•"/>
              <a:tabLst>
                <a:tab pos="732949" algn="l"/>
                <a:tab pos="1372076" algn="l"/>
                <a:tab pos="1664494" algn="l"/>
                <a:tab pos="2169795" algn="l"/>
                <a:tab pos="2605564" algn="l"/>
                <a:tab pos="3258026" algn="l"/>
                <a:tab pos="3555206" algn="l"/>
              </a:tabLst>
            </a:pP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They helped in IEC/BCC and community mobilization for successful implementation of JJM in the district.</a:t>
            </a:r>
          </a:p>
          <a:p>
            <a:pPr marL="180975" indent="-171450" algn="just">
              <a:spcBef>
                <a:spcPts val="79"/>
              </a:spcBef>
              <a:buFont typeface="Arial" panose="020B0604020202020204" pitchFamily="34" charset="0"/>
              <a:buChar char="•"/>
              <a:tabLst>
                <a:tab pos="732949" algn="l"/>
                <a:tab pos="1372076" algn="l"/>
                <a:tab pos="1664494" algn="l"/>
                <a:tab pos="2169795" algn="l"/>
                <a:tab pos="2605564" algn="l"/>
                <a:tab pos="3258026" algn="l"/>
                <a:tab pos="3555206" algn="l"/>
              </a:tabLst>
            </a:pP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They were discontinued after completion of JJM.</a:t>
            </a:r>
            <a:endParaRPr sz="1125" dirty="0">
              <a:latin typeface="Bahnschrift SemiCondensed" panose="020B0502040204020203" pitchFamily="34" charset="0"/>
              <a:cs typeface="Carlito"/>
            </a:endParaRPr>
          </a:p>
        </p:txBody>
      </p:sp>
      <p:sp>
        <p:nvSpPr>
          <p:cNvPr id="26" name="Subtitle 11" descr="subtitle">
            <a:extLst>
              <a:ext uri="{FF2B5EF4-FFF2-40B4-BE49-F238E27FC236}">
                <a16:creationId xmlns:a16="http://schemas.microsoft.com/office/drawing/2014/main" id="{026E8647-7DC6-960D-75F1-59A7EF2E5088}"/>
              </a:ext>
            </a:extLst>
          </p:cNvPr>
          <p:cNvSpPr txBox="1">
            <a:spLocks/>
          </p:cNvSpPr>
          <p:nvPr/>
        </p:nvSpPr>
        <p:spPr>
          <a:xfrm>
            <a:off x="1790990" y="133797"/>
            <a:ext cx="7144381" cy="435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b="1" dirty="0">
                <a:latin typeface="Bahnschrift SemiCondensed" panose="020B0502040204020203" pitchFamily="34" charset="0"/>
              </a:rPr>
              <a:t>DWSM initiatives in engaging SHGs/PACS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732E00-B3DE-D75F-5BB2-3C2EDA9BDD94}"/>
              </a:ext>
            </a:extLst>
          </p:cNvPr>
          <p:cNvSpPr/>
          <p:nvPr/>
        </p:nvSpPr>
        <p:spPr>
          <a:xfrm>
            <a:off x="6125283" y="536877"/>
            <a:ext cx="3018717" cy="365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 dirty="0"/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A359B26E-D252-0502-2735-40094254D057}"/>
              </a:ext>
            </a:extLst>
          </p:cNvPr>
          <p:cNvSpPr txBox="1">
            <a:spLocks/>
          </p:cNvSpPr>
          <p:nvPr/>
        </p:nvSpPr>
        <p:spPr>
          <a:xfrm>
            <a:off x="8726742" y="5277162"/>
            <a:ext cx="417258" cy="15208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5FA5280-D6DD-AA47-BDCC-47EB75E194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39651" y="3948804"/>
            <a:ext cx="2020966" cy="1515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0C2EC6A-1FFE-1A70-A3A0-40A80DFCAC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909" b="20715"/>
          <a:stretch>
            <a:fillRect/>
          </a:stretch>
        </p:blipFill>
        <p:spPr>
          <a:xfrm>
            <a:off x="83288" y="3636415"/>
            <a:ext cx="4459934" cy="18188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FE28969-8B73-FAF5-C86B-EFEE3BF074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39651" y="2221733"/>
            <a:ext cx="2020966" cy="16487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43DEE9-F033-9E86-4850-84F770FA8B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078" b="14620"/>
          <a:stretch>
            <a:fillRect/>
          </a:stretch>
        </p:blipFill>
        <p:spPr>
          <a:xfrm>
            <a:off x="83288" y="2221732"/>
            <a:ext cx="4421063" cy="13333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51757CE-27BB-7CE3-C63F-710E8F66A0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430" b="23486"/>
          <a:stretch>
            <a:fillRect/>
          </a:stretch>
        </p:blipFill>
        <p:spPr>
          <a:xfrm>
            <a:off x="83289" y="536877"/>
            <a:ext cx="4421063" cy="1623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3CAEDD-3C3C-EA50-891F-464093F143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981" y="2229172"/>
            <a:ext cx="2334731" cy="1046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46B417-7814-9331-E6DC-C1590D01D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5056" y="3328884"/>
            <a:ext cx="2334731" cy="1046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D261D-25F5-7D3A-6FE5-1B9A773D9F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5055" y="4417548"/>
            <a:ext cx="2334731" cy="1046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4CC9BD-37D7-0410-6097-3E9C717D5F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88" y="5483216"/>
            <a:ext cx="810619" cy="23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3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1D28B-D5DD-AF6D-B7F5-78B403BC0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AD794B1-A471-610E-6457-3E84F77E687B}"/>
              </a:ext>
            </a:extLst>
          </p:cNvPr>
          <p:cNvSpPr txBox="1"/>
          <p:nvPr/>
        </p:nvSpPr>
        <p:spPr>
          <a:xfrm>
            <a:off x="385384" y="866784"/>
            <a:ext cx="4271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Identification of group for training on FTK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Regular hands-on training of handling FTK and water quality testing and reporting.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Fixed incentives may be arranged for VWSC appointed plumber for O &amp; M of water supply system and FTK trained person of the village from finance commission (14</a:t>
            </a:r>
            <a:r>
              <a:rPr lang="en-US" sz="1050" baseline="300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th</a:t>
            </a: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&amp; 15</a:t>
            </a:r>
            <a:r>
              <a:rPr lang="en-US" sz="1050" baseline="300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th</a:t>
            </a: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)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Timely meeting of DWSM meeting with VWSCs for monitoring of their activities.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E18113-8785-B49D-AE9C-DA4277F11935}"/>
              </a:ext>
            </a:extLst>
          </p:cNvPr>
          <p:cNvSpPr txBox="1"/>
          <p:nvPr/>
        </p:nvSpPr>
        <p:spPr>
          <a:xfrm>
            <a:off x="385384" y="2641534"/>
            <a:ext cx="4118883" cy="865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 algn="just">
              <a:buFont typeface="Arial" panose="020B0604020202020204" pitchFamily="34" charset="0"/>
              <a:buChar char="•"/>
            </a:pPr>
            <a:r>
              <a:rPr lang="en-US" sz="1050" dirty="0">
                <a:latin typeface="Bahnschrift SemiCondensed" panose="020B0502040204020203" pitchFamily="34" charset="0"/>
              </a:rPr>
              <a:t>Commissioning of the scheme</a:t>
            </a:r>
          </a:p>
          <a:p>
            <a:pPr marL="214304" indent="-214304" algn="just">
              <a:buFont typeface="Arial" panose="020B0604020202020204" pitchFamily="34" charset="0"/>
              <a:buChar char="•"/>
            </a:pPr>
            <a:r>
              <a:rPr lang="en-US" sz="1050" dirty="0">
                <a:latin typeface="Bahnschrift SemiCondensed" panose="020B0502040204020203" pitchFamily="34" charset="0"/>
              </a:rPr>
              <a:t>Village survey and feed back to ensure 100 % FHTC.</a:t>
            </a:r>
          </a:p>
          <a:p>
            <a:pPr marL="214304" indent="-214304" algn="just">
              <a:buFont typeface="Arial" panose="020B0604020202020204" pitchFamily="34" charset="0"/>
              <a:buChar char="•"/>
            </a:pPr>
            <a:r>
              <a:rPr lang="en-US" sz="1050" dirty="0">
                <a:latin typeface="Bahnschrift SemiCondensed" panose="020B0502040204020203" pitchFamily="34" charset="0"/>
              </a:rPr>
              <a:t>HGJ certification in the gram sabha.</a:t>
            </a:r>
          </a:p>
          <a:p>
            <a:pPr marL="214304" indent="-214304" algn="just">
              <a:buFont typeface="Arial" panose="020B0604020202020204" pitchFamily="34" charset="0"/>
              <a:buChar char="•"/>
            </a:pPr>
            <a:r>
              <a:rPr lang="en-US" sz="1050" dirty="0">
                <a:latin typeface="Bahnschrift SemiCondensed" panose="020B0502040204020203" pitchFamily="34" charset="0"/>
              </a:rPr>
              <a:t>Handing taking of the WS assets to VWSC</a:t>
            </a:r>
          </a:p>
          <a:p>
            <a:pPr marL="214304" indent="-214304" algn="just">
              <a:buFont typeface="Arial" panose="020B0604020202020204" pitchFamily="34" charset="0"/>
              <a:buChar char="•"/>
            </a:pPr>
            <a:endParaRPr lang="en-US" sz="825" dirty="0">
              <a:latin typeface="Bahnschrift SemiCondensed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123D47-EA41-E907-5532-01375618D6FB}"/>
              </a:ext>
            </a:extLst>
          </p:cNvPr>
          <p:cNvSpPr txBox="1"/>
          <p:nvPr/>
        </p:nvSpPr>
        <p:spPr>
          <a:xfrm>
            <a:off x="417258" y="2333083"/>
            <a:ext cx="173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latin typeface="Century Gothic" panose="020B0502020202020204" pitchFamily="34" charset="0"/>
              </a:rPr>
              <a:t>DWSM best practices</a:t>
            </a:r>
            <a:endParaRPr lang="en-US" sz="10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2F9208-980D-9002-43BE-F17E948DF646}"/>
              </a:ext>
            </a:extLst>
          </p:cNvPr>
          <p:cNvSpPr/>
          <p:nvPr/>
        </p:nvSpPr>
        <p:spPr>
          <a:xfrm>
            <a:off x="2605857" y="612481"/>
            <a:ext cx="3018717" cy="365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 dirty="0"/>
          </a:p>
        </p:txBody>
      </p:sp>
      <p:sp>
        <p:nvSpPr>
          <p:cNvPr id="31" name="Subtitle 11" descr="subtitle">
            <a:extLst>
              <a:ext uri="{FF2B5EF4-FFF2-40B4-BE49-F238E27FC236}">
                <a16:creationId xmlns:a16="http://schemas.microsoft.com/office/drawing/2014/main" id="{0AF9BBE4-BC51-F6C3-9818-E879A0C3CD1A}"/>
              </a:ext>
            </a:extLst>
          </p:cNvPr>
          <p:cNvSpPr txBox="1">
            <a:spLocks/>
          </p:cNvSpPr>
          <p:nvPr/>
        </p:nvSpPr>
        <p:spPr>
          <a:xfrm>
            <a:off x="35328" y="300950"/>
            <a:ext cx="8413728" cy="435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r">
              <a:buNone/>
            </a:pPr>
            <a:r>
              <a:rPr lang="en-US" sz="1875" dirty="0">
                <a:latin typeface="Bahnschrift SemiCondensed" panose="020B0502040204020203" pitchFamily="34" charset="0"/>
              </a:rPr>
              <a:t>DWSM initiative for building effective water quality surveillance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D6FBA783-48C0-FBE5-BAC0-7CA2FC2E07C4}"/>
              </a:ext>
            </a:extLst>
          </p:cNvPr>
          <p:cNvSpPr txBox="1">
            <a:spLocks/>
          </p:cNvSpPr>
          <p:nvPr/>
        </p:nvSpPr>
        <p:spPr>
          <a:xfrm>
            <a:off x="0" y="5269853"/>
            <a:ext cx="417258" cy="15208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chemeClr val="tx1"/>
                </a:solidFill>
                <a:latin typeface="Century Gothic"/>
                <a:cs typeface="Century Gothic"/>
              </a:rPr>
              <a:t>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5A914-41FC-3233-C889-360F68DCF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041" y="819950"/>
            <a:ext cx="2017511" cy="1513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4A56A-50C4-6A2A-3441-E907BA5F2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926" y="823984"/>
            <a:ext cx="2017511" cy="1513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BFCB12-9C2B-5C5B-97A7-4CF99D326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641" y="3567132"/>
            <a:ext cx="2515430" cy="1886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C4412E-8765-67FA-64B5-A1F2FD90AD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4304"/>
          <a:stretch>
            <a:fillRect/>
          </a:stretch>
        </p:blipFill>
        <p:spPr>
          <a:xfrm>
            <a:off x="7095938" y="2447626"/>
            <a:ext cx="1929529" cy="10089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F8CB3B-9AE1-D79C-36DA-C0F1220B4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819" y="2447627"/>
            <a:ext cx="2251596" cy="10089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054101-9368-FD7D-4512-FED30C7CE2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933" y="3563098"/>
            <a:ext cx="845419" cy="18865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D7127B-2852-E4BE-3FA2-6C0CE1678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497" y="3572733"/>
            <a:ext cx="2504669" cy="18769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D7DA36E-797F-00EC-67D3-13EB978EE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0993" y="3571168"/>
            <a:ext cx="2504669" cy="1878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63F25E-C3B5-981D-CC57-F62502C8DE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80" y="5483216"/>
            <a:ext cx="810619" cy="15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3A450C2E-EA05-4908-98DC-1FFD2404C067}"/>
              </a:ext>
            </a:extLst>
          </p:cNvPr>
          <p:cNvSpPr txBox="1"/>
          <p:nvPr/>
        </p:nvSpPr>
        <p:spPr>
          <a:xfrm>
            <a:off x="6805412" y="1823085"/>
            <a:ext cx="2882796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9">
              <a:spcBef>
                <a:spcPts val="1148"/>
              </a:spcBef>
              <a:tabLst>
                <a:tab pos="356711" algn="l"/>
                <a:tab pos="357188" algn="l"/>
              </a:tabLst>
            </a:pPr>
            <a:r>
              <a:rPr lang="en-IN" sz="900" b="1" spc="-8" dirty="0">
                <a:solidFill>
                  <a:schemeClr val="bg1"/>
                </a:solidFill>
                <a:latin typeface="EYInterstate Light" panose="02000506000000020004" pitchFamily="2" charset="0"/>
                <a:cs typeface="Calibri"/>
              </a:rPr>
              <a:t>Community Participation of VWSC </a:t>
            </a:r>
            <a:endParaRPr lang="en-US" sz="900" b="1" dirty="0">
              <a:solidFill>
                <a:schemeClr val="bg1"/>
              </a:solidFill>
              <a:latin typeface="EYInterstate Light" panose="02000506000000020004" pitchFamily="2" charset="0"/>
              <a:cs typeface="Calibri"/>
            </a:endParaRPr>
          </a:p>
          <a:p>
            <a:endParaRPr lang="en-IN" sz="825" dirty="0">
              <a:solidFill>
                <a:schemeClr val="bg1"/>
              </a:solidFill>
              <a:latin typeface="EYInterstate Light" panose="02000506000000020004" pitchFamily="2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68FB82-6830-409B-9D86-89DB0C452875}"/>
              </a:ext>
            </a:extLst>
          </p:cNvPr>
          <p:cNvSpPr txBox="1"/>
          <p:nvPr/>
        </p:nvSpPr>
        <p:spPr>
          <a:xfrm>
            <a:off x="6450071" y="3519006"/>
            <a:ext cx="2882796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9">
              <a:spcBef>
                <a:spcPts val="1148"/>
              </a:spcBef>
              <a:tabLst>
                <a:tab pos="356711" algn="l"/>
                <a:tab pos="357188" algn="l"/>
              </a:tabLst>
            </a:pPr>
            <a:r>
              <a:rPr lang="en-IN" sz="900" b="1" spc="-8" dirty="0">
                <a:solidFill>
                  <a:schemeClr val="bg1"/>
                </a:solidFill>
                <a:latin typeface="EYInterstate Light" panose="02000506000000020004" pitchFamily="2" charset="0"/>
                <a:cs typeface="Calibri"/>
              </a:rPr>
              <a:t>Water Quality testing by VWSC members</a:t>
            </a:r>
            <a:endParaRPr lang="en-US" sz="900" b="1" dirty="0">
              <a:solidFill>
                <a:schemeClr val="bg1"/>
              </a:solidFill>
              <a:latin typeface="EYInterstate Light" panose="02000506000000020004" pitchFamily="2" charset="0"/>
              <a:cs typeface="Calibri"/>
            </a:endParaRPr>
          </a:p>
          <a:p>
            <a:endParaRPr lang="en-IN" sz="825" dirty="0">
              <a:solidFill>
                <a:schemeClr val="bg1"/>
              </a:solidFill>
              <a:latin typeface="EYInterstate Light" panose="02000506000000020004" pitchFamily="2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80D7D4D-EC01-43DD-BC62-DECC99366855}"/>
              </a:ext>
            </a:extLst>
          </p:cNvPr>
          <p:cNvSpPr txBox="1"/>
          <p:nvPr/>
        </p:nvSpPr>
        <p:spPr>
          <a:xfrm>
            <a:off x="6432077" y="5125515"/>
            <a:ext cx="2882796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9">
              <a:spcBef>
                <a:spcPts val="1148"/>
              </a:spcBef>
              <a:tabLst>
                <a:tab pos="356711" algn="l"/>
                <a:tab pos="357188" algn="l"/>
              </a:tabLst>
            </a:pPr>
            <a:r>
              <a:rPr lang="en-IN" sz="900" b="1" spc="-8" dirty="0">
                <a:solidFill>
                  <a:schemeClr val="bg1"/>
                </a:solidFill>
                <a:latin typeface="EYInterstate Light" panose="02000506000000020004" pitchFamily="2" charset="0"/>
                <a:cs typeface="Calibri"/>
              </a:rPr>
              <a:t>Water Tariff collection by VWSC members</a:t>
            </a:r>
            <a:endParaRPr lang="en-US" sz="900" b="1" dirty="0">
              <a:solidFill>
                <a:schemeClr val="bg1"/>
              </a:solidFill>
              <a:latin typeface="EYInterstate Light" panose="02000506000000020004" pitchFamily="2" charset="0"/>
              <a:cs typeface="Calibri"/>
            </a:endParaRPr>
          </a:p>
          <a:p>
            <a:endParaRPr lang="en-IN" sz="825" dirty="0">
              <a:solidFill>
                <a:schemeClr val="bg1"/>
              </a:solidFill>
              <a:latin typeface="EYInterstate Light" panose="02000506000000020004" pitchFamily="2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79A833-7E6D-4BAC-853B-9CEADDC62F32}"/>
              </a:ext>
            </a:extLst>
          </p:cNvPr>
          <p:cNvGrpSpPr/>
          <p:nvPr/>
        </p:nvGrpSpPr>
        <p:grpSpPr>
          <a:xfrm>
            <a:off x="44012" y="665208"/>
            <a:ext cx="4499584" cy="4163606"/>
            <a:chOff x="247859" y="472520"/>
            <a:chExt cx="6273341" cy="6218837"/>
          </a:xfrm>
          <a:effectLst/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77886F-8D45-4AD2-9559-7AD8582F0E18}"/>
                </a:ext>
              </a:extLst>
            </p:cNvPr>
            <p:cNvGrpSpPr/>
            <p:nvPr/>
          </p:nvGrpSpPr>
          <p:grpSpPr>
            <a:xfrm>
              <a:off x="247859" y="472520"/>
              <a:ext cx="6273341" cy="6218837"/>
              <a:chOff x="634099" y="578722"/>
              <a:chExt cx="5988374" cy="594397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57452ED-11E2-4181-8EF3-EBA102A29DCD}"/>
                  </a:ext>
                </a:extLst>
              </p:cNvPr>
              <p:cNvGrpSpPr/>
              <p:nvPr/>
            </p:nvGrpSpPr>
            <p:grpSpPr>
              <a:xfrm>
                <a:off x="634099" y="578722"/>
                <a:ext cx="5988374" cy="5943974"/>
                <a:chOff x="1501247" y="1543964"/>
                <a:chExt cx="5441720" cy="5532923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7AAF6521-416F-41D3-A21F-5E3FD3579A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01247" y="1543964"/>
                  <a:ext cx="5441720" cy="5532923"/>
                </a:xfrm>
                <a:prstGeom prst="rect">
                  <a:avLst/>
                </a:prstGeom>
              </p:spPr>
            </p:pic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C684E65-BF22-4E62-8098-F3A1187EC898}"/>
                    </a:ext>
                  </a:extLst>
                </p:cNvPr>
                <p:cNvSpPr/>
                <p:nvPr/>
              </p:nvSpPr>
              <p:spPr>
                <a:xfrm>
                  <a:off x="3475775" y="3633064"/>
                  <a:ext cx="1574331" cy="1617767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25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3608EE0F-F3E5-4360-BCF5-677963D7668C}"/>
                    </a:ext>
                  </a:extLst>
                </p:cNvPr>
                <p:cNvSpPr/>
                <p:nvPr/>
              </p:nvSpPr>
              <p:spPr>
                <a:xfrm>
                  <a:off x="4887329" y="3527633"/>
                  <a:ext cx="641411" cy="706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25" dirty="0"/>
                </a:p>
              </p:txBody>
            </p:sp>
          </p:grp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07CF4A3-C7C7-4DB0-9B6E-FCA4DF45A7A1}"/>
                  </a:ext>
                </a:extLst>
              </p:cNvPr>
              <p:cNvSpPr/>
              <p:nvPr/>
            </p:nvSpPr>
            <p:spPr>
              <a:xfrm>
                <a:off x="3763496" y="4441903"/>
                <a:ext cx="705845" cy="7584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01D8CE9-7C39-4534-9210-29659D6071F9}"/>
                  </a:ext>
                </a:extLst>
              </p:cNvPr>
              <p:cNvSpPr/>
              <p:nvPr/>
            </p:nvSpPr>
            <p:spPr>
              <a:xfrm>
                <a:off x="4442981" y="3661800"/>
                <a:ext cx="705845" cy="7584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6DF8743-3214-4AA1-A8CB-92CF04558DF4}"/>
                  </a:ext>
                </a:extLst>
              </p:cNvPr>
              <p:cNvSpPr/>
              <p:nvPr/>
            </p:nvSpPr>
            <p:spPr>
              <a:xfrm>
                <a:off x="3687076" y="2125259"/>
                <a:ext cx="705845" cy="7584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CCFE17B-28C7-4790-A8E9-C7242DC64D31}"/>
                  </a:ext>
                </a:extLst>
              </p:cNvPr>
              <p:cNvSpPr/>
              <p:nvPr/>
            </p:nvSpPr>
            <p:spPr>
              <a:xfrm>
                <a:off x="2849352" y="2165191"/>
                <a:ext cx="705845" cy="7584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7194E16-7AA6-4598-AFE4-EBE055FF2F49}"/>
                  </a:ext>
                </a:extLst>
              </p:cNvPr>
              <p:cNvSpPr/>
              <p:nvPr/>
            </p:nvSpPr>
            <p:spPr>
              <a:xfrm rot="17949383">
                <a:off x="2225740" y="2737599"/>
                <a:ext cx="705845" cy="7584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177DB85-B8E6-40A9-81CF-A7A423B885C6}"/>
                  </a:ext>
                </a:extLst>
              </p:cNvPr>
              <p:cNvSpPr/>
              <p:nvPr/>
            </p:nvSpPr>
            <p:spPr>
              <a:xfrm rot="17949383">
                <a:off x="2141673" y="3637936"/>
                <a:ext cx="705845" cy="7584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A3314F2-5A4F-4FD0-8345-1BC174DF3AA7}"/>
                  </a:ext>
                </a:extLst>
              </p:cNvPr>
              <p:cNvSpPr/>
              <p:nvPr/>
            </p:nvSpPr>
            <p:spPr>
              <a:xfrm>
                <a:off x="2751321" y="4388628"/>
                <a:ext cx="705845" cy="75849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63A249F-AD46-4FC8-90A1-E46A5DF40A16}"/>
                  </a:ext>
                </a:extLst>
              </p:cNvPr>
              <p:cNvSpPr txBox="1"/>
              <p:nvPr/>
            </p:nvSpPr>
            <p:spPr>
              <a:xfrm rot="1410387">
                <a:off x="3881360" y="854114"/>
                <a:ext cx="1305983" cy="626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049">
                  <a:spcBef>
                    <a:spcPts val="1148"/>
                  </a:spcBef>
                  <a:tabLst>
                    <a:tab pos="356711" algn="l"/>
                    <a:tab pos="357188" algn="l"/>
                  </a:tabLst>
                </a:pPr>
                <a:r>
                  <a:rPr lang="en-IN" sz="750" b="1" spc="-8" dirty="0">
                    <a:solidFill>
                      <a:schemeClr val="bg1"/>
                    </a:solidFill>
                    <a:latin typeface="Bahnschrift SemiCondensed" panose="020B0502040204020203" pitchFamily="34" charset="0"/>
                    <a:cs typeface="Calibri"/>
                  </a:rPr>
                  <a:t>DWSM Monitoring and implementation</a:t>
                </a:r>
                <a:endParaRPr lang="en-US" sz="750" b="1" dirty="0">
                  <a:solidFill>
                    <a:schemeClr val="bg1"/>
                  </a:solidFill>
                  <a:latin typeface="Bahnschrift SemiCondensed" panose="020B0502040204020203" pitchFamily="34" charset="0"/>
                  <a:cs typeface="Calibri"/>
                </a:endParaRPr>
              </a:p>
              <a:p>
                <a:endParaRPr lang="en-IN" sz="750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1923DC-31E3-4776-95B2-5063E2D500BA}"/>
                  </a:ext>
                </a:extLst>
              </p:cNvPr>
              <p:cNvSpPr txBox="1"/>
              <p:nvPr/>
            </p:nvSpPr>
            <p:spPr>
              <a:xfrm rot="4035732">
                <a:off x="5309295" y="2456838"/>
                <a:ext cx="1711444" cy="430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049">
                  <a:spcBef>
                    <a:spcPts val="900"/>
                  </a:spcBef>
                  <a:tabLst>
                    <a:tab pos="356711" algn="l"/>
                    <a:tab pos="357188" algn="l"/>
                  </a:tabLst>
                </a:pPr>
                <a:r>
                  <a:rPr lang="en-US" sz="750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cs typeface="Calibri"/>
                  </a:rPr>
                  <a:t>DWSM issuance of protocols for handing over</a:t>
                </a:r>
                <a:endParaRPr lang="en-IN" sz="750" b="1" dirty="0">
                  <a:solidFill>
                    <a:schemeClr val="bg1"/>
                  </a:solidFill>
                  <a:latin typeface="Bahnschrift SemiCondensed" panose="020B0502040204020203" pitchFamily="34" charset="0"/>
                  <a:cs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8E41A05-B89B-4492-96A4-95635EA1E8F7}"/>
                  </a:ext>
                </a:extLst>
              </p:cNvPr>
              <p:cNvSpPr txBox="1"/>
              <p:nvPr/>
            </p:nvSpPr>
            <p:spPr>
              <a:xfrm rot="6740874">
                <a:off x="5443710" y="4547923"/>
                <a:ext cx="1200107" cy="430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b="1" spc="-4" dirty="0">
                    <a:solidFill>
                      <a:schemeClr val="bg1"/>
                    </a:solidFill>
                    <a:latin typeface="Bahnschrift SemiCondensed" panose="020B0502040204020203" pitchFamily="34" charset="0"/>
                    <a:cs typeface="Calibri"/>
                  </a:rPr>
                  <a:t>DWSM effective IEC plan</a:t>
                </a:r>
                <a:endParaRPr lang="en-US" sz="750" b="1" dirty="0">
                  <a:solidFill>
                    <a:schemeClr val="bg1"/>
                  </a:solidFill>
                  <a:latin typeface="Bahnschrift SemiCondensed" panose="020B0502040204020203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CDF162D-1ACA-471C-893C-A8C8C2BE0443}"/>
                  </a:ext>
                </a:extLst>
              </p:cNvPr>
              <p:cNvSpPr txBox="1"/>
              <p:nvPr/>
            </p:nvSpPr>
            <p:spPr>
              <a:xfrm rot="9352956">
                <a:off x="3422917" y="5758776"/>
                <a:ext cx="2187566" cy="4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50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</a:rPr>
                  <a:t>DWSM best practice in real time</a:t>
                </a:r>
              </a:p>
              <a:p>
                <a:endParaRPr lang="en-IN" sz="750" dirty="0">
                  <a:solidFill>
                    <a:schemeClr val="bg1"/>
                  </a:solidFill>
                  <a:latin typeface="Bahnschrift SemiCondensed" panose="020B0502040204020203" pitchFamily="34" charset="0"/>
                  <a:ea typeface="Open Sans Condensed Light" panose="020B0306030504020204" pitchFamily="34" charset="0"/>
                  <a:cs typeface="Open Sans Condensed Light" panose="020B0306030504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DC8203-DEFF-4E5E-95D9-B0DB4A3EF0B4}"/>
                  </a:ext>
                </a:extLst>
              </p:cNvPr>
              <p:cNvSpPr txBox="1"/>
              <p:nvPr/>
            </p:nvSpPr>
            <p:spPr>
              <a:xfrm rot="12003353">
                <a:off x="1574213" y="5867371"/>
                <a:ext cx="1926769" cy="296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049">
                  <a:spcBef>
                    <a:spcPts val="900"/>
                  </a:spcBef>
                  <a:tabLst>
                    <a:tab pos="356711" algn="l"/>
                    <a:tab pos="357188" algn="l"/>
                  </a:tabLst>
                </a:pPr>
                <a:r>
                  <a:rPr lang="en-US" sz="750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cs typeface="Calibri"/>
                  </a:rPr>
                  <a:t>DWSM source sustenance plans.</a:t>
                </a:r>
                <a:endParaRPr lang="en-IN" sz="750" b="1" dirty="0">
                  <a:solidFill>
                    <a:schemeClr val="bg1"/>
                  </a:solidFill>
                  <a:latin typeface="Bahnschrift SemiCondensed" panose="020B0502040204020203" pitchFamily="34" charset="0"/>
                  <a:cs typeface="Calibri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8E1FB6-27DD-4904-A60A-324B9B89C991}"/>
                  </a:ext>
                </a:extLst>
              </p:cNvPr>
              <p:cNvSpPr txBox="1"/>
              <p:nvPr/>
            </p:nvSpPr>
            <p:spPr>
              <a:xfrm rot="14774331">
                <a:off x="202803" y="4273819"/>
                <a:ext cx="1890411" cy="430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049">
                  <a:spcBef>
                    <a:spcPts val="900"/>
                  </a:spcBef>
                  <a:tabLst>
                    <a:tab pos="356711" algn="l"/>
                    <a:tab pos="357188" algn="l"/>
                  </a:tabLst>
                </a:pPr>
                <a:r>
                  <a:rPr lang="en-US" sz="750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cs typeface="Calibri"/>
                  </a:rPr>
                  <a:t>DWSM initiatives in engaging SHGs/PACS</a:t>
                </a:r>
                <a:endParaRPr lang="en-IN" sz="750" b="1" dirty="0">
                  <a:solidFill>
                    <a:schemeClr val="bg1"/>
                  </a:solidFill>
                  <a:latin typeface="Bahnschrift SemiCondensed" panose="020B0502040204020203" pitchFamily="34" charset="0"/>
                  <a:cs typeface="Calibri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C17B569-A46A-4700-981F-64B9CDF20062}"/>
                  </a:ext>
                </a:extLst>
              </p:cNvPr>
              <p:cNvSpPr txBox="1"/>
              <p:nvPr/>
            </p:nvSpPr>
            <p:spPr>
              <a:xfrm rot="17451663">
                <a:off x="29727" y="2202360"/>
                <a:ext cx="2524935" cy="430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049">
                  <a:spcBef>
                    <a:spcPts val="900"/>
                  </a:spcBef>
                  <a:tabLst>
                    <a:tab pos="356711" algn="l"/>
                    <a:tab pos="357188" algn="l"/>
                  </a:tabLst>
                </a:pPr>
                <a:r>
                  <a:rPr lang="en-US" sz="750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cs typeface="Calibri"/>
                  </a:rPr>
                  <a:t>DWSM  may present any initiative  for effective water quality surveillance</a:t>
                </a:r>
                <a:endParaRPr lang="en-IN" sz="750" b="1" dirty="0">
                  <a:solidFill>
                    <a:schemeClr val="bg1"/>
                  </a:solidFill>
                  <a:latin typeface="Bahnschrift SemiCondensed" panose="020B0502040204020203" pitchFamily="34" charset="0"/>
                  <a:cs typeface="Calibri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E2231D-7163-4DA9-BF96-B7DE687E7BF4}"/>
                  </a:ext>
                </a:extLst>
              </p:cNvPr>
              <p:cNvSpPr txBox="1"/>
              <p:nvPr/>
            </p:nvSpPr>
            <p:spPr>
              <a:xfrm rot="20127215">
                <a:off x="1981648" y="980021"/>
                <a:ext cx="1395087" cy="296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049">
                  <a:spcBef>
                    <a:spcPts val="900"/>
                  </a:spcBef>
                  <a:tabLst>
                    <a:tab pos="356711" algn="l"/>
                    <a:tab pos="357188" algn="l"/>
                  </a:tabLst>
                </a:pPr>
                <a:r>
                  <a:rPr lang="en-US" sz="750" b="1" dirty="0">
                    <a:solidFill>
                      <a:schemeClr val="bg1"/>
                    </a:solidFill>
                    <a:latin typeface="Bahnschrift SemiCondensed" panose="020B0502040204020203" pitchFamily="34" charset="0"/>
                    <a:cs typeface="Calibri"/>
                  </a:rPr>
                  <a:t>DWSM Best practices</a:t>
                </a:r>
                <a:endParaRPr lang="en-IN" sz="750" b="1" dirty="0">
                  <a:solidFill>
                    <a:schemeClr val="bg1"/>
                  </a:solidFill>
                  <a:latin typeface="Bahnschrift SemiCondensed" panose="020B0502040204020203" pitchFamily="34" charset="0"/>
                  <a:cs typeface="Calibri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79F2B0-7800-4406-B36D-1C8C0E064FC7}"/>
                </a:ext>
              </a:extLst>
            </p:cNvPr>
            <p:cNvGrpSpPr/>
            <p:nvPr/>
          </p:nvGrpSpPr>
          <p:grpSpPr>
            <a:xfrm>
              <a:off x="3497489" y="2180845"/>
              <a:ext cx="625651" cy="628461"/>
              <a:chOff x="9432749" y="692338"/>
              <a:chExt cx="625651" cy="62846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872B2DC-03C9-4B84-A455-2BF3A57C96DF}"/>
                  </a:ext>
                </a:extLst>
              </p:cNvPr>
              <p:cNvSpPr/>
              <p:nvPr/>
            </p:nvSpPr>
            <p:spPr>
              <a:xfrm>
                <a:off x="9432749" y="692338"/>
                <a:ext cx="625651" cy="62846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25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3627645-4875-47EE-9854-A864AAF8FB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b="55490"/>
              <a:stretch/>
            </p:blipFill>
            <p:spPr>
              <a:xfrm>
                <a:off x="9565367" y="1222582"/>
                <a:ext cx="365429" cy="66422"/>
              </a:xfrm>
              <a:prstGeom prst="rect">
                <a:avLst/>
              </a:prstGeom>
            </p:spPr>
          </p:pic>
        </p:grpSp>
        <p:pic>
          <p:nvPicPr>
            <p:cNvPr id="42" name="Picture 2" descr="Image result for cost recovery icon">
              <a:extLst>
                <a:ext uri="{FF2B5EF4-FFF2-40B4-BE49-F238E27FC236}">
                  <a16:creationId xmlns:a16="http://schemas.microsoft.com/office/drawing/2014/main" id="{B529A20A-AC61-4CBD-A3FF-0A415AB18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171" y="2190478"/>
              <a:ext cx="594968" cy="593761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BEE0EA9-BF8C-4F18-8080-66A56AD07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91064" y="4607340"/>
              <a:ext cx="609653" cy="62794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757A136-DD48-4F98-9F96-F059EDDACF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37" t="14333" r="5835" b="18352"/>
            <a:stretch/>
          </p:blipFill>
          <p:spPr>
            <a:xfrm>
              <a:off x="1844512" y="3760245"/>
              <a:ext cx="706338" cy="5941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C8AA0-CF8A-4BA4-AEBE-86F5C3804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21793" y="2221094"/>
              <a:ext cx="598391" cy="59839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45C7DB0-D7C7-412B-98CA-0CAE36A60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89813" y="2937222"/>
              <a:ext cx="1912610" cy="1558423"/>
            </a:xfrm>
            <a:prstGeom prst="rect">
              <a:avLst/>
            </a:prstGeom>
          </p:spPr>
        </p:pic>
      </p:grpSp>
      <p:sp>
        <p:nvSpPr>
          <p:cNvPr id="45" name="Subtitle 11" descr="subtitle">
            <a:extLst>
              <a:ext uri="{FF2B5EF4-FFF2-40B4-BE49-F238E27FC236}">
                <a16:creationId xmlns:a16="http://schemas.microsoft.com/office/drawing/2014/main" id="{CECD4C8E-31E9-46AB-BBAB-C6E95106581E}"/>
              </a:ext>
            </a:extLst>
          </p:cNvPr>
          <p:cNvSpPr txBox="1">
            <a:spLocks/>
          </p:cNvSpPr>
          <p:nvPr/>
        </p:nvSpPr>
        <p:spPr>
          <a:xfrm>
            <a:off x="1987152" y="285750"/>
            <a:ext cx="7144381" cy="435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950" dirty="0">
                <a:latin typeface="Bahnschrift SemiCondensed" panose="020B0502040204020203" pitchFamily="34" charset="0"/>
              </a:rPr>
              <a:t>Best Practices in following areas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00EFAC-985B-45F5-A9D9-5C3DC51EFDD8}"/>
              </a:ext>
            </a:extLst>
          </p:cNvPr>
          <p:cNvSpPr/>
          <p:nvPr/>
        </p:nvSpPr>
        <p:spPr>
          <a:xfrm>
            <a:off x="6112815" y="628651"/>
            <a:ext cx="3018717" cy="365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A0BE9D-5A86-4A9A-8CDA-F7525E814B71}"/>
              </a:ext>
            </a:extLst>
          </p:cNvPr>
          <p:cNvGrpSpPr/>
          <p:nvPr/>
        </p:nvGrpSpPr>
        <p:grpSpPr>
          <a:xfrm>
            <a:off x="4493176" y="770122"/>
            <a:ext cx="4666107" cy="2371885"/>
            <a:chOff x="6040665" y="1049510"/>
            <a:chExt cx="6250559" cy="4111769"/>
          </a:xfrm>
        </p:grpSpPr>
        <p:sp>
          <p:nvSpPr>
            <p:cNvPr id="50" name="Rectangle: Rounded Corners 22">
              <a:extLst>
                <a:ext uri="{FF2B5EF4-FFF2-40B4-BE49-F238E27FC236}">
                  <a16:creationId xmlns:a16="http://schemas.microsoft.com/office/drawing/2014/main" id="{8A9D8F06-4ADB-4372-8319-61ED2A4FA9EA}"/>
                </a:ext>
              </a:extLst>
            </p:cNvPr>
            <p:cNvSpPr/>
            <p:nvPr/>
          </p:nvSpPr>
          <p:spPr>
            <a:xfrm>
              <a:off x="9628738" y="3731442"/>
              <a:ext cx="2563262" cy="575454"/>
            </a:xfrm>
            <a:prstGeom prst="roundRect">
              <a:avLst>
                <a:gd name="adj" fmla="val 50000"/>
              </a:avLst>
            </a:prstGeom>
            <a:solidFill>
              <a:srgbClr val="A1A1A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825"/>
            </a:p>
          </p:txBody>
        </p:sp>
        <p:sp>
          <p:nvSpPr>
            <p:cNvPr id="61" name="Rectangle: Rounded Corners 19">
              <a:extLst>
                <a:ext uri="{FF2B5EF4-FFF2-40B4-BE49-F238E27FC236}">
                  <a16:creationId xmlns:a16="http://schemas.microsoft.com/office/drawing/2014/main" id="{CCE1D9C8-0D82-44CB-B695-3574508DDC58}"/>
                </a:ext>
              </a:extLst>
            </p:cNvPr>
            <p:cNvSpPr/>
            <p:nvPr/>
          </p:nvSpPr>
          <p:spPr>
            <a:xfrm>
              <a:off x="9221700" y="1091177"/>
              <a:ext cx="2867177" cy="578144"/>
            </a:xfrm>
            <a:prstGeom prst="roundRect">
              <a:avLst>
                <a:gd name="adj" fmla="val 50000"/>
              </a:avLst>
            </a:prstGeom>
            <a:solidFill>
              <a:srgbClr val="469DA4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825"/>
            </a:p>
          </p:txBody>
        </p:sp>
        <p:sp>
          <p:nvSpPr>
            <p:cNvPr id="62" name="Rectangle: Rounded Corners 20">
              <a:extLst>
                <a:ext uri="{FF2B5EF4-FFF2-40B4-BE49-F238E27FC236}">
                  <a16:creationId xmlns:a16="http://schemas.microsoft.com/office/drawing/2014/main" id="{60F950D4-77B8-47B0-8286-B9A3376C8A23}"/>
                </a:ext>
              </a:extLst>
            </p:cNvPr>
            <p:cNvSpPr/>
            <p:nvPr/>
          </p:nvSpPr>
          <p:spPr>
            <a:xfrm>
              <a:off x="9749335" y="1958942"/>
              <a:ext cx="2400245" cy="578143"/>
            </a:xfrm>
            <a:prstGeom prst="roundRect">
              <a:avLst>
                <a:gd name="adj" fmla="val 50000"/>
              </a:avLst>
            </a:prstGeom>
            <a:solidFill>
              <a:srgbClr val="A1A1A1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825"/>
            </a:p>
          </p:txBody>
        </p:sp>
        <p:sp>
          <p:nvSpPr>
            <p:cNvPr id="63" name="Rectangle: Rounded Corners 21">
              <a:extLst>
                <a:ext uri="{FF2B5EF4-FFF2-40B4-BE49-F238E27FC236}">
                  <a16:creationId xmlns:a16="http://schemas.microsoft.com/office/drawing/2014/main" id="{20740D13-991D-4C9B-B6E4-42FD8EB83273}"/>
                </a:ext>
              </a:extLst>
            </p:cNvPr>
            <p:cNvSpPr/>
            <p:nvPr/>
          </p:nvSpPr>
          <p:spPr>
            <a:xfrm>
              <a:off x="9873225" y="2868426"/>
              <a:ext cx="2318775" cy="578143"/>
            </a:xfrm>
            <a:prstGeom prst="roundRect">
              <a:avLst>
                <a:gd name="adj" fmla="val 50000"/>
              </a:avLst>
            </a:prstGeom>
            <a:solidFill>
              <a:srgbClr val="469DA4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825"/>
            </a:p>
          </p:txBody>
        </p:sp>
        <p:sp>
          <p:nvSpPr>
            <p:cNvPr id="75" name="Rectangle: Rounded Corners 21">
              <a:extLst>
                <a:ext uri="{FF2B5EF4-FFF2-40B4-BE49-F238E27FC236}">
                  <a16:creationId xmlns:a16="http://schemas.microsoft.com/office/drawing/2014/main" id="{1F50DAA1-296E-426D-AAF1-910A7AFF716E}"/>
                </a:ext>
              </a:extLst>
            </p:cNvPr>
            <p:cNvSpPr/>
            <p:nvPr/>
          </p:nvSpPr>
          <p:spPr>
            <a:xfrm>
              <a:off x="8966627" y="4583135"/>
              <a:ext cx="3059070" cy="578144"/>
            </a:xfrm>
            <a:prstGeom prst="roundRect">
              <a:avLst>
                <a:gd name="adj" fmla="val 50000"/>
              </a:avLst>
            </a:prstGeom>
            <a:solidFill>
              <a:srgbClr val="469DA4"/>
            </a:solidFill>
            <a:ln>
              <a:noFill/>
            </a:ln>
            <a:effectLst>
              <a:innerShdw blurRad="254000" dist="381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750">
                <a:latin typeface="Bahnschrift SemiCondensed" panose="020B0502040204020203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D84B74-145B-4AFA-B011-537B0CC7E34A}"/>
                </a:ext>
              </a:extLst>
            </p:cNvPr>
            <p:cNvGrpSpPr/>
            <p:nvPr/>
          </p:nvGrpSpPr>
          <p:grpSpPr>
            <a:xfrm>
              <a:off x="6040665" y="1049510"/>
              <a:ext cx="6250559" cy="3924785"/>
              <a:chOff x="6040665" y="1049510"/>
              <a:chExt cx="6250559" cy="3924785"/>
            </a:xfrm>
          </p:grpSpPr>
          <p:pic>
            <p:nvPicPr>
              <p:cNvPr id="67" name="Graphic 70" descr="Laptop">
                <a:extLst>
                  <a:ext uri="{FF2B5EF4-FFF2-40B4-BE49-F238E27FC236}">
                    <a16:creationId xmlns:a16="http://schemas.microsoft.com/office/drawing/2014/main" id="{847DD263-C6DF-4754-A7C9-1E840EF97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997366" y="2992179"/>
                <a:ext cx="287928" cy="284918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03A1DD0-1670-400E-8F36-200CFD7F0AEB}"/>
                  </a:ext>
                </a:extLst>
              </p:cNvPr>
              <p:cNvSpPr txBox="1"/>
              <p:nvPr/>
            </p:nvSpPr>
            <p:spPr>
              <a:xfrm>
                <a:off x="9490407" y="4697296"/>
                <a:ext cx="256773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049">
                  <a:spcBef>
                    <a:spcPts val="900"/>
                  </a:spcBef>
                  <a:tabLst>
                    <a:tab pos="356711" algn="l"/>
                    <a:tab pos="357188" algn="l"/>
                  </a:tabLst>
                </a:pPr>
                <a:r>
                  <a:rPr lang="en-US" sz="750" b="1" dirty="0">
                    <a:latin typeface="Bahnschrift SemiCondensed" panose="020B0502040204020203" pitchFamily="34" charset="0"/>
                    <a:cs typeface="Calibri"/>
                  </a:rPr>
                  <a:t>DWSM source sustenance plans.</a:t>
                </a:r>
                <a:endParaRPr lang="en-IN" sz="750" b="1" dirty="0">
                  <a:latin typeface="Bahnschrift SemiCondensed" panose="020B0502040204020203" pitchFamily="34" charset="0"/>
                  <a:cs typeface="Calibri"/>
                </a:endParaRP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72093F0D-BA1C-4965-8C46-B239E7BF2CE7}"/>
                  </a:ext>
                </a:extLst>
              </p:cNvPr>
              <p:cNvGrpSpPr/>
              <p:nvPr/>
            </p:nvGrpSpPr>
            <p:grpSpPr>
              <a:xfrm>
                <a:off x="6040665" y="1049510"/>
                <a:ext cx="6250559" cy="3868201"/>
                <a:chOff x="6040665" y="1049510"/>
                <a:chExt cx="6250559" cy="3868201"/>
              </a:xfrm>
            </p:grpSpPr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58AB3034-20CC-4B31-8326-B9607EA95B1A}"/>
                    </a:ext>
                  </a:extLst>
                </p:cNvPr>
                <p:cNvSpPr txBox="1"/>
                <p:nvPr/>
              </p:nvSpPr>
              <p:spPr>
                <a:xfrm>
                  <a:off x="10227159" y="2890209"/>
                  <a:ext cx="202303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50" b="1" spc="-4" dirty="0">
                      <a:latin typeface="Bahnschrift SemiCondensed" panose="020B0502040204020203" pitchFamily="34" charset="0"/>
                      <a:cs typeface="Calibri"/>
                    </a:rPr>
                    <a:t>DWSM effective IEC plan</a:t>
                  </a:r>
                  <a:endParaRPr lang="en-US" sz="75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hnschrift SemiCondensed" panose="020B0502040204020203" pitchFamily="34" charset="0"/>
                  </a:endParaRP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DCDE90D-3A39-4073-BC35-3C6289C787BC}"/>
                    </a:ext>
                  </a:extLst>
                </p:cNvPr>
                <p:cNvSpPr txBox="1"/>
                <p:nvPr/>
              </p:nvSpPr>
              <p:spPr>
                <a:xfrm>
                  <a:off x="10164971" y="3798772"/>
                  <a:ext cx="2126253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50" b="1" dirty="0">
                      <a:latin typeface="Bahnschrift SemiCondensed" panose="020B0502040204020203" pitchFamily="34" charset="0"/>
                    </a:rPr>
                    <a:t>DWSM best practice in real time</a:t>
                  </a:r>
                </a:p>
                <a:p>
                  <a:endParaRPr lang="en-IN" sz="750" dirty="0">
                    <a:solidFill>
                      <a:schemeClr val="bg1"/>
                    </a:solidFill>
                    <a:latin typeface="Bahnschrift SemiCondensed" panose="020B0502040204020203" pitchFamily="34" charset="0"/>
                    <a:ea typeface="Open Sans Condensed Light" panose="020B0306030504020204" pitchFamily="34" charset="0"/>
                    <a:cs typeface="Open Sans Condensed Light" panose="020B0306030504020204" pitchFamily="34" charset="0"/>
                  </a:endParaRP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0C727A7-9956-4FEB-A7E9-CA6E054D9756}"/>
                    </a:ext>
                  </a:extLst>
                </p:cNvPr>
                <p:cNvSpPr txBox="1"/>
                <p:nvPr/>
              </p:nvSpPr>
              <p:spPr>
                <a:xfrm>
                  <a:off x="10239571" y="2029782"/>
                  <a:ext cx="1996765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9049">
                    <a:spcBef>
                      <a:spcPts val="900"/>
                    </a:spcBef>
                    <a:tabLst>
                      <a:tab pos="356711" algn="l"/>
                      <a:tab pos="357188" algn="l"/>
                    </a:tabLst>
                  </a:pPr>
                  <a:r>
                    <a:rPr lang="en-US" sz="750" b="1" dirty="0">
                      <a:latin typeface="Bahnschrift SemiCondensed" panose="020B0502040204020203" pitchFamily="34" charset="0"/>
                      <a:cs typeface="Calibri"/>
                    </a:rPr>
                    <a:t>DWSM issuance of protocols for handing over</a:t>
                  </a:r>
                  <a:endParaRPr lang="en-IN" sz="750" b="1" dirty="0">
                    <a:latin typeface="Bahnschrift SemiCondensed" panose="020B0502040204020203" pitchFamily="34" charset="0"/>
                    <a:cs typeface="Calibri"/>
                  </a:endParaRPr>
                </a:p>
              </p:txBody>
            </p: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16586832-576A-4BDB-AB0B-C144E3F260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316" r="25795" b="59667"/>
                <a:stretch/>
              </p:blipFill>
              <p:spPr>
                <a:xfrm>
                  <a:off x="9801885" y="3851079"/>
                  <a:ext cx="424786" cy="376569"/>
                </a:xfrm>
                <a:prstGeom prst="rect">
                  <a:avLst/>
                </a:prstGeom>
              </p:spPr>
            </p:pic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A0F1410D-FFF3-48B1-A886-7E24E70A58B8}"/>
                    </a:ext>
                  </a:extLst>
                </p:cNvPr>
                <p:cNvGrpSpPr/>
                <p:nvPr/>
              </p:nvGrpSpPr>
              <p:grpSpPr>
                <a:xfrm>
                  <a:off x="6040665" y="1049510"/>
                  <a:ext cx="6013995" cy="3868201"/>
                  <a:chOff x="6040665" y="1049510"/>
                  <a:chExt cx="6013995" cy="3868201"/>
                </a:xfrm>
              </p:grpSpPr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C554609A-158F-4850-A86C-BC15E8E845D1}"/>
                      </a:ext>
                    </a:extLst>
                  </p:cNvPr>
                  <p:cNvSpPr/>
                  <p:nvPr/>
                </p:nvSpPr>
                <p:spPr>
                  <a:xfrm>
                    <a:off x="6040665" y="1396955"/>
                    <a:ext cx="3232764" cy="3198976"/>
                  </a:xfrm>
                  <a:prstGeom prst="ellipse">
                    <a:avLst/>
                  </a:prstGeom>
                  <a:pattFill prst="smGrid">
                    <a:fgClr>
                      <a:schemeClr val="bg1">
                        <a:lumMod val="95000"/>
                      </a:schemeClr>
                    </a:fgClr>
                    <a:bgClr>
                      <a:srgbClr val="DDE1E2"/>
                    </a:bgClr>
                  </a:pattFill>
                  <a:ln>
                    <a:noFill/>
                  </a:ln>
                  <a:effectLst>
                    <a:innerShdw blurRad="952500">
                      <a:schemeClr val="tx1">
                        <a:lumMod val="50000"/>
                        <a:lumOff val="50000"/>
                      </a:scheme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825"/>
                  </a:p>
                </p:txBody>
              </p:sp>
              <p:sp>
                <p:nvSpPr>
                  <p:cNvPr id="64" name="Freeform: Shape 32">
                    <a:extLst>
                      <a:ext uri="{FF2B5EF4-FFF2-40B4-BE49-F238E27FC236}">
                        <a16:creationId xmlns:a16="http://schemas.microsoft.com/office/drawing/2014/main" id="{0BADCCDD-975F-45B9-9694-4177253D929B}"/>
                      </a:ext>
                    </a:extLst>
                  </p:cNvPr>
                  <p:cNvSpPr/>
                  <p:nvPr/>
                </p:nvSpPr>
                <p:spPr>
                  <a:xfrm>
                    <a:off x="7790584" y="1049510"/>
                    <a:ext cx="1954530" cy="3868201"/>
                  </a:xfrm>
                  <a:custGeom>
                    <a:avLst/>
                    <a:gdLst>
                      <a:gd name="connsiteX0" fmla="*/ 0 w 2688152"/>
                      <a:gd name="connsiteY0" fmla="*/ 0 h 5376300"/>
                      <a:gd name="connsiteX1" fmla="*/ 2 w 2688152"/>
                      <a:gd name="connsiteY1" fmla="*/ 0 h 5376300"/>
                      <a:gd name="connsiteX2" fmla="*/ 2688152 w 2688152"/>
                      <a:gd name="connsiteY2" fmla="*/ 2688150 h 5376300"/>
                      <a:gd name="connsiteX3" fmla="*/ 2 w 2688152"/>
                      <a:gd name="connsiteY3" fmla="*/ 5376300 h 5376300"/>
                      <a:gd name="connsiteX4" fmla="*/ 0 w 2688152"/>
                      <a:gd name="connsiteY4" fmla="*/ 5376300 h 5376300"/>
                      <a:gd name="connsiteX5" fmla="*/ 0 w 2688152"/>
                      <a:gd name="connsiteY5" fmla="*/ 5268071 h 5376300"/>
                      <a:gd name="connsiteX6" fmla="*/ 186213 w 2688152"/>
                      <a:gd name="connsiteY6" fmla="*/ 5258902 h 5376300"/>
                      <a:gd name="connsiteX7" fmla="*/ 2565270 w 2688152"/>
                      <a:gd name="connsiteY7" fmla="*/ 2688151 h 5376300"/>
                      <a:gd name="connsiteX8" fmla="*/ 186213 w 2688152"/>
                      <a:gd name="connsiteY8" fmla="*/ 117401 h 5376300"/>
                      <a:gd name="connsiteX9" fmla="*/ 0 w 2688152"/>
                      <a:gd name="connsiteY9" fmla="*/ 108231 h 5376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88152" h="5376300">
                        <a:moveTo>
                          <a:pt x="0" y="0"/>
                        </a:moveTo>
                        <a:lnTo>
                          <a:pt x="2" y="0"/>
                        </a:lnTo>
                        <a:cubicBezTo>
                          <a:pt x="1484626" y="0"/>
                          <a:pt x="2688152" y="1203526"/>
                          <a:pt x="2688152" y="2688150"/>
                        </a:cubicBezTo>
                        <a:cubicBezTo>
                          <a:pt x="2688152" y="4172775"/>
                          <a:pt x="1484626" y="5376300"/>
                          <a:pt x="2" y="5376300"/>
                        </a:cubicBezTo>
                        <a:lnTo>
                          <a:pt x="0" y="5376300"/>
                        </a:lnTo>
                        <a:lnTo>
                          <a:pt x="0" y="5268071"/>
                        </a:lnTo>
                        <a:lnTo>
                          <a:pt x="186213" y="5258902"/>
                        </a:lnTo>
                        <a:cubicBezTo>
                          <a:pt x="1522494" y="5126571"/>
                          <a:pt x="2565270" y="4026109"/>
                          <a:pt x="2565270" y="2688151"/>
                        </a:cubicBezTo>
                        <a:cubicBezTo>
                          <a:pt x="2565270" y="1350193"/>
                          <a:pt x="1522494" y="249732"/>
                          <a:pt x="186213" y="117401"/>
                        </a:cubicBezTo>
                        <a:lnTo>
                          <a:pt x="0" y="10823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82550"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glow rad="76200">
                      <a:schemeClr val="accent5">
                        <a:satMod val="175000"/>
                        <a:alpha val="9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825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F8931622-65B8-425E-AC30-D4243524071B}"/>
                      </a:ext>
                    </a:extLst>
                  </p:cNvPr>
                  <p:cNvSpPr/>
                  <p:nvPr/>
                </p:nvSpPr>
                <p:spPr>
                  <a:xfrm>
                    <a:off x="8827123" y="1385626"/>
                    <a:ext cx="256263" cy="253584"/>
                  </a:xfrm>
                  <a:prstGeom prst="ellipse">
                    <a:avLst/>
                  </a:prstGeom>
                  <a:solidFill>
                    <a:srgbClr val="469DA4"/>
                  </a:solidFill>
                  <a:ln>
                    <a:noFill/>
                  </a:ln>
                  <a:effectLst>
                    <a:outerShdw blurRad="254000" dist="38100" dir="2700000" sx="102000" sy="102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825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B83FFB76-7676-4A93-B267-A5D41CF1A62C}"/>
                      </a:ext>
                    </a:extLst>
                  </p:cNvPr>
                  <p:cNvSpPr/>
                  <p:nvPr/>
                </p:nvSpPr>
                <p:spPr>
                  <a:xfrm>
                    <a:off x="9558773" y="3030707"/>
                    <a:ext cx="256263" cy="253584"/>
                  </a:xfrm>
                  <a:prstGeom prst="ellipse">
                    <a:avLst/>
                  </a:prstGeom>
                  <a:solidFill>
                    <a:srgbClr val="469DA4"/>
                  </a:solidFill>
                  <a:ln>
                    <a:noFill/>
                  </a:ln>
                  <a:effectLst>
                    <a:outerShdw blurRad="254000" dist="38100" dir="2700000" sx="102000" sy="102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825"/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DC7284D4-00E8-4AD0-A11E-2D59DFE2F2C6}"/>
                      </a:ext>
                    </a:extLst>
                  </p:cNvPr>
                  <p:cNvSpPr txBox="1"/>
                  <p:nvPr/>
                </p:nvSpPr>
                <p:spPr>
                  <a:xfrm>
                    <a:off x="9815036" y="1148947"/>
                    <a:ext cx="2239624" cy="7728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9049">
                      <a:spcBef>
                        <a:spcPts val="1148"/>
                      </a:spcBef>
                      <a:tabLst>
                        <a:tab pos="356711" algn="l"/>
                        <a:tab pos="357188" algn="l"/>
                      </a:tabLst>
                    </a:pPr>
                    <a:r>
                      <a:rPr lang="en-IN" sz="750" b="1" spc="-8" dirty="0">
                        <a:latin typeface="Bahnschrift SemiCondensed" panose="020B0502040204020203" pitchFamily="34" charset="0"/>
                        <a:cs typeface="Calibri"/>
                      </a:rPr>
                      <a:t>DWSM Monitoring and implementation</a:t>
                    </a:r>
                    <a:endParaRPr lang="en-IN" sz="750" b="1" dirty="0">
                      <a:latin typeface="Bahnschrift SemiCondensed" panose="020B0502040204020203" pitchFamily="34" charset="0"/>
                      <a:cs typeface="Calibri"/>
                    </a:endParaRPr>
                  </a:p>
                  <a:p>
                    <a:pPr marL="9049">
                      <a:spcBef>
                        <a:spcPts val="1148"/>
                      </a:spcBef>
                      <a:tabLst>
                        <a:tab pos="356711" algn="l"/>
                        <a:tab pos="357188" algn="l"/>
                      </a:tabLst>
                    </a:pPr>
                    <a:endParaRPr lang="en-US" sz="750" b="1" dirty="0">
                      <a:latin typeface="Bahnschrift SemiCondensed" panose="020B0502040204020203" pitchFamily="34" charset="0"/>
                      <a:cs typeface="Calibri"/>
                    </a:endParaRPr>
                  </a:p>
                  <a:p>
                    <a:endParaRPr lang="en-IN" sz="750" dirty="0">
                      <a:solidFill>
                        <a:schemeClr val="bg1"/>
                      </a:solidFill>
                      <a:latin typeface="Bahnschrift SemiCondensed" panose="020B0502040204020203" pitchFamily="34" charset="0"/>
                      <a:ea typeface="Open Sans Condensed Light" panose="020B0306030504020204" pitchFamily="34" charset="0"/>
                      <a:cs typeface="Open Sans Condensed Light" panose="020B0306030504020204" pitchFamily="34" charset="0"/>
                    </a:endParaRPr>
                  </a:p>
                </p:txBody>
              </p:sp>
              <p:pic>
                <p:nvPicPr>
                  <p:cNvPr id="71" name="Picture 4">
                    <a:extLst>
                      <a:ext uri="{FF2B5EF4-FFF2-40B4-BE49-F238E27FC236}">
                        <a16:creationId xmlns:a16="http://schemas.microsoft.com/office/drawing/2014/main" id="{D597C178-D74F-4C41-8994-96D8057CEC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35054" y="1693050"/>
                    <a:ext cx="2638330" cy="2598257"/>
                  </a:xfrm>
                  <a:prstGeom prst="ellipse">
                    <a:avLst/>
                  </a:prstGeom>
                  <a:ln w="63500" cap="rnd">
                    <a:noFill/>
                  </a:ln>
                  <a:effectLst/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0CBE8496-BEB6-4E22-B531-F04035AA4252}"/>
                      </a:ext>
                    </a:extLst>
                  </p:cNvPr>
                  <p:cNvSpPr/>
                  <p:nvPr/>
                </p:nvSpPr>
                <p:spPr>
                  <a:xfrm>
                    <a:off x="9413444" y="2115287"/>
                    <a:ext cx="256263" cy="253584"/>
                  </a:xfrm>
                  <a:prstGeom prst="ellipse">
                    <a:avLst/>
                  </a:prstGeom>
                  <a:solidFill>
                    <a:srgbClr val="469DA4"/>
                  </a:solidFill>
                  <a:ln>
                    <a:noFill/>
                  </a:ln>
                  <a:effectLst>
                    <a:outerShdw blurRad="254000" dist="38100" dir="2700000" sx="102000" sy="102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825"/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2CF08CF9-51A8-410A-BB2F-FF8E53FCB925}"/>
                      </a:ext>
                    </a:extLst>
                  </p:cNvPr>
                  <p:cNvSpPr/>
                  <p:nvPr/>
                </p:nvSpPr>
                <p:spPr>
                  <a:xfrm>
                    <a:off x="9226189" y="3899451"/>
                    <a:ext cx="256263" cy="253584"/>
                  </a:xfrm>
                  <a:prstGeom prst="ellipse">
                    <a:avLst/>
                  </a:prstGeom>
                  <a:solidFill>
                    <a:srgbClr val="469DA4"/>
                  </a:solidFill>
                  <a:ln>
                    <a:noFill/>
                  </a:ln>
                  <a:effectLst>
                    <a:outerShdw blurRad="254000" dist="38100" dir="2700000" sx="102000" sy="102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825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3F19EA4D-23A7-4E14-AC5A-251CAD03AB88}"/>
                      </a:ext>
                    </a:extLst>
                  </p:cNvPr>
                  <p:cNvSpPr/>
                  <p:nvPr/>
                </p:nvSpPr>
                <p:spPr>
                  <a:xfrm>
                    <a:off x="8466262" y="4611084"/>
                    <a:ext cx="256263" cy="253584"/>
                  </a:xfrm>
                  <a:prstGeom prst="ellipse">
                    <a:avLst/>
                  </a:prstGeom>
                  <a:solidFill>
                    <a:srgbClr val="469DA4"/>
                  </a:solidFill>
                  <a:ln>
                    <a:noFill/>
                  </a:ln>
                  <a:effectLst>
                    <a:outerShdw blurRad="254000" dist="38100" dir="2700000" sx="102000" sy="102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 sz="825"/>
                  </a:p>
                </p:txBody>
              </p:sp>
            </p:grp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4D2933-A0D8-4309-9CE9-6F0A6BAF785A}"/>
              </a:ext>
            </a:extLst>
          </p:cNvPr>
          <p:cNvGrpSpPr/>
          <p:nvPr/>
        </p:nvGrpSpPr>
        <p:grpSpPr>
          <a:xfrm>
            <a:off x="3902671" y="4475381"/>
            <a:ext cx="5256612" cy="1087011"/>
            <a:chOff x="5169697" y="5329848"/>
            <a:chExt cx="7008816" cy="1935976"/>
          </a:xfrm>
        </p:grpSpPr>
        <p:sp>
          <p:nvSpPr>
            <p:cNvPr id="84" name="object 7">
              <a:extLst>
                <a:ext uri="{FF2B5EF4-FFF2-40B4-BE49-F238E27FC236}">
                  <a16:creationId xmlns:a16="http://schemas.microsoft.com/office/drawing/2014/main" id="{016873A2-40A1-4CCB-94BF-0385D7457721}"/>
                </a:ext>
              </a:extLst>
            </p:cNvPr>
            <p:cNvSpPr/>
            <p:nvPr/>
          </p:nvSpPr>
          <p:spPr>
            <a:xfrm>
              <a:off x="5169697" y="5329848"/>
              <a:ext cx="1192713" cy="369293"/>
            </a:xfrm>
            <a:custGeom>
              <a:avLst/>
              <a:gdLst/>
              <a:ahLst/>
              <a:cxnLst/>
              <a:rect l="l" t="t" r="r" b="b"/>
              <a:pathLst>
                <a:path w="1216660" h="403859">
                  <a:moveTo>
                    <a:pt x="1014222" y="0"/>
                  </a:moveTo>
                  <a:lnTo>
                    <a:pt x="0" y="0"/>
                  </a:lnTo>
                  <a:lnTo>
                    <a:pt x="0" y="403860"/>
                  </a:lnTo>
                  <a:lnTo>
                    <a:pt x="1216152" y="403860"/>
                  </a:lnTo>
                  <a:lnTo>
                    <a:pt x="1216152" y="201929"/>
                  </a:lnTo>
                  <a:lnTo>
                    <a:pt x="1210818" y="155634"/>
                  </a:lnTo>
                  <a:lnTo>
                    <a:pt x="1195624" y="113133"/>
                  </a:lnTo>
                  <a:lnTo>
                    <a:pt x="1171784" y="75640"/>
                  </a:lnTo>
                  <a:lnTo>
                    <a:pt x="1140511" y="44367"/>
                  </a:lnTo>
                  <a:lnTo>
                    <a:pt x="1103018" y="20527"/>
                  </a:lnTo>
                  <a:lnTo>
                    <a:pt x="1060517" y="5334"/>
                  </a:lnTo>
                  <a:lnTo>
                    <a:pt x="1014222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lIns="0" tIns="0" rIns="0" bIns="0" rtlCol="0"/>
            <a:lstStyle/>
            <a:p>
              <a:endParaRPr sz="825"/>
            </a:p>
          </p:txBody>
        </p:sp>
        <p:sp>
          <p:nvSpPr>
            <p:cNvPr id="83" name="object 8">
              <a:extLst>
                <a:ext uri="{FF2B5EF4-FFF2-40B4-BE49-F238E27FC236}">
                  <a16:creationId xmlns:a16="http://schemas.microsoft.com/office/drawing/2014/main" id="{AEF0A1B9-6742-4611-BB6C-DAED45B6A83F}"/>
                </a:ext>
              </a:extLst>
            </p:cNvPr>
            <p:cNvSpPr txBox="1"/>
            <p:nvPr/>
          </p:nvSpPr>
          <p:spPr>
            <a:xfrm>
              <a:off x="5191252" y="5364235"/>
              <a:ext cx="6987261" cy="190158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70009">
                <a:spcBef>
                  <a:spcPts val="71"/>
                </a:spcBef>
              </a:pPr>
              <a:r>
                <a:rPr sz="1275" b="1" spc="-8" dirty="0">
                  <a:latin typeface="Bahnschrift SemiCondensed" panose="020B0502040204020203" pitchFamily="34" charset="0"/>
                  <a:cs typeface="Calibri"/>
                </a:rPr>
                <a:t>Vision</a:t>
              </a:r>
              <a:endParaRPr lang="en-IN" sz="1275" b="1" dirty="0">
                <a:latin typeface="Bahnschrift SemiCondensed" panose="020B0502040204020203" pitchFamily="34" charset="0"/>
                <a:cs typeface="Calibri"/>
              </a:endParaRPr>
            </a:p>
            <a:p>
              <a:pPr marL="9525" marR="3810">
                <a:spcBef>
                  <a:spcPts val="1736"/>
                </a:spcBef>
              </a:pPr>
              <a:r>
                <a:rPr lang="en-IN" sz="1275" spc="-11" dirty="0">
                  <a:latin typeface="Bahnschrift SemiCondensed" panose="020B0502040204020203" pitchFamily="34" charset="0"/>
                  <a:cs typeface="Calibri"/>
                </a:rPr>
                <a:t>Every </a:t>
              </a:r>
              <a:r>
                <a:rPr lang="en-IN" sz="1275" spc="-8" dirty="0">
                  <a:latin typeface="Bahnschrift SemiCondensed" panose="020B0502040204020203" pitchFamily="34" charset="0"/>
                  <a:cs typeface="Calibri"/>
                </a:rPr>
                <a:t>rural </a:t>
              </a:r>
              <a:r>
                <a:rPr lang="en-IN" sz="1275" spc="-4" dirty="0">
                  <a:latin typeface="Bahnschrift SemiCondensed" panose="020B0502040204020203" pitchFamily="34" charset="0"/>
                  <a:cs typeface="Calibri"/>
                </a:rPr>
                <a:t>household shall </a:t>
              </a:r>
              <a:r>
                <a:rPr lang="en-IN" sz="1275" spc="-15" dirty="0">
                  <a:latin typeface="Bahnschrift SemiCondensed" panose="020B0502040204020203" pitchFamily="34" charset="0"/>
                  <a:cs typeface="Calibri"/>
                </a:rPr>
                <a:t>have </a:t>
              </a:r>
              <a:r>
                <a:rPr lang="en-IN" sz="1275" spc="-8" dirty="0">
                  <a:latin typeface="Bahnschrift SemiCondensed" panose="020B0502040204020203" pitchFamily="34" charset="0"/>
                  <a:cs typeface="Calibri"/>
                </a:rPr>
                <a:t>assured </a:t>
              </a:r>
              <a:r>
                <a:rPr lang="en-IN" sz="1275" spc="-4" dirty="0">
                  <a:latin typeface="Bahnschrift SemiCondensed" panose="020B0502040204020203" pitchFamily="34" charset="0"/>
                  <a:cs typeface="Calibri"/>
                </a:rPr>
                <a:t>drinking </a:t>
              </a:r>
              <a:r>
                <a:rPr lang="en-IN" sz="1275" spc="-11" dirty="0">
                  <a:latin typeface="Bahnschrift SemiCondensed" panose="020B0502040204020203" pitchFamily="34" charset="0"/>
                  <a:cs typeface="Calibri"/>
                </a:rPr>
                <a:t>water </a:t>
              </a:r>
              <a:r>
                <a:rPr lang="en-IN" sz="1275" spc="-4" dirty="0">
                  <a:latin typeface="Bahnschrift SemiCondensed" panose="020B0502040204020203" pitchFamily="34" charset="0"/>
                  <a:cs typeface="Calibri"/>
                </a:rPr>
                <a:t>supply </a:t>
              </a:r>
              <a:r>
                <a:rPr lang="en-IN" sz="1275" dirty="0">
                  <a:latin typeface="Bahnschrift SemiCondensed" panose="020B0502040204020203" pitchFamily="34" charset="0"/>
                  <a:cs typeface="Calibri"/>
                </a:rPr>
                <a:t>in  </a:t>
              </a:r>
              <a:r>
                <a:rPr lang="en-IN" sz="1275" spc="-8" dirty="0">
                  <a:latin typeface="Bahnschrift SemiCondensed" panose="020B0502040204020203" pitchFamily="34" charset="0"/>
                  <a:cs typeface="Calibri"/>
                </a:rPr>
                <a:t>adequate </a:t>
              </a:r>
              <a:r>
                <a:rPr lang="en-IN" sz="1275" spc="-4" dirty="0">
                  <a:latin typeface="Bahnschrift SemiCondensed" panose="020B0502040204020203" pitchFamily="34" charset="0"/>
                  <a:cs typeface="Calibri"/>
                </a:rPr>
                <a:t>quantity of prescribed quality on </a:t>
              </a:r>
              <a:r>
                <a:rPr lang="en-IN" sz="1275" spc="-8" dirty="0">
                  <a:latin typeface="Bahnschrift SemiCondensed" panose="020B0502040204020203" pitchFamily="34" charset="0"/>
                  <a:cs typeface="Calibri"/>
                </a:rPr>
                <a:t>regular </a:t>
              </a:r>
              <a:r>
                <a:rPr lang="en-IN" sz="1275" dirty="0">
                  <a:latin typeface="Bahnschrift SemiCondensed" panose="020B0502040204020203" pitchFamily="34" charset="0"/>
                  <a:cs typeface="Calibri"/>
                </a:rPr>
                <a:t>and </a:t>
              </a:r>
              <a:r>
                <a:rPr lang="en-IN" sz="1275" spc="-8" dirty="0">
                  <a:latin typeface="Bahnschrift SemiCondensed" panose="020B0502040204020203" pitchFamily="34" charset="0"/>
                  <a:cs typeface="Calibri"/>
                </a:rPr>
                <a:t>long-term  </a:t>
              </a:r>
              <a:r>
                <a:rPr lang="en-IN" sz="1275" spc="-4" dirty="0">
                  <a:latin typeface="Bahnschrift SemiCondensed" panose="020B0502040204020203" pitchFamily="34" charset="0"/>
                  <a:cs typeface="Calibri"/>
                </a:rPr>
                <a:t>basis </a:t>
              </a:r>
              <a:r>
                <a:rPr lang="en-IN" sz="1275" spc="-11" dirty="0">
                  <a:latin typeface="Bahnschrift SemiCondensed" panose="020B0502040204020203" pitchFamily="34" charset="0"/>
                  <a:cs typeface="Calibri"/>
                </a:rPr>
                <a:t>at affordable </a:t>
              </a:r>
              <a:r>
                <a:rPr lang="en-IN" sz="1275" dirty="0">
                  <a:latin typeface="Bahnschrift SemiCondensed" panose="020B0502040204020203" pitchFamily="34" charset="0"/>
                  <a:cs typeface="Calibri"/>
                </a:rPr>
                <a:t>service </a:t>
              </a:r>
              <a:r>
                <a:rPr lang="en-IN" sz="1275" spc="-4" dirty="0">
                  <a:latin typeface="Bahnschrift SemiCondensed" panose="020B0502040204020203" pitchFamily="34" charset="0"/>
                  <a:cs typeface="Calibri"/>
                </a:rPr>
                <a:t>delivery </a:t>
              </a:r>
              <a:r>
                <a:rPr lang="en-IN" sz="1275" spc="-8" dirty="0">
                  <a:latin typeface="Bahnschrift SemiCondensed" panose="020B0502040204020203" pitchFamily="34" charset="0"/>
                  <a:cs typeface="Calibri"/>
                </a:rPr>
                <a:t>charges </a:t>
              </a:r>
              <a:r>
                <a:rPr lang="en-IN" sz="1275" dirty="0">
                  <a:latin typeface="Bahnschrift SemiCondensed" panose="020B0502040204020203" pitchFamily="34" charset="0"/>
                  <a:cs typeface="Calibri"/>
                </a:rPr>
                <a:t>leading </a:t>
              </a:r>
              <a:r>
                <a:rPr lang="en-IN" sz="1275" spc="-11" dirty="0">
                  <a:latin typeface="Bahnschrift SemiCondensed" panose="020B0502040204020203" pitchFamily="34" charset="0"/>
                  <a:cs typeface="Calibri"/>
                </a:rPr>
                <a:t>to </a:t>
              </a:r>
              <a:r>
                <a:rPr lang="en-IN" sz="1275" spc="-8" dirty="0">
                  <a:latin typeface="Bahnschrift SemiCondensed" panose="020B0502040204020203" pitchFamily="34" charset="0"/>
                  <a:cs typeface="Calibri"/>
                </a:rPr>
                <a:t>improvement </a:t>
              </a:r>
              <a:r>
                <a:rPr lang="en-IN" sz="1275" dirty="0">
                  <a:latin typeface="Bahnschrift SemiCondensed" panose="020B0502040204020203" pitchFamily="34" charset="0"/>
                  <a:cs typeface="Calibri"/>
                </a:rPr>
                <a:t>in </a:t>
              </a:r>
              <a:r>
                <a:rPr lang="en-IN" sz="1275" spc="-4" dirty="0">
                  <a:latin typeface="Bahnschrift SemiCondensed" panose="020B0502040204020203" pitchFamily="34" charset="0"/>
                  <a:cs typeface="Calibri"/>
                </a:rPr>
                <a:t>living </a:t>
              </a:r>
              <a:r>
                <a:rPr lang="en-IN" sz="1275" spc="-8" dirty="0">
                  <a:latin typeface="Bahnschrift SemiCondensed" panose="020B0502040204020203" pitchFamily="34" charset="0"/>
                  <a:cs typeface="Calibri"/>
                </a:rPr>
                <a:t>standards </a:t>
              </a:r>
              <a:r>
                <a:rPr lang="en-IN" sz="1275" spc="-4" dirty="0">
                  <a:latin typeface="Bahnschrift SemiCondensed" panose="020B0502040204020203" pitchFamily="34" charset="0"/>
                  <a:cs typeface="Calibri"/>
                </a:rPr>
                <a:t>of </a:t>
              </a:r>
              <a:r>
                <a:rPr lang="en-IN" sz="1275" spc="-8" dirty="0">
                  <a:latin typeface="Bahnschrift SemiCondensed" panose="020B0502040204020203" pitchFamily="34" charset="0"/>
                  <a:cs typeface="Calibri"/>
                </a:rPr>
                <a:t>rural</a:t>
              </a:r>
              <a:r>
                <a:rPr lang="en-IN" sz="1275" spc="-30" dirty="0">
                  <a:latin typeface="Bahnschrift SemiCondensed" panose="020B0502040204020203" pitchFamily="34" charset="0"/>
                  <a:cs typeface="Calibri"/>
                </a:rPr>
                <a:t> </a:t>
              </a:r>
              <a:r>
                <a:rPr lang="en-IN" sz="1275" spc="-4" dirty="0">
                  <a:latin typeface="Bahnschrift SemiCondensed" panose="020B0502040204020203" pitchFamily="34" charset="0"/>
                  <a:cs typeface="Calibri"/>
                </a:rPr>
                <a:t>communities.</a:t>
              </a:r>
            </a:p>
            <a:p>
              <a:pPr marL="9525" marR="3810">
                <a:spcBef>
                  <a:spcPts val="1736"/>
                </a:spcBef>
              </a:pPr>
              <a:endParaRPr lang="en-IN" sz="1275" dirty="0">
                <a:latin typeface="Bahnschrift SemiCondensed" panose="020B0502040204020203" pitchFamily="34" charset="0"/>
                <a:cs typeface="Calibri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646C352-EC9D-2473-7A9E-C21FBAEF10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3909" y="3234749"/>
            <a:ext cx="2283627" cy="3553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E07F32-7115-560E-F7D2-75C1410DDBA3}"/>
              </a:ext>
            </a:extLst>
          </p:cNvPr>
          <p:cNvSpPr txBox="1"/>
          <p:nvPr/>
        </p:nvSpPr>
        <p:spPr>
          <a:xfrm>
            <a:off x="6813249" y="3305975"/>
            <a:ext cx="1916844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9">
              <a:spcBef>
                <a:spcPts val="900"/>
              </a:spcBef>
              <a:tabLst>
                <a:tab pos="356711" algn="l"/>
                <a:tab pos="357188" algn="l"/>
              </a:tabLst>
            </a:pPr>
            <a:r>
              <a:rPr lang="en-US" sz="750" b="1" dirty="0">
                <a:latin typeface="Bahnschrift SemiCondensed" panose="020B0502040204020203" pitchFamily="34" charset="0"/>
                <a:cs typeface="Calibri"/>
              </a:rPr>
              <a:t>DWSM initiatives in engaging SHGs/PACS</a:t>
            </a:r>
            <a:endParaRPr lang="en-IN" sz="750" b="1" dirty="0">
              <a:latin typeface="Bahnschrift SemiCondensed" panose="020B0502040204020203" pitchFamily="34" charset="0"/>
              <a:cs typeface="Calibri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431B2A1-DD9E-0953-1A88-B3ACA32ED6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99509" y="3681440"/>
            <a:ext cx="2283627" cy="35533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0E62DC4-6B96-89F3-E7B0-E895B667240A}"/>
              </a:ext>
            </a:extLst>
          </p:cNvPr>
          <p:cNvSpPr txBox="1"/>
          <p:nvPr/>
        </p:nvSpPr>
        <p:spPr>
          <a:xfrm>
            <a:off x="6180343" y="3701838"/>
            <a:ext cx="19168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9">
              <a:spcBef>
                <a:spcPts val="900"/>
              </a:spcBef>
              <a:tabLst>
                <a:tab pos="356711" algn="l"/>
                <a:tab pos="357188" algn="l"/>
              </a:tabLst>
            </a:pPr>
            <a:r>
              <a:rPr lang="en-US" sz="750" b="1" dirty="0">
                <a:latin typeface="Bahnschrift SemiCondensed" panose="020B0502040204020203" pitchFamily="34" charset="0"/>
                <a:cs typeface="Calibri"/>
              </a:rPr>
              <a:t>DWSM  may present any initiative  for effective water quality surveillance</a:t>
            </a:r>
            <a:endParaRPr lang="en-IN" sz="750" b="1" dirty="0">
              <a:latin typeface="Bahnschrift SemiCondensed" panose="020B0502040204020203" pitchFamily="34" charset="0"/>
              <a:cs typeface="Calibri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03CA8DB-53F1-1486-9BDA-162BE11167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87422" y="4121270"/>
            <a:ext cx="2283627" cy="35533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52C626C-72E3-E00F-74BC-EDA0CB74D04F}"/>
              </a:ext>
            </a:extLst>
          </p:cNvPr>
          <p:cNvSpPr txBox="1"/>
          <p:nvPr/>
        </p:nvSpPr>
        <p:spPr>
          <a:xfrm>
            <a:off x="5196762" y="4192496"/>
            <a:ext cx="1916844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9">
              <a:spcBef>
                <a:spcPts val="900"/>
              </a:spcBef>
              <a:tabLst>
                <a:tab pos="356711" algn="l"/>
                <a:tab pos="357188" algn="l"/>
              </a:tabLst>
            </a:pPr>
            <a:r>
              <a:rPr lang="en-US" sz="750" b="1" dirty="0">
                <a:latin typeface="Bahnschrift SemiCondensed" panose="020B0502040204020203" pitchFamily="34" charset="0"/>
                <a:cs typeface="Calibri"/>
              </a:rPr>
              <a:t>DWSM Best practices</a:t>
            </a:r>
            <a:endParaRPr lang="en-IN" sz="750" b="1" dirty="0">
              <a:latin typeface="Bahnschrift SemiCondensed" panose="020B0502040204020203" pitchFamily="34" charset="0"/>
              <a:cs typeface="Calibri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7B95CAA-A0E7-17E6-C0E8-DA88939945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87134" y="2930098"/>
            <a:ext cx="303689" cy="30446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F7AE745-2BB1-43C1-4F50-7E61D93F67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04739" y="1336872"/>
            <a:ext cx="158200" cy="25828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F3971B3-F5CA-0A98-C35D-5EB3555C13C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8100" t="22862" r="29680" b="6074"/>
          <a:stretch>
            <a:fillRect/>
          </a:stretch>
        </p:blipFill>
        <p:spPr>
          <a:xfrm>
            <a:off x="1324742" y="2294720"/>
            <a:ext cx="243242" cy="307061"/>
          </a:xfrm>
          <a:prstGeom prst="rect">
            <a:avLst/>
          </a:prstGeom>
        </p:spPr>
      </p:pic>
      <p:pic>
        <p:nvPicPr>
          <p:cNvPr id="1026" name="Picture 2" descr="Premium Vector | JJM Logo Design Initial Letter JJM Monogram Logo using ...">
            <a:extLst>
              <a:ext uri="{FF2B5EF4-FFF2-40B4-BE49-F238E27FC236}">
                <a16:creationId xmlns:a16="http://schemas.microsoft.com/office/drawing/2014/main" id="{4A7E91D5-2B43-BF8A-7E83-29BCD9326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4" t="8871" r="12465" b="11958"/>
          <a:stretch>
            <a:fillRect/>
          </a:stretch>
        </p:blipFill>
        <p:spPr bwMode="auto">
          <a:xfrm>
            <a:off x="1665250" y="3438952"/>
            <a:ext cx="337397" cy="36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Image result for cost recovery icon">
            <a:extLst>
              <a:ext uri="{FF2B5EF4-FFF2-40B4-BE49-F238E27FC236}">
                <a16:creationId xmlns:a16="http://schemas.microsoft.com/office/drawing/2014/main" id="{0DB5F79C-E211-E694-1F9E-A1B79E723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017" y="823875"/>
            <a:ext cx="288939" cy="26916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BED8237-B656-1D66-7F0D-96967D5C3A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56041" y="1879202"/>
            <a:ext cx="222569" cy="22314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0CEE323D-3D5D-92C1-1889-4B7D3AAE35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16927" y="2230186"/>
            <a:ext cx="239329" cy="390740"/>
          </a:xfrm>
          <a:prstGeom prst="rect">
            <a:avLst/>
          </a:prstGeom>
        </p:spPr>
      </p:pic>
      <p:pic>
        <p:nvPicPr>
          <p:cNvPr id="87" name="Picture 2" descr="Premium Vector | JJM Logo Design Initial Letter JJM Monogram Logo using ...">
            <a:extLst>
              <a:ext uri="{FF2B5EF4-FFF2-40B4-BE49-F238E27FC236}">
                <a16:creationId xmlns:a16="http://schemas.microsoft.com/office/drawing/2014/main" id="{746FF1A9-CB2E-1450-35B6-12DFAF313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4" t="8871" r="12465" b="11958"/>
          <a:stretch>
            <a:fillRect/>
          </a:stretch>
        </p:blipFill>
        <p:spPr bwMode="auto">
          <a:xfrm>
            <a:off x="6801137" y="2859357"/>
            <a:ext cx="215998" cy="2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8ACD0F2-9D26-4C85-BD25-B04C5D8CC4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37" t="14333" r="5835" b="18352"/>
          <a:stretch/>
        </p:blipFill>
        <p:spPr>
          <a:xfrm>
            <a:off x="6312376" y="3247862"/>
            <a:ext cx="451327" cy="354403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ADFE97A-9B4C-E432-7A00-1229E9BDD4A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8100" t="22862" r="29680" b="6074"/>
          <a:stretch>
            <a:fillRect/>
          </a:stretch>
        </p:blipFill>
        <p:spPr>
          <a:xfrm>
            <a:off x="5901130" y="3727889"/>
            <a:ext cx="279213" cy="2747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4907C9-CF81-B13B-481A-DA1C24F173F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5320535"/>
            <a:ext cx="13081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0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12506" y="2591625"/>
            <a:ext cx="80237" cy="793241"/>
          </a:xfrm>
          <a:custGeom>
            <a:avLst/>
            <a:gdLst/>
            <a:ahLst/>
            <a:cxnLst/>
            <a:rect l="l" t="t" r="r" b="b"/>
            <a:pathLst>
              <a:path h="5204460">
                <a:moveTo>
                  <a:pt x="0" y="0"/>
                </a:moveTo>
                <a:lnTo>
                  <a:pt x="0" y="5204459"/>
                </a:lnTo>
              </a:path>
            </a:pathLst>
          </a:custGeom>
          <a:ln w="28575">
            <a:solidFill>
              <a:srgbClr val="7E7E7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825" dirty="0"/>
          </a:p>
        </p:txBody>
      </p:sp>
      <p:sp>
        <p:nvSpPr>
          <p:cNvPr id="19" name="object 19"/>
          <p:cNvSpPr txBox="1"/>
          <p:nvPr/>
        </p:nvSpPr>
        <p:spPr>
          <a:xfrm>
            <a:off x="4684900" y="3268387"/>
            <a:ext cx="1336275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en-IN" sz="1200" spc="-19" dirty="0">
                <a:latin typeface="Bahnschrift SemiCondensed" panose="020B0502040204020203" pitchFamily="34" charset="0"/>
                <a:cs typeface="Calibri Light"/>
              </a:rPr>
              <a:t>Site Visit</a:t>
            </a:r>
            <a:endParaRPr sz="1200" dirty="0"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71415" y="1189256"/>
            <a:ext cx="1174924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en-IN" sz="1200" spc="-4" dirty="0">
                <a:latin typeface="Bahnschrift SemiCondensed" panose="020B0502040204020203" pitchFamily="34" charset="0"/>
                <a:cs typeface="Calibri Light"/>
              </a:rPr>
              <a:t>District Action Plan</a:t>
            </a:r>
            <a:endParaRPr sz="1200" dirty="0"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44603" y="1127331"/>
            <a:ext cx="320040" cy="318135"/>
          </a:xfrm>
          <a:custGeom>
            <a:avLst/>
            <a:gdLst/>
            <a:ahLst/>
            <a:cxnLst/>
            <a:rect l="l" t="t" r="r" b="b"/>
            <a:pathLst>
              <a:path w="426720" h="424180">
                <a:moveTo>
                  <a:pt x="213360" y="0"/>
                </a:moveTo>
                <a:lnTo>
                  <a:pt x="164432" y="5596"/>
                </a:lnTo>
                <a:lnTo>
                  <a:pt x="119520" y="21535"/>
                </a:lnTo>
                <a:lnTo>
                  <a:pt x="79905" y="46546"/>
                </a:lnTo>
                <a:lnTo>
                  <a:pt x="46866" y="79354"/>
                </a:lnTo>
                <a:lnTo>
                  <a:pt x="21682" y="118687"/>
                </a:lnTo>
                <a:lnTo>
                  <a:pt x="5633" y="163272"/>
                </a:lnTo>
                <a:lnTo>
                  <a:pt x="0" y="211836"/>
                </a:lnTo>
                <a:lnTo>
                  <a:pt x="5633" y="260399"/>
                </a:lnTo>
                <a:lnTo>
                  <a:pt x="21682" y="304984"/>
                </a:lnTo>
                <a:lnTo>
                  <a:pt x="46866" y="344317"/>
                </a:lnTo>
                <a:lnTo>
                  <a:pt x="79905" y="377125"/>
                </a:lnTo>
                <a:lnTo>
                  <a:pt x="119520" y="402136"/>
                </a:lnTo>
                <a:lnTo>
                  <a:pt x="164432" y="418075"/>
                </a:lnTo>
                <a:lnTo>
                  <a:pt x="213360" y="423672"/>
                </a:lnTo>
                <a:lnTo>
                  <a:pt x="262287" y="418075"/>
                </a:lnTo>
                <a:lnTo>
                  <a:pt x="307199" y="402136"/>
                </a:lnTo>
                <a:lnTo>
                  <a:pt x="346814" y="377125"/>
                </a:lnTo>
                <a:lnTo>
                  <a:pt x="379853" y="344317"/>
                </a:lnTo>
                <a:lnTo>
                  <a:pt x="405037" y="304984"/>
                </a:lnTo>
                <a:lnTo>
                  <a:pt x="421086" y="260399"/>
                </a:lnTo>
                <a:lnTo>
                  <a:pt x="426720" y="211836"/>
                </a:lnTo>
                <a:lnTo>
                  <a:pt x="421086" y="163272"/>
                </a:lnTo>
                <a:lnTo>
                  <a:pt x="405037" y="118687"/>
                </a:lnTo>
                <a:lnTo>
                  <a:pt x="379853" y="79354"/>
                </a:lnTo>
                <a:lnTo>
                  <a:pt x="346814" y="46546"/>
                </a:lnTo>
                <a:lnTo>
                  <a:pt x="307199" y="21535"/>
                </a:lnTo>
                <a:lnTo>
                  <a:pt x="262287" y="5596"/>
                </a:lnTo>
                <a:lnTo>
                  <a:pt x="213360" y="0"/>
                </a:lnTo>
                <a:close/>
              </a:path>
            </a:pathLst>
          </a:custGeom>
          <a:solidFill>
            <a:srgbClr val="FF788A">
              <a:alpha val="54901"/>
            </a:srgbClr>
          </a:solidFill>
          <a:ln>
            <a:noFill/>
          </a:ln>
        </p:spPr>
        <p:txBody>
          <a:bodyPr wrap="square" lIns="0" tIns="0" rIns="0" bIns="0" rtlCol="0"/>
          <a:lstStyle/>
          <a:p>
            <a:endParaRPr sz="825"/>
          </a:p>
        </p:txBody>
      </p:sp>
      <p:sp>
        <p:nvSpPr>
          <p:cNvPr id="14" name="object 14"/>
          <p:cNvSpPr/>
          <p:nvPr/>
        </p:nvSpPr>
        <p:spPr>
          <a:xfrm>
            <a:off x="4247007" y="3253549"/>
            <a:ext cx="320040" cy="318135"/>
          </a:xfrm>
          <a:custGeom>
            <a:avLst/>
            <a:gdLst/>
            <a:ahLst/>
            <a:cxnLst/>
            <a:rect l="l" t="t" r="r" b="b"/>
            <a:pathLst>
              <a:path w="426720" h="424179">
                <a:moveTo>
                  <a:pt x="213359" y="0"/>
                </a:moveTo>
                <a:lnTo>
                  <a:pt x="164432" y="5596"/>
                </a:lnTo>
                <a:lnTo>
                  <a:pt x="119520" y="21535"/>
                </a:lnTo>
                <a:lnTo>
                  <a:pt x="79905" y="46546"/>
                </a:lnTo>
                <a:lnTo>
                  <a:pt x="46866" y="79354"/>
                </a:lnTo>
                <a:lnTo>
                  <a:pt x="21682" y="118687"/>
                </a:lnTo>
                <a:lnTo>
                  <a:pt x="5633" y="163272"/>
                </a:lnTo>
                <a:lnTo>
                  <a:pt x="0" y="211836"/>
                </a:lnTo>
                <a:lnTo>
                  <a:pt x="5633" y="260399"/>
                </a:lnTo>
                <a:lnTo>
                  <a:pt x="21682" y="304984"/>
                </a:lnTo>
                <a:lnTo>
                  <a:pt x="46866" y="344317"/>
                </a:lnTo>
                <a:lnTo>
                  <a:pt x="79905" y="377125"/>
                </a:lnTo>
                <a:lnTo>
                  <a:pt x="119520" y="402136"/>
                </a:lnTo>
                <a:lnTo>
                  <a:pt x="164432" y="418075"/>
                </a:lnTo>
                <a:lnTo>
                  <a:pt x="213359" y="423672"/>
                </a:lnTo>
                <a:lnTo>
                  <a:pt x="262287" y="418075"/>
                </a:lnTo>
                <a:lnTo>
                  <a:pt x="307199" y="402136"/>
                </a:lnTo>
                <a:lnTo>
                  <a:pt x="346814" y="377125"/>
                </a:lnTo>
                <a:lnTo>
                  <a:pt x="379853" y="344317"/>
                </a:lnTo>
                <a:lnTo>
                  <a:pt x="405037" y="304984"/>
                </a:lnTo>
                <a:lnTo>
                  <a:pt x="421086" y="260399"/>
                </a:lnTo>
                <a:lnTo>
                  <a:pt x="426720" y="211836"/>
                </a:lnTo>
                <a:lnTo>
                  <a:pt x="421086" y="163272"/>
                </a:lnTo>
                <a:lnTo>
                  <a:pt x="405037" y="118687"/>
                </a:lnTo>
                <a:lnTo>
                  <a:pt x="379853" y="79354"/>
                </a:lnTo>
                <a:lnTo>
                  <a:pt x="346814" y="46546"/>
                </a:lnTo>
                <a:lnTo>
                  <a:pt x="307199" y="21535"/>
                </a:lnTo>
                <a:lnTo>
                  <a:pt x="262287" y="5596"/>
                </a:lnTo>
                <a:lnTo>
                  <a:pt x="213359" y="0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  <p:txBody>
          <a:bodyPr wrap="square" lIns="0" tIns="0" rIns="0" bIns="0" rtlCol="0"/>
          <a:lstStyle/>
          <a:p>
            <a:endParaRPr sz="825"/>
          </a:p>
        </p:txBody>
      </p:sp>
      <p:sp>
        <p:nvSpPr>
          <p:cNvPr id="17" name="object 17"/>
          <p:cNvSpPr/>
          <p:nvPr/>
        </p:nvSpPr>
        <p:spPr>
          <a:xfrm>
            <a:off x="4254931" y="2283142"/>
            <a:ext cx="320040" cy="316706"/>
          </a:xfrm>
          <a:custGeom>
            <a:avLst/>
            <a:gdLst/>
            <a:ahLst/>
            <a:cxnLst/>
            <a:rect l="l" t="t" r="r" b="b"/>
            <a:pathLst>
              <a:path w="426720" h="422275">
                <a:moveTo>
                  <a:pt x="213359" y="0"/>
                </a:moveTo>
                <a:lnTo>
                  <a:pt x="164432" y="5573"/>
                </a:lnTo>
                <a:lnTo>
                  <a:pt x="119520" y="21451"/>
                </a:lnTo>
                <a:lnTo>
                  <a:pt x="79905" y="46366"/>
                </a:lnTo>
                <a:lnTo>
                  <a:pt x="46866" y="79052"/>
                </a:lnTo>
                <a:lnTo>
                  <a:pt x="21682" y="118243"/>
                </a:lnTo>
                <a:lnTo>
                  <a:pt x="5633" y="162672"/>
                </a:lnTo>
                <a:lnTo>
                  <a:pt x="0" y="211074"/>
                </a:lnTo>
                <a:lnTo>
                  <a:pt x="5633" y="259475"/>
                </a:lnTo>
                <a:lnTo>
                  <a:pt x="21682" y="303904"/>
                </a:lnTo>
                <a:lnTo>
                  <a:pt x="46866" y="343095"/>
                </a:lnTo>
                <a:lnTo>
                  <a:pt x="79905" y="375781"/>
                </a:lnTo>
                <a:lnTo>
                  <a:pt x="119520" y="400696"/>
                </a:lnTo>
                <a:lnTo>
                  <a:pt x="164432" y="416574"/>
                </a:lnTo>
                <a:lnTo>
                  <a:pt x="213359" y="422148"/>
                </a:lnTo>
                <a:lnTo>
                  <a:pt x="262287" y="416574"/>
                </a:lnTo>
                <a:lnTo>
                  <a:pt x="307199" y="400696"/>
                </a:lnTo>
                <a:lnTo>
                  <a:pt x="346814" y="375781"/>
                </a:lnTo>
                <a:lnTo>
                  <a:pt x="379853" y="343095"/>
                </a:lnTo>
                <a:lnTo>
                  <a:pt x="405037" y="303904"/>
                </a:lnTo>
                <a:lnTo>
                  <a:pt x="421086" y="259475"/>
                </a:lnTo>
                <a:lnTo>
                  <a:pt x="426720" y="211074"/>
                </a:lnTo>
                <a:lnTo>
                  <a:pt x="421086" y="162672"/>
                </a:lnTo>
                <a:lnTo>
                  <a:pt x="405037" y="118243"/>
                </a:lnTo>
                <a:lnTo>
                  <a:pt x="379853" y="79052"/>
                </a:lnTo>
                <a:lnTo>
                  <a:pt x="346814" y="46366"/>
                </a:lnTo>
                <a:lnTo>
                  <a:pt x="307199" y="21451"/>
                </a:lnTo>
                <a:lnTo>
                  <a:pt x="262287" y="5573"/>
                </a:lnTo>
                <a:lnTo>
                  <a:pt x="213359" y="0"/>
                </a:lnTo>
                <a:close/>
              </a:path>
            </a:pathLst>
          </a:custGeom>
          <a:solidFill>
            <a:srgbClr val="FFC000">
              <a:alpha val="43920"/>
            </a:srgbClr>
          </a:solidFill>
          <a:ln>
            <a:noFill/>
          </a:ln>
        </p:spPr>
        <p:txBody>
          <a:bodyPr wrap="square" lIns="0" tIns="0" rIns="0" bIns="0" rtlCol="0"/>
          <a:lstStyle/>
          <a:p>
            <a:endParaRPr sz="825"/>
          </a:p>
        </p:txBody>
      </p:sp>
      <p:sp>
        <p:nvSpPr>
          <p:cNvPr id="40" name="object 40"/>
          <p:cNvSpPr txBox="1"/>
          <p:nvPr/>
        </p:nvSpPr>
        <p:spPr>
          <a:xfrm>
            <a:off x="4627973" y="2325341"/>
            <a:ext cx="1450127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1200" spc="-4" dirty="0">
                <a:latin typeface="Bahnschrift SemiCondensed" panose="020B0502040204020203" pitchFamily="34" charset="0"/>
                <a:cs typeface="Calibri Light"/>
              </a:rPr>
              <a:t>Timely DWSM meeting</a:t>
            </a:r>
            <a:endParaRPr sz="1200" dirty="0"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61" name="object 31">
            <a:extLst>
              <a:ext uri="{FF2B5EF4-FFF2-40B4-BE49-F238E27FC236}">
                <a16:creationId xmlns:a16="http://schemas.microsoft.com/office/drawing/2014/main" id="{437178DF-D2A0-4397-AC13-467A133DDB66}"/>
              </a:ext>
            </a:extLst>
          </p:cNvPr>
          <p:cNvSpPr/>
          <p:nvPr/>
        </p:nvSpPr>
        <p:spPr>
          <a:xfrm>
            <a:off x="4408570" y="1435591"/>
            <a:ext cx="68408" cy="847551"/>
          </a:xfrm>
          <a:custGeom>
            <a:avLst/>
            <a:gdLst/>
            <a:ahLst/>
            <a:cxnLst/>
            <a:rect l="l" t="t" r="r" b="b"/>
            <a:pathLst>
              <a:path h="5204460">
                <a:moveTo>
                  <a:pt x="0" y="0"/>
                </a:moveTo>
                <a:lnTo>
                  <a:pt x="0" y="5204459"/>
                </a:lnTo>
              </a:path>
            </a:pathLst>
          </a:custGeom>
          <a:ln w="28575">
            <a:solidFill>
              <a:srgbClr val="7E7E7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825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2546DBB-CE6B-4260-9C5D-B4E1864395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506" y="646929"/>
            <a:ext cx="4180627" cy="3135470"/>
          </a:xfrm>
          <a:prstGeom prst="rect">
            <a:avLst/>
          </a:prstGeom>
        </p:spPr>
      </p:pic>
      <p:sp>
        <p:nvSpPr>
          <p:cNvPr id="29" name="object 42">
            <a:extLst>
              <a:ext uri="{FF2B5EF4-FFF2-40B4-BE49-F238E27FC236}">
                <a16:creationId xmlns:a16="http://schemas.microsoft.com/office/drawing/2014/main" id="{B0EAC831-FCC2-4B84-B08A-57FEF0835325}"/>
              </a:ext>
            </a:extLst>
          </p:cNvPr>
          <p:cNvSpPr txBox="1"/>
          <p:nvPr/>
        </p:nvSpPr>
        <p:spPr>
          <a:xfrm>
            <a:off x="6762715" y="1768553"/>
            <a:ext cx="1902132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i="1" dirty="0">
                <a:latin typeface="Bahnschrift SemiCondensed" panose="020B0502040204020203" pitchFamily="34" charset="0"/>
                <a:cs typeface="Calibri Light"/>
              </a:rPr>
              <a:t>Source:</a:t>
            </a:r>
            <a:r>
              <a:rPr sz="825" i="1" spc="-19" dirty="0">
                <a:latin typeface="Bahnschrift SemiCondensed" panose="020B0502040204020203" pitchFamily="34" charset="0"/>
                <a:cs typeface="Calibri Light"/>
              </a:rPr>
              <a:t> </a:t>
            </a:r>
            <a:r>
              <a:rPr lang="en-IN" sz="825" i="1" dirty="0">
                <a:latin typeface="Bahnschrift SemiCondensed" panose="020B0502040204020203" pitchFamily="34" charset="0"/>
                <a:cs typeface="Calibri Light"/>
              </a:rPr>
              <a:t>Field observation by author</a:t>
            </a:r>
            <a:endParaRPr sz="825" dirty="0"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32" name="Subtitle 11" descr="subtitle">
            <a:extLst>
              <a:ext uri="{FF2B5EF4-FFF2-40B4-BE49-F238E27FC236}">
                <a16:creationId xmlns:a16="http://schemas.microsoft.com/office/drawing/2014/main" id="{ACB158C2-CF51-4DEB-BC00-77B14C7B0297}"/>
              </a:ext>
            </a:extLst>
          </p:cNvPr>
          <p:cNvSpPr txBox="1">
            <a:spLocks/>
          </p:cNvSpPr>
          <p:nvPr/>
        </p:nvSpPr>
        <p:spPr>
          <a:xfrm>
            <a:off x="1999620" y="293666"/>
            <a:ext cx="7144381" cy="435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950" dirty="0">
                <a:latin typeface="Bahnschrift SemiCondensed" panose="020B0502040204020203" pitchFamily="34" charset="0"/>
              </a:rPr>
              <a:t>DWSM monitoring and implementation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94D675-267F-404B-9CC5-C82618646AEB}"/>
              </a:ext>
            </a:extLst>
          </p:cNvPr>
          <p:cNvSpPr/>
          <p:nvPr/>
        </p:nvSpPr>
        <p:spPr>
          <a:xfrm>
            <a:off x="6112815" y="628651"/>
            <a:ext cx="3018717" cy="365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54355D-E73D-49D4-59D1-4910D5A02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776" y="747463"/>
            <a:ext cx="3012758" cy="1390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EC33A-8DF8-707C-F57D-F8740BC61E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548" b="12548"/>
          <a:stretch/>
        </p:blipFill>
        <p:spPr>
          <a:xfrm>
            <a:off x="6078100" y="2175072"/>
            <a:ext cx="3012758" cy="1692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993960-65F5-1177-75B2-20107E457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946" y="3932025"/>
            <a:ext cx="2742381" cy="1280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669C98-B999-AEDF-D28A-984DE7C25E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148" r="12051" b="31876"/>
          <a:stretch>
            <a:fillRect/>
          </a:stretch>
        </p:blipFill>
        <p:spPr>
          <a:xfrm>
            <a:off x="64626" y="3932025"/>
            <a:ext cx="2890434" cy="1280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3104F2-0D14-29FB-3E4B-38B3171758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032" b="19802"/>
          <a:stretch>
            <a:fillRect/>
          </a:stretch>
        </p:blipFill>
        <p:spPr>
          <a:xfrm>
            <a:off x="6078100" y="3932025"/>
            <a:ext cx="3012758" cy="12806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7E0DED-34A7-1D4E-D4A5-2A0959B1C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353206"/>
            <a:ext cx="1308100" cy="342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E3173F-1035-4EA9-979F-E8F0080C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5630" y="3773423"/>
            <a:ext cx="2759042" cy="1679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252D6-2270-4340-A243-E9449343E2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055" b="17055"/>
          <a:stretch/>
        </p:blipFill>
        <p:spPr>
          <a:xfrm>
            <a:off x="91955" y="3755194"/>
            <a:ext cx="3603674" cy="1723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BC454E-721D-4233-B4CF-B6BD882EC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567691"/>
            <a:ext cx="2049780" cy="15373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840757-E10D-4B33-A417-DDF7465239DC}"/>
              </a:ext>
            </a:extLst>
          </p:cNvPr>
          <p:cNvSpPr txBox="1"/>
          <p:nvPr/>
        </p:nvSpPr>
        <p:spPr>
          <a:xfrm>
            <a:off x="6998971" y="1924501"/>
            <a:ext cx="31969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kern="12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Gram Sabha &amp; PRA activities</a:t>
            </a:r>
            <a:endParaRPr lang="en-IN" sz="1200" dirty="0">
              <a:latin typeface="Bahnschrift SemiCondensed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4B4F9A-8E91-4A67-AA36-BD8351059973}"/>
              </a:ext>
            </a:extLst>
          </p:cNvPr>
          <p:cNvSpPr txBox="1"/>
          <p:nvPr/>
        </p:nvSpPr>
        <p:spPr>
          <a:xfrm>
            <a:off x="7172458" y="1148479"/>
            <a:ext cx="16134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IEC/BCC programs</a:t>
            </a:r>
            <a:endParaRPr lang="en-IN" sz="1200" dirty="0">
              <a:latin typeface="Bahnschrift SemiCondensed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AE6DF3-6B22-453E-B4B7-CF612D324E32}"/>
              </a:ext>
            </a:extLst>
          </p:cNvPr>
          <p:cNvSpPr txBox="1"/>
          <p:nvPr/>
        </p:nvSpPr>
        <p:spPr>
          <a:xfrm>
            <a:off x="7134688" y="2536662"/>
            <a:ext cx="1574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kern="12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Capacity building training of VWSC</a:t>
            </a:r>
            <a:endParaRPr lang="en-IN" sz="1200" dirty="0">
              <a:latin typeface="Bahnschrift SemiCondensed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72C2FF-22D1-41A3-9708-75901CE501A5}"/>
              </a:ext>
            </a:extLst>
          </p:cNvPr>
          <p:cNvSpPr txBox="1"/>
          <p:nvPr/>
        </p:nvSpPr>
        <p:spPr>
          <a:xfrm>
            <a:off x="7172458" y="3346811"/>
            <a:ext cx="1675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Training of Plumber &amp; Mason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612574-0483-4FD6-9374-51AEC9036E48}"/>
              </a:ext>
            </a:extLst>
          </p:cNvPr>
          <p:cNvSpPr txBox="1"/>
          <p:nvPr/>
        </p:nvSpPr>
        <p:spPr>
          <a:xfrm>
            <a:off x="7228551" y="4038903"/>
            <a:ext cx="184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Water Tariff collection and FTK training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A72C97-BD1C-467A-BD6B-96A69FCDCED2}"/>
              </a:ext>
            </a:extLst>
          </p:cNvPr>
          <p:cNvSpPr txBox="1"/>
          <p:nvPr/>
        </p:nvSpPr>
        <p:spPr>
          <a:xfrm>
            <a:off x="7222083" y="4596753"/>
            <a:ext cx="184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Handing of handbook for operation and maintenance of in village supply system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EDA244-AC08-40EF-8343-205CA23EF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556" y="577885"/>
            <a:ext cx="2049780" cy="15373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8803A9-3DE7-4CDB-9542-D2EF693A55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956" y="2137214"/>
            <a:ext cx="3542138" cy="158842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53DB9D-9E00-45B3-9108-C9E6679CDD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92" y="577883"/>
            <a:ext cx="2139878" cy="1537336"/>
          </a:xfrm>
          <a:prstGeom prst="rect">
            <a:avLst/>
          </a:prstGeom>
        </p:spPr>
      </p:pic>
      <p:sp>
        <p:nvSpPr>
          <p:cNvPr id="44" name="object 9">
            <a:extLst>
              <a:ext uri="{FF2B5EF4-FFF2-40B4-BE49-F238E27FC236}">
                <a16:creationId xmlns:a16="http://schemas.microsoft.com/office/drawing/2014/main" id="{CF65692E-EC41-450B-BD34-2D7F0B1CF141}"/>
              </a:ext>
            </a:extLst>
          </p:cNvPr>
          <p:cNvSpPr txBox="1">
            <a:spLocks/>
          </p:cNvSpPr>
          <p:nvPr/>
        </p:nvSpPr>
        <p:spPr>
          <a:xfrm>
            <a:off x="2023783" y="201848"/>
            <a:ext cx="7082046" cy="309700"/>
          </a:xfrm>
          <a:prstGeom prst="rect">
            <a:avLst/>
          </a:prstGeom>
        </p:spPr>
        <p:txBody>
          <a:bodyPr vert="horz" wrap="square" lIns="0" tIns="9525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lang="en-IN" sz="1950" spc="-53" dirty="0">
                <a:latin typeface="Bahnschrift SemiCondensed" panose="020B0502040204020203" pitchFamily="34" charset="0"/>
              </a:rPr>
              <a:t>DWSM issuance of protocols for handing over on in village Water Supply assets</a:t>
            </a:r>
            <a:endParaRPr lang="en-IN" sz="1950" spc="217" dirty="0">
              <a:latin typeface="Bahnschrift SemiCondensed" panose="020B0502040204020203" pitchFamily="34" charset="0"/>
              <a:cs typeface="Trebuchet M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8517F90-28C6-4CFA-A42B-0ADEA44D38C8}"/>
              </a:ext>
            </a:extLst>
          </p:cNvPr>
          <p:cNvSpPr/>
          <p:nvPr/>
        </p:nvSpPr>
        <p:spPr>
          <a:xfrm>
            <a:off x="6120435" y="585970"/>
            <a:ext cx="3018717" cy="36557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 dirty="0"/>
          </a:p>
        </p:txBody>
      </p:sp>
      <p:sp>
        <p:nvSpPr>
          <p:cNvPr id="46" name="object 42">
            <a:extLst>
              <a:ext uri="{FF2B5EF4-FFF2-40B4-BE49-F238E27FC236}">
                <a16:creationId xmlns:a16="http://schemas.microsoft.com/office/drawing/2014/main" id="{9FC644BB-6262-4617-99D8-D99B0DEEB0C0}"/>
              </a:ext>
            </a:extLst>
          </p:cNvPr>
          <p:cNvSpPr txBox="1"/>
          <p:nvPr/>
        </p:nvSpPr>
        <p:spPr>
          <a:xfrm>
            <a:off x="6758156" y="735657"/>
            <a:ext cx="283464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1500" dirty="0">
                <a:latin typeface="Bahnschrift SemiCondensed" panose="020B0502040204020203" pitchFamily="34" charset="0"/>
                <a:cs typeface="Calibri Light"/>
              </a:rPr>
              <a:t>Key Indicators </a:t>
            </a:r>
            <a:endParaRPr sz="1500" dirty="0">
              <a:latin typeface="Bahnschrift SemiCondensed" panose="020B0502040204020203" pitchFamily="34" charset="0"/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EBCA7E-16C3-1FC5-2617-914B69FA6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804" y="1121550"/>
            <a:ext cx="403020" cy="404054"/>
          </a:xfrm>
          <a:prstGeom prst="rect">
            <a:avLst/>
          </a:prstGeom>
        </p:spPr>
      </p:pic>
      <p:sp>
        <p:nvSpPr>
          <p:cNvPr id="6" name="object 17">
            <a:extLst>
              <a:ext uri="{FF2B5EF4-FFF2-40B4-BE49-F238E27FC236}">
                <a16:creationId xmlns:a16="http://schemas.microsoft.com/office/drawing/2014/main" id="{24858AB6-5117-DE89-03AD-C7BAC97CD7D6}"/>
              </a:ext>
            </a:extLst>
          </p:cNvPr>
          <p:cNvSpPr/>
          <p:nvPr/>
        </p:nvSpPr>
        <p:spPr>
          <a:xfrm>
            <a:off x="6705140" y="1919155"/>
            <a:ext cx="320040" cy="316706"/>
          </a:xfrm>
          <a:custGeom>
            <a:avLst/>
            <a:gdLst/>
            <a:ahLst/>
            <a:cxnLst/>
            <a:rect l="l" t="t" r="r" b="b"/>
            <a:pathLst>
              <a:path w="426720" h="422275">
                <a:moveTo>
                  <a:pt x="213359" y="0"/>
                </a:moveTo>
                <a:lnTo>
                  <a:pt x="164432" y="5573"/>
                </a:lnTo>
                <a:lnTo>
                  <a:pt x="119520" y="21451"/>
                </a:lnTo>
                <a:lnTo>
                  <a:pt x="79905" y="46366"/>
                </a:lnTo>
                <a:lnTo>
                  <a:pt x="46866" y="79052"/>
                </a:lnTo>
                <a:lnTo>
                  <a:pt x="21682" y="118243"/>
                </a:lnTo>
                <a:lnTo>
                  <a:pt x="5633" y="162672"/>
                </a:lnTo>
                <a:lnTo>
                  <a:pt x="0" y="211074"/>
                </a:lnTo>
                <a:lnTo>
                  <a:pt x="5633" y="259475"/>
                </a:lnTo>
                <a:lnTo>
                  <a:pt x="21682" y="303904"/>
                </a:lnTo>
                <a:lnTo>
                  <a:pt x="46866" y="343095"/>
                </a:lnTo>
                <a:lnTo>
                  <a:pt x="79905" y="375781"/>
                </a:lnTo>
                <a:lnTo>
                  <a:pt x="119520" y="400696"/>
                </a:lnTo>
                <a:lnTo>
                  <a:pt x="164432" y="416574"/>
                </a:lnTo>
                <a:lnTo>
                  <a:pt x="213359" y="422148"/>
                </a:lnTo>
                <a:lnTo>
                  <a:pt x="262287" y="416574"/>
                </a:lnTo>
                <a:lnTo>
                  <a:pt x="307199" y="400696"/>
                </a:lnTo>
                <a:lnTo>
                  <a:pt x="346814" y="375781"/>
                </a:lnTo>
                <a:lnTo>
                  <a:pt x="379853" y="343095"/>
                </a:lnTo>
                <a:lnTo>
                  <a:pt x="405037" y="303904"/>
                </a:lnTo>
                <a:lnTo>
                  <a:pt x="421086" y="259475"/>
                </a:lnTo>
                <a:lnTo>
                  <a:pt x="426720" y="211074"/>
                </a:lnTo>
                <a:lnTo>
                  <a:pt x="421086" y="162672"/>
                </a:lnTo>
                <a:lnTo>
                  <a:pt x="405037" y="118243"/>
                </a:lnTo>
                <a:lnTo>
                  <a:pt x="379853" y="79052"/>
                </a:lnTo>
                <a:lnTo>
                  <a:pt x="346814" y="46366"/>
                </a:lnTo>
                <a:lnTo>
                  <a:pt x="307199" y="21451"/>
                </a:lnTo>
                <a:lnTo>
                  <a:pt x="262287" y="5573"/>
                </a:lnTo>
                <a:lnTo>
                  <a:pt x="213359" y="0"/>
                </a:lnTo>
                <a:close/>
              </a:path>
            </a:pathLst>
          </a:custGeom>
          <a:solidFill>
            <a:srgbClr val="FFC000">
              <a:alpha val="43920"/>
            </a:srgbClr>
          </a:solidFill>
          <a:ln>
            <a:noFill/>
          </a:ln>
        </p:spPr>
        <p:txBody>
          <a:bodyPr wrap="square" lIns="0" tIns="0" rIns="0" bIns="0" rtlCol="0"/>
          <a:lstStyle/>
          <a:p>
            <a:endParaRPr sz="825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90247-2672-F614-97B8-7FCF72BB3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9018" y="3374279"/>
            <a:ext cx="411904" cy="434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31EA4A-1665-5690-7234-B30F2F02510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8100" t="22862" r="29680" b="6074"/>
          <a:stretch>
            <a:fillRect/>
          </a:stretch>
        </p:blipFill>
        <p:spPr>
          <a:xfrm>
            <a:off x="6712454" y="4034619"/>
            <a:ext cx="352766" cy="445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D1EF63-DFDE-6E9D-1FD2-E633BD716D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8156" y="4735024"/>
            <a:ext cx="311187" cy="5080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62DA5D1-E639-98D0-C62F-207CF51F952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1073" t="17371" r="22540" b="30794"/>
          <a:stretch>
            <a:fillRect/>
          </a:stretch>
        </p:blipFill>
        <p:spPr>
          <a:xfrm>
            <a:off x="6703545" y="1872815"/>
            <a:ext cx="357538" cy="3286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6A0B40B-9978-F59B-B055-213166F7CA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93290" y="2599006"/>
            <a:ext cx="390534" cy="3369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1E45CCC-BF4C-A10C-831D-401B8E01D7C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1453" b="11453"/>
          <a:stretch/>
        </p:blipFill>
        <p:spPr>
          <a:xfrm>
            <a:off x="3695629" y="2137834"/>
            <a:ext cx="2729543" cy="1578233"/>
          </a:xfrm>
          <a:prstGeom prst="rect">
            <a:avLst/>
          </a:prstGeom>
        </p:spPr>
      </p:pic>
      <p:sp>
        <p:nvSpPr>
          <p:cNvPr id="52" name="object 42">
            <a:extLst>
              <a:ext uri="{FF2B5EF4-FFF2-40B4-BE49-F238E27FC236}">
                <a16:creationId xmlns:a16="http://schemas.microsoft.com/office/drawing/2014/main" id="{E5D79505-51E9-CB7C-84DB-9C2C598B4C0E}"/>
              </a:ext>
            </a:extLst>
          </p:cNvPr>
          <p:cNvSpPr txBox="1"/>
          <p:nvPr/>
        </p:nvSpPr>
        <p:spPr>
          <a:xfrm>
            <a:off x="316424" y="1940932"/>
            <a:ext cx="1470043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Village level Gram Sabha activities 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53" name="object 42">
            <a:extLst>
              <a:ext uri="{FF2B5EF4-FFF2-40B4-BE49-F238E27FC236}">
                <a16:creationId xmlns:a16="http://schemas.microsoft.com/office/drawing/2014/main" id="{818512C1-2E4A-4B2D-5AD7-7EFDABDAAE94}"/>
              </a:ext>
            </a:extLst>
          </p:cNvPr>
          <p:cNvSpPr txBox="1"/>
          <p:nvPr/>
        </p:nvSpPr>
        <p:spPr>
          <a:xfrm>
            <a:off x="2595874" y="1940932"/>
            <a:ext cx="1625802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PRA activities on Jal Jeevan Mission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54" name="object 42">
            <a:extLst>
              <a:ext uri="{FF2B5EF4-FFF2-40B4-BE49-F238E27FC236}">
                <a16:creationId xmlns:a16="http://schemas.microsoft.com/office/drawing/2014/main" id="{3E927724-AD5F-41FF-6F8A-028EB06E23D8}"/>
              </a:ext>
            </a:extLst>
          </p:cNvPr>
          <p:cNvSpPr txBox="1"/>
          <p:nvPr/>
        </p:nvSpPr>
        <p:spPr>
          <a:xfrm>
            <a:off x="4855918" y="1929687"/>
            <a:ext cx="980624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Water Tariff collection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55" name="object 42">
            <a:extLst>
              <a:ext uri="{FF2B5EF4-FFF2-40B4-BE49-F238E27FC236}">
                <a16:creationId xmlns:a16="http://schemas.microsoft.com/office/drawing/2014/main" id="{A4B41544-7295-768F-F2B2-9BB0051CCBF8}"/>
              </a:ext>
            </a:extLst>
          </p:cNvPr>
          <p:cNvSpPr txBox="1"/>
          <p:nvPr/>
        </p:nvSpPr>
        <p:spPr>
          <a:xfrm>
            <a:off x="1128003" y="3591377"/>
            <a:ext cx="1470043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FTK training of women groups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56" name="object 42">
            <a:extLst>
              <a:ext uri="{FF2B5EF4-FFF2-40B4-BE49-F238E27FC236}">
                <a16:creationId xmlns:a16="http://schemas.microsoft.com/office/drawing/2014/main" id="{92D17F42-2561-2FB6-4A8F-04D7D3054159}"/>
              </a:ext>
            </a:extLst>
          </p:cNvPr>
          <p:cNvSpPr txBox="1"/>
          <p:nvPr/>
        </p:nvSpPr>
        <p:spPr>
          <a:xfrm>
            <a:off x="4488586" y="3555973"/>
            <a:ext cx="1470043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Training of trainers of VWSC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57" name="object 42">
            <a:extLst>
              <a:ext uri="{FF2B5EF4-FFF2-40B4-BE49-F238E27FC236}">
                <a16:creationId xmlns:a16="http://schemas.microsoft.com/office/drawing/2014/main" id="{C0F65112-AEB0-5EBD-FB05-98671FCFE81D}"/>
              </a:ext>
            </a:extLst>
          </p:cNvPr>
          <p:cNvSpPr txBox="1"/>
          <p:nvPr/>
        </p:nvSpPr>
        <p:spPr>
          <a:xfrm>
            <a:off x="1288761" y="5492730"/>
            <a:ext cx="1470043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Training of Plumbers &amp; Masons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58" name="object 42">
            <a:extLst>
              <a:ext uri="{FF2B5EF4-FFF2-40B4-BE49-F238E27FC236}">
                <a16:creationId xmlns:a16="http://schemas.microsoft.com/office/drawing/2014/main" id="{E2954F04-3C78-3D41-9678-42211561EAC7}"/>
              </a:ext>
            </a:extLst>
          </p:cNvPr>
          <p:cNvSpPr txBox="1"/>
          <p:nvPr/>
        </p:nvSpPr>
        <p:spPr>
          <a:xfrm>
            <a:off x="4198779" y="5429251"/>
            <a:ext cx="1752743" cy="2635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Handing over of Har Ghar Jal Certificate &amp; Handbook of O&amp;M of water supply assets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D74546-AAE1-C65E-BC3C-7E6FA475D5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5492730"/>
            <a:ext cx="1308100" cy="2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0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6" grpId="0"/>
      <p:bldP spid="30" grpId="0"/>
      <p:bldP spid="31" grpId="0"/>
      <p:bldP spid="36" grpId="0"/>
      <p:bldP spid="6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9">
            <a:extLst>
              <a:ext uri="{FF2B5EF4-FFF2-40B4-BE49-F238E27FC236}">
                <a16:creationId xmlns:a16="http://schemas.microsoft.com/office/drawing/2014/main" id="{94D837B4-9507-4E06-BB8D-EF56024FEEC3}"/>
              </a:ext>
            </a:extLst>
          </p:cNvPr>
          <p:cNvSpPr txBox="1"/>
          <p:nvPr/>
        </p:nvSpPr>
        <p:spPr>
          <a:xfrm>
            <a:off x="4572220" y="820310"/>
            <a:ext cx="4060967" cy="144638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0975" indent="-171450" algn="just">
              <a:spcBef>
                <a:spcPts val="79"/>
              </a:spcBef>
              <a:buFont typeface="Arial" panose="020B0604020202020204" pitchFamily="34" charset="0"/>
              <a:buChar char="•"/>
              <a:tabLst>
                <a:tab pos="732949" algn="l"/>
                <a:tab pos="1372076" algn="l"/>
                <a:tab pos="1664494" algn="l"/>
                <a:tab pos="2169795" algn="l"/>
                <a:tab pos="2605564" algn="l"/>
                <a:tab pos="3258026" algn="l"/>
                <a:tab pos="3555206" algn="l"/>
              </a:tabLst>
            </a:pP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Exhibition on drinking water supply system through gravity and solar lift water system</a:t>
            </a:r>
          </a:p>
          <a:p>
            <a:pPr marL="180975" indent="-171450" algn="just">
              <a:spcBef>
                <a:spcPts val="79"/>
              </a:spcBef>
              <a:buFont typeface="Arial" panose="020B0604020202020204" pitchFamily="34" charset="0"/>
              <a:buChar char="•"/>
              <a:tabLst>
                <a:tab pos="732949" algn="l"/>
                <a:tab pos="1372076" algn="l"/>
                <a:tab pos="1664494" algn="l"/>
                <a:tab pos="2169795" algn="l"/>
                <a:tab pos="2605564" algn="l"/>
                <a:tab pos="3258026" algn="l"/>
                <a:tab pos="3555206" algn="l"/>
              </a:tabLst>
            </a:pP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Exhibition on catchment area protection and source rejuvenation through rain water recharge pits in catchment areas through live model in independence day and republic day.</a:t>
            </a:r>
          </a:p>
          <a:p>
            <a:pPr marL="180975" indent="-171450" algn="just">
              <a:spcBef>
                <a:spcPts val="79"/>
              </a:spcBef>
              <a:buFont typeface="Arial" panose="020B0604020202020204" pitchFamily="34" charset="0"/>
              <a:buChar char="•"/>
              <a:tabLst>
                <a:tab pos="732949" algn="l"/>
                <a:tab pos="1372076" algn="l"/>
                <a:tab pos="1664494" algn="l"/>
                <a:tab pos="2169795" algn="l"/>
                <a:tab pos="2605564" algn="l"/>
                <a:tab pos="3258026" algn="l"/>
                <a:tab pos="3555206" algn="l"/>
              </a:tabLst>
            </a:pP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Exposure tour of WTP of rural and urban water supply</a:t>
            </a:r>
          </a:p>
          <a:p>
            <a:pPr marL="180975" indent="-171450" algn="just">
              <a:spcBef>
                <a:spcPts val="79"/>
              </a:spcBef>
              <a:buFont typeface="Arial" panose="020B0604020202020204" pitchFamily="34" charset="0"/>
              <a:buChar char="•"/>
              <a:tabLst>
                <a:tab pos="732949" algn="l"/>
                <a:tab pos="1372076" algn="l"/>
                <a:tab pos="1664494" algn="l"/>
                <a:tab pos="2169795" algn="l"/>
                <a:tab pos="2605564" algn="l"/>
                <a:tab pos="3258026" algn="l"/>
                <a:tab pos="3555206" algn="l"/>
              </a:tabLst>
            </a:pPr>
            <a:r>
              <a:rPr lang="en-IN" sz="1125" spc="-4" dirty="0" err="1">
                <a:latin typeface="Bahnschrift SemiCondensed" panose="020B0502040204020203" pitchFamily="34" charset="0"/>
                <a:cs typeface="Carlito"/>
              </a:rPr>
              <a:t>Nukkad</a:t>
            </a: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 </a:t>
            </a:r>
            <a:r>
              <a:rPr lang="en-IN" sz="1125" spc="-4" dirty="0" err="1">
                <a:latin typeface="Bahnschrift SemiCondensed" panose="020B0502040204020203" pitchFamily="34" charset="0"/>
                <a:cs typeface="Carlito"/>
              </a:rPr>
              <a:t>natak</a:t>
            </a: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 on water conservation and management</a:t>
            </a:r>
          </a:p>
          <a:p>
            <a:pPr marL="180975" indent="-171450" algn="just">
              <a:spcBef>
                <a:spcPts val="79"/>
              </a:spcBef>
              <a:buFont typeface="Arial" panose="020B0604020202020204" pitchFamily="34" charset="0"/>
              <a:buChar char="•"/>
              <a:tabLst>
                <a:tab pos="732949" algn="l"/>
                <a:tab pos="1372076" algn="l"/>
                <a:tab pos="1664494" algn="l"/>
                <a:tab pos="2169795" algn="l"/>
                <a:tab pos="2605564" algn="l"/>
                <a:tab pos="3258026" algn="l"/>
                <a:tab pos="3555206" algn="l"/>
              </a:tabLst>
            </a:pPr>
            <a:r>
              <a:rPr lang="en-IN" sz="1125" spc="-4" dirty="0">
                <a:latin typeface="Bahnschrift SemiCondensed" panose="020B0502040204020203" pitchFamily="34" charset="0"/>
                <a:cs typeface="Carlito"/>
              </a:rPr>
              <a:t>Drawing and essay competitions on JJM &amp; SBM-G related activities.</a:t>
            </a:r>
            <a:endParaRPr sz="1125" dirty="0">
              <a:latin typeface="Bahnschrift SemiCondensed" panose="020B0502040204020203" pitchFamily="34" charset="0"/>
              <a:cs typeface="Carlito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2B6D54A3-B199-437A-B111-B1D120F5EE31}"/>
              </a:ext>
            </a:extLst>
          </p:cNvPr>
          <p:cNvSpPr txBox="1"/>
          <p:nvPr/>
        </p:nvSpPr>
        <p:spPr>
          <a:xfrm>
            <a:off x="4708917" y="613641"/>
            <a:ext cx="3681550" cy="1827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1125" b="1" dirty="0">
                <a:latin typeface="Bahnschrift SemiCondensed" panose="020B0502040204020203" pitchFamily="34" charset="0"/>
              </a:rPr>
              <a:t>Activities done involving school students and health department</a:t>
            </a:r>
            <a:endParaRPr sz="1125" b="1" dirty="0">
              <a:latin typeface="Bahnschrift SemiCondensed" panose="020B0502040204020203" pitchFamily="34" charset="0"/>
              <a:cs typeface="Carlito"/>
            </a:endParaRPr>
          </a:p>
        </p:txBody>
      </p:sp>
      <p:sp>
        <p:nvSpPr>
          <p:cNvPr id="26" name="Subtitle 11" descr="subtitle">
            <a:extLst>
              <a:ext uri="{FF2B5EF4-FFF2-40B4-BE49-F238E27FC236}">
                <a16:creationId xmlns:a16="http://schemas.microsoft.com/office/drawing/2014/main" id="{80DA8B40-938D-488F-8992-D4539FD2EE50}"/>
              </a:ext>
            </a:extLst>
          </p:cNvPr>
          <p:cNvSpPr txBox="1">
            <a:spLocks/>
          </p:cNvSpPr>
          <p:nvPr/>
        </p:nvSpPr>
        <p:spPr>
          <a:xfrm>
            <a:off x="1790990" y="133797"/>
            <a:ext cx="7144381" cy="435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b="1" dirty="0">
                <a:latin typeface="Bahnschrift SemiCondensed" panose="020B0502040204020203" pitchFamily="34" charset="0"/>
              </a:rPr>
              <a:t>DWSM effective IEC plans and implementation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E50D69-9051-497E-9AAD-84DE473E883E}"/>
              </a:ext>
            </a:extLst>
          </p:cNvPr>
          <p:cNvSpPr/>
          <p:nvPr/>
        </p:nvSpPr>
        <p:spPr>
          <a:xfrm>
            <a:off x="6125283" y="536877"/>
            <a:ext cx="3018717" cy="365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5D95AB-548F-7A37-9596-7D48FB697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420" y="2481117"/>
            <a:ext cx="4037564" cy="31579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DE4578-A8D1-C2BB-82D3-BDF2C0D33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66" y="3886668"/>
            <a:ext cx="2020967" cy="1515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4B36FF-EDB7-BA17-7395-1E2B05079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66" y="2301512"/>
            <a:ext cx="2020967" cy="15157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6EA5E60-E038-90FB-4EDD-8373A3717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476" y="3884294"/>
            <a:ext cx="2134115" cy="1515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76C38E-063E-53BC-90E8-4DEBFAA04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878" y="9610"/>
            <a:ext cx="1939713" cy="10910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06A4896-ED37-A22F-0187-09FFDC7FA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2301512"/>
            <a:ext cx="2140186" cy="15157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4E494AD-14B6-5C6A-F589-077423381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98" y="0"/>
            <a:ext cx="2255202" cy="22552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13F97AD-E50C-145C-094E-A8C4981278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21835"/>
          <a:stretch>
            <a:fillRect/>
          </a:stretch>
        </p:blipFill>
        <p:spPr>
          <a:xfrm>
            <a:off x="2421468" y="1124627"/>
            <a:ext cx="1928518" cy="1130576"/>
          </a:xfrm>
          <a:prstGeom prst="rect">
            <a:avLst/>
          </a:prstGeom>
        </p:spPr>
      </p:pic>
      <p:sp>
        <p:nvSpPr>
          <p:cNvPr id="44" name="object 42">
            <a:extLst>
              <a:ext uri="{FF2B5EF4-FFF2-40B4-BE49-F238E27FC236}">
                <a16:creationId xmlns:a16="http://schemas.microsoft.com/office/drawing/2014/main" id="{8FD4B6A6-99FA-FD5A-42DB-2C905DDFC8EA}"/>
              </a:ext>
            </a:extLst>
          </p:cNvPr>
          <p:cNvSpPr txBox="1"/>
          <p:nvPr/>
        </p:nvSpPr>
        <p:spPr>
          <a:xfrm>
            <a:off x="218132" y="2095505"/>
            <a:ext cx="2099021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Stop </a:t>
            </a:r>
            <a:r>
              <a:rPr lang="en-IN" sz="825" i="1" dirty="0" err="1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Diarrhea</a:t>
            </a: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 campaign with health department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45" name="object 42">
            <a:extLst>
              <a:ext uri="{FF2B5EF4-FFF2-40B4-BE49-F238E27FC236}">
                <a16:creationId xmlns:a16="http://schemas.microsoft.com/office/drawing/2014/main" id="{2E66ED46-9930-BBF3-D919-19A4120D5C09}"/>
              </a:ext>
            </a:extLst>
          </p:cNvPr>
          <p:cNvSpPr txBox="1"/>
          <p:nvPr/>
        </p:nvSpPr>
        <p:spPr>
          <a:xfrm>
            <a:off x="2650705" y="941742"/>
            <a:ext cx="1470043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IN" sz="825" i="1" dirty="0" err="1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Nukkad</a:t>
            </a: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 Natak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46" name="object 42">
            <a:extLst>
              <a:ext uri="{FF2B5EF4-FFF2-40B4-BE49-F238E27FC236}">
                <a16:creationId xmlns:a16="http://schemas.microsoft.com/office/drawing/2014/main" id="{2B906E0E-63BB-6D1B-0FD4-61F63EF368BF}"/>
              </a:ext>
            </a:extLst>
          </p:cNvPr>
          <p:cNvSpPr txBox="1"/>
          <p:nvPr/>
        </p:nvSpPr>
        <p:spPr>
          <a:xfrm>
            <a:off x="279401" y="3680661"/>
            <a:ext cx="1896532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Rally with school </a:t>
            </a:r>
            <a:r>
              <a:rPr lang="en-IN" sz="825" i="1" dirty="0" err="1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childrens</a:t>
            </a: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 on JJM &amp; SBM-G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47" name="object 42">
            <a:extLst>
              <a:ext uri="{FF2B5EF4-FFF2-40B4-BE49-F238E27FC236}">
                <a16:creationId xmlns:a16="http://schemas.microsoft.com/office/drawing/2014/main" id="{E570728A-615D-726E-C330-F6FA51B81FE6}"/>
              </a:ext>
            </a:extLst>
          </p:cNvPr>
          <p:cNvSpPr txBox="1"/>
          <p:nvPr/>
        </p:nvSpPr>
        <p:spPr>
          <a:xfrm>
            <a:off x="2879943" y="3680661"/>
            <a:ext cx="1470043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Exposure tour of WTP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48" name="object 42">
            <a:extLst>
              <a:ext uri="{FF2B5EF4-FFF2-40B4-BE49-F238E27FC236}">
                <a16:creationId xmlns:a16="http://schemas.microsoft.com/office/drawing/2014/main" id="{DCCC2197-CEAA-911A-1FCF-77132CD45D1E}"/>
              </a:ext>
            </a:extLst>
          </p:cNvPr>
          <p:cNvSpPr txBox="1"/>
          <p:nvPr/>
        </p:nvSpPr>
        <p:spPr>
          <a:xfrm>
            <a:off x="2650705" y="5400019"/>
            <a:ext cx="1470043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Essay and drawing competition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sp>
        <p:nvSpPr>
          <p:cNvPr id="50" name="object 42">
            <a:extLst>
              <a:ext uri="{FF2B5EF4-FFF2-40B4-BE49-F238E27FC236}">
                <a16:creationId xmlns:a16="http://schemas.microsoft.com/office/drawing/2014/main" id="{39256ECB-189D-0523-8A2D-2AF6113D77E4}"/>
              </a:ext>
            </a:extLst>
          </p:cNvPr>
          <p:cNvSpPr txBox="1"/>
          <p:nvPr/>
        </p:nvSpPr>
        <p:spPr>
          <a:xfrm>
            <a:off x="4363591" y="5500111"/>
            <a:ext cx="4488760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Exhibition of live model of lift </a:t>
            </a:r>
            <a:r>
              <a:rPr lang="en-IN" sz="825" i="1" dirty="0" err="1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watter</a:t>
            </a: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 supply system and source rejuvenation through rain water recharge pits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87031A-0B69-8B93-7369-A8EA7BE54C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85" y="5465237"/>
            <a:ext cx="1308100" cy="249763"/>
          </a:xfrm>
          <a:prstGeom prst="rect">
            <a:avLst/>
          </a:prstGeom>
        </p:spPr>
      </p:pic>
      <p:sp>
        <p:nvSpPr>
          <p:cNvPr id="49" name="object 42">
            <a:extLst>
              <a:ext uri="{FF2B5EF4-FFF2-40B4-BE49-F238E27FC236}">
                <a16:creationId xmlns:a16="http://schemas.microsoft.com/office/drawing/2014/main" id="{AB5F4472-7FF0-B585-B4AC-9F6307C9D8E5}"/>
              </a:ext>
            </a:extLst>
          </p:cNvPr>
          <p:cNvSpPr txBox="1"/>
          <p:nvPr/>
        </p:nvSpPr>
        <p:spPr>
          <a:xfrm>
            <a:off x="215936" y="5418618"/>
            <a:ext cx="1896532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IN" sz="825" i="1" dirty="0">
                <a:solidFill>
                  <a:srgbClr val="002060"/>
                </a:solidFill>
                <a:highlight>
                  <a:srgbClr val="00FFFF"/>
                </a:highlight>
                <a:latin typeface="Bahnschrift SemiCondensed" panose="020B0502040204020203" pitchFamily="34" charset="0"/>
                <a:cs typeface="Calibri Light"/>
              </a:rPr>
              <a:t>Exhibition of Rual piped water supply system</a:t>
            </a:r>
            <a:endParaRPr sz="825" dirty="0">
              <a:solidFill>
                <a:srgbClr val="002060"/>
              </a:solidFill>
              <a:highlight>
                <a:srgbClr val="00FFFF"/>
              </a:highlight>
              <a:latin typeface="Bahnschrift SemiCondensed" panose="020B0502040204020203" pitchFamily="3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2861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4" grpId="0"/>
      <p:bldP spid="45" grpId="0"/>
      <p:bldP spid="46" grpId="0"/>
      <p:bldP spid="47" grpId="0"/>
      <p:bldP spid="48" grpId="0"/>
      <p:bldP spid="50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 t="16127" b="16127"/>
          <a:stretch/>
        </p:blipFill>
        <p:spPr>
          <a:xfrm>
            <a:off x="6840084" y="3509565"/>
            <a:ext cx="2071617" cy="938562"/>
          </a:xfrm>
          <a:prstGeom prst="rect">
            <a:avLst/>
          </a:prstGeom>
        </p:spPr>
      </p:pic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1749701" y="446558"/>
            <a:ext cx="5365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1" dirty="0" err="1">
                <a:solidFill>
                  <a:srgbClr val="FF0000"/>
                </a:solidFill>
              </a:rPr>
              <a:t>Kaimoi</a:t>
            </a:r>
            <a:r>
              <a:rPr lang="en-US" sz="1200" b="1" dirty="0">
                <a:solidFill>
                  <a:srgbClr val="FF0000"/>
                </a:solidFill>
              </a:rPr>
              <a:t> Village</a:t>
            </a:r>
            <a:endParaRPr lang="en-US" sz="1050" dirty="0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420293" y="678010"/>
            <a:ext cx="0" cy="11785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31908" y="749491"/>
            <a:ext cx="18688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PERIPHERAL ACTIVITIES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8285" y="904175"/>
            <a:ext cx="470401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Multiple gram sabha meetings and awareness campaigns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Active participation from village development committee, Village Water &amp; Sanitation committee, </a:t>
            </a:r>
            <a:r>
              <a:rPr lang="en-US" sz="105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Kaimoi</a:t>
            </a: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women society and </a:t>
            </a:r>
            <a:r>
              <a:rPr lang="en-US" sz="105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kaimoi</a:t>
            </a: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student’s union.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latin typeface="Bahnschrift SemiCondensed" panose="020B0502040204020203" pitchFamily="34" charset="0"/>
              </a:rPr>
              <a:t>Competition among 4 colonies of the village for cleanest colony award and most active worker.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Regular water tariff collection</a:t>
            </a:r>
            <a:endParaRPr lang="en-US" sz="1050" dirty="0">
              <a:latin typeface="Bahnschrift SemiCondensed" panose="020B0502040204020203" pitchFamily="34" charset="0"/>
            </a:endParaRP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Community ownership and O &amp; M water supply assets.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Regular social services and beautification of village.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b="1" u="sng" dirty="0">
                <a:solidFill>
                  <a:schemeClr val="tx1"/>
                </a:solidFill>
                <a:latin typeface="Bahnschrift SemiCondensed" panose="020B0502040204020203" pitchFamily="34" charset="0"/>
              </a:rPr>
              <a:t>Finance </a:t>
            </a:r>
            <a:r>
              <a:rPr lang="en-US" sz="1050" b="1" u="sng" dirty="0" err="1">
                <a:solidFill>
                  <a:schemeClr val="tx1"/>
                </a:solidFill>
                <a:latin typeface="Bahnschrift SemiCondensed" panose="020B0502040204020203" pitchFamily="34" charset="0"/>
              </a:rPr>
              <a:t>Comission</a:t>
            </a:r>
            <a:r>
              <a:rPr lang="en-US" sz="1050" b="1" u="sng" dirty="0">
                <a:solidFill>
                  <a:schemeClr val="tx1"/>
                </a:solidFill>
                <a:latin typeface="Bahnschrift SemiCondensed" panose="020B0502040204020203" pitchFamily="34" charset="0"/>
              </a:rPr>
              <a:t> (14 and 15</a:t>
            </a:r>
            <a:r>
              <a:rPr lang="en-US" sz="1050" b="1" u="sng" baseline="30000" dirty="0">
                <a:solidFill>
                  <a:schemeClr val="tx1"/>
                </a:solidFill>
                <a:latin typeface="Bahnschrift SemiCondensed" panose="020B0502040204020203" pitchFamily="34" charset="0"/>
              </a:rPr>
              <a:t>th</a:t>
            </a:r>
            <a:r>
              <a:rPr lang="en-US" sz="1050" b="1" u="sng" dirty="0">
                <a:solidFill>
                  <a:schemeClr val="tx1"/>
                </a:solidFill>
                <a:latin typeface="Bahnschrift SemiCondensed" panose="020B0502040204020203" pitchFamily="34" charset="0"/>
              </a:rPr>
              <a:t> FC) fund utilized for rain water recharge pit digging at catchment area.</a:t>
            </a:r>
            <a:endParaRPr lang="en-US" sz="825" b="1" u="sng" dirty="0">
              <a:solidFill>
                <a:schemeClr val="tx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4925" y="2870337"/>
            <a:ext cx="4627375" cy="1511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 algn="just">
              <a:buFont typeface="Arial" panose="020B0604020202020204" pitchFamily="34" charset="0"/>
              <a:buChar char="•"/>
            </a:pPr>
            <a:r>
              <a:rPr lang="en-US" sz="1050" dirty="0">
                <a:latin typeface="Bahnschrift SemiCondensed" panose="020B0502040204020203" pitchFamily="34" charset="0"/>
              </a:rPr>
              <a:t>Behavioral Change in people</a:t>
            </a:r>
          </a:p>
          <a:p>
            <a:pPr marL="214304" indent="-214304" algn="just">
              <a:buFont typeface="Arial" panose="020B0604020202020204" pitchFamily="34" charset="0"/>
              <a:buChar char="•"/>
            </a:pPr>
            <a:r>
              <a:rPr lang="en-US" sz="1050" dirty="0">
                <a:latin typeface="Bahnschrift SemiCondensed" panose="020B0502040204020203" pitchFamily="34" charset="0"/>
              </a:rPr>
              <a:t>Ownership Feeling of SBM-G and JJM assets</a:t>
            </a:r>
          </a:p>
          <a:p>
            <a:pPr marL="214304" indent="-214304" algn="just">
              <a:buFont typeface="Arial" panose="020B0604020202020204" pitchFamily="34" charset="0"/>
              <a:buChar char="•"/>
            </a:pPr>
            <a:r>
              <a:rPr lang="en-US" sz="1050" dirty="0">
                <a:latin typeface="Bahnschrift SemiCondensed" panose="020B0502040204020203" pitchFamily="34" charset="0"/>
              </a:rPr>
              <a:t>Awareness of cleanliness and catchment area protection</a:t>
            </a:r>
          </a:p>
          <a:p>
            <a:pPr marL="214304" indent="-214304" algn="just">
              <a:buFont typeface="Arial" panose="020B0604020202020204" pitchFamily="34" charset="0"/>
              <a:buChar char="•"/>
            </a:pPr>
            <a:r>
              <a:rPr lang="en-US" sz="1050" dirty="0">
                <a:latin typeface="Bahnschrift SemiCondensed" panose="020B0502040204020203" pitchFamily="34" charset="0"/>
              </a:rPr>
              <a:t>Approximately 245 hectares area declared as catchment area and signed the resolution to protect it and officially submitted.</a:t>
            </a:r>
          </a:p>
          <a:p>
            <a:pPr marL="214304" indent="-214304" algn="just">
              <a:buFont typeface="Arial" panose="020B0604020202020204" pitchFamily="34" charset="0"/>
              <a:buChar char="•"/>
            </a:pPr>
            <a:r>
              <a:rPr lang="en-US" sz="1050" dirty="0" err="1">
                <a:latin typeface="Bahnschrift SemiCondensed" panose="020B0502040204020203" pitchFamily="34" charset="0"/>
              </a:rPr>
              <a:t>Kaimoi</a:t>
            </a:r>
            <a:r>
              <a:rPr lang="en-US" sz="1050" dirty="0">
                <a:latin typeface="Bahnschrift SemiCondensed" panose="020B0502040204020203" pitchFamily="34" charset="0"/>
              </a:rPr>
              <a:t> is a water surplus village</a:t>
            </a:r>
          </a:p>
          <a:p>
            <a:pPr marL="214304" indent="-214304" algn="just">
              <a:buFont typeface="Arial" panose="020B0604020202020204" pitchFamily="34" charset="0"/>
              <a:buChar char="•"/>
            </a:pPr>
            <a:r>
              <a:rPr lang="en-US" sz="1050" dirty="0">
                <a:latin typeface="Bahnschrift SemiCondensed" panose="020B0502040204020203" pitchFamily="34" charset="0"/>
              </a:rPr>
              <a:t>Awarded cleanest village in the district, most active VWSC, most active women society, </a:t>
            </a:r>
            <a:r>
              <a:rPr lang="en-US" sz="1050" dirty="0" err="1">
                <a:latin typeface="Bahnschrift SemiCondensed" panose="020B0502040204020203" pitchFamily="34" charset="0"/>
              </a:rPr>
              <a:t>swachh</a:t>
            </a:r>
            <a:r>
              <a:rPr lang="en-US" sz="1050" dirty="0">
                <a:latin typeface="Bahnschrift SemiCondensed" panose="020B0502040204020203" pitchFamily="34" charset="0"/>
              </a:rPr>
              <a:t> </a:t>
            </a:r>
            <a:r>
              <a:rPr lang="en-US" sz="1050" dirty="0" err="1">
                <a:latin typeface="Bahnschrift SemiCondensed" panose="020B0502040204020203" pitchFamily="34" charset="0"/>
              </a:rPr>
              <a:t>sujjal</a:t>
            </a:r>
            <a:r>
              <a:rPr lang="en-US" sz="1050" dirty="0">
                <a:latin typeface="Bahnschrift SemiCondensed" panose="020B0502040204020203" pitchFamily="34" charset="0"/>
              </a:rPr>
              <a:t> gaon and best tourism village of the state</a:t>
            </a:r>
          </a:p>
          <a:p>
            <a:pPr marL="214304" indent="-214304" algn="just">
              <a:buFont typeface="Arial" panose="020B0604020202020204" pitchFamily="34" charset="0"/>
              <a:buChar char="•"/>
            </a:pPr>
            <a:endParaRPr lang="en-US" sz="825" dirty="0">
              <a:latin typeface="Bahnschrift SemiCondense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92533" y="4396985"/>
            <a:ext cx="496866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2D70"/>
                </a:solidFill>
                <a:latin typeface="Bahnschrift SemiCondensed" panose="020B0502040204020203" pitchFamily="34" charset="0"/>
                <a:cs typeface="Times New Roman" panose="02020603050405020304" pitchFamily="18" charset="0"/>
              </a:rPr>
              <a:t>Watershed management goals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050" dirty="0">
                <a:latin typeface="Bahnschrift SemiCondensed" panose="020B0502040204020203" pitchFamily="34" charset="0"/>
                <a:cs typeface="Times New Roman" panose="02020603050405020304" pitchFamily="18" charset="0"/>
              </a:rPr>
              <a:t>Encourage terrace cultivation.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050" dirty="0">
                <a:latin typeface="Bahnschrift SemiCondensed" panose="020B0502040204020203" pitchFamily="34" charset="0"/>
                <a:cs typeface="Times New Roman" panose="02020603050405020304" pitchFamily="18" charset="0"/>
              </a:rPr>
              <a:t>Implement rain water recharge pits, check dams, contour trenching along with afforestation in the catchment areas.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050" dirty="0">
                <a:latin typeface="Bahnschrift SemiCondensed" panose="020B0502040204020203" pitchFamily="34" charset="0"/>
                <a:cs typeface="Times New Roman" panose="02020603050405020304" pitchFamily="18" charset="0"/>
              </a:rPr>
              <a:t>Focus on revenue generation for effective O &amp; M of water supply assets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050" dirty="0">
                <a:latin typeface="Bahnschrift SemiCondensed" panose="020B0502040204020203" pitchFamily="34" charset="0"/>
                <a:cs typeface="Times New Roman" panose="02020603050405020304" pitchFamily="18" charset="0"/>
              </a:rPr>
              <a:t>Source strengthening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45659" y="2602837"/>
            <a:ext cx="173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IMPACTS</a:t>
            </a:r>
            <a:endParaRPr lang="en-US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Striped Right Arrow 25"/>
          <p:cNvSpPr/>
          <p:nvPr/>
        </p:nvSpPr>
        <p:spPr>
          <a:xfrm>
            <a:off x="2245659" y="4159600"/>
            <a:ext cx="3739114" cy="341997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55419B-EC85-4C1B-8907-59451E80AF67}"/>
              </a:ext>
            </a:extLst>
          </p:cNvPr>
          <p:cNvSpPr/>
          <p:nvPr/>
        </p:nvSpPr>
        <p:spPr>
          <a:xfrm>
            <a:off x="6089955" y="590551"/>
            <a:ext cx="3018717" cy="365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 dirty="0"/>
          </a:p>
        </p:txBody>
      </p:sp>
      <p:sp>
        <p:nvSpPr>
          <p:cNvPr id="31" name="Subtitle 11" descr="subtitle">
            <a:extLst>
              <a:ext uri="{FF2B5EF4-FFF2-40B4-BE49-F238E27FC236}">
                <a16:creationId xmlns:a16="http://schemas.microsoft.com/office/drawing/2014/main" id="{6281659E-091C-4146-AF33-B25844E4FC23}"/>
              </a:ext>
            </a:extLst>
          </p:cNvPr>
          <p:cNvSpPr txBox="1">
            <a:spLocks/>
          </p:cNvSpPr>
          <p:nvPr/>
        </p:nvSpPr>
        <p:spPr>
          <a:xfrm>
            <a:off x="1999620" y="293666"/>
            <a:ext cx="7144381" cy="435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r">
              <a:buNone/>
            </a:pPr>
            <a:r>
              <a:rPr lang="en-US" sz="1875" dirty="0">
                <a:latin typeface="Bahnschrift SemiCondensed" panose="020B0502040204020203" pitchFamily="34" charset="0"/>
              </a:rPr>
              <a:t>DWSM best practice in real time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E9300F-01F3-47FC-9D03-3050EF322E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202"/>
          <a:stretch>
            <a:fillRect/>
          </a:stretch>
        </p:blipFill>
        <p:spPr>
          <a:xfrm>
            <a:off x="39416" y="654470"/>
            <a:ext cx="2070169" cy="1207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A2C8B-5141-4CF5-9C7B-7F3E4FDE81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40084" y="658689"/>
            <a:ext cx="1072762" cy="1430350"/>
          </a:xfrm>
          <a:prstGeom prst="rect">
            <a:avLst/>
          </a:prstGeom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0EFF265E-3869-4100-9A61-6DB02BBD9BAF}"/>
              </a:ext>
            </a:extLst>
          </p:cNvPr>
          <p:cNvSpPr txBox="1">
            <a:spLocks/>
          </p:cNvSpPr>
          <p:nvPr/>
        </p:nvSpPr>
        <p:spPr>
          <a:xfrm>
            <a:off x="0" y="5269853"/>
            <a:ext cx="417258" cy="15208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chemeClr val="tx1"/>
                </a:solidFill>
                <a:latin typeface="Century Gothic"/>
                <a:cs typeface="Century Gothic"/>
              </a:rPr>
              <a:t>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15725-7FA1-33F5-3B6C-E53B4A5C8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198" y="654470"/>
            <a:ext cx="659152" cy="1430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76DF5B-7F20-AE78-7DA6-5A22386D0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0084" y="2324299"/>
            <a:ext cx="2071617" cy="1138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179D94-A91C-797D-E28A-A9BC6F7D7E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05" y="1902800"/>
            <a:ext cx="2092533" cy="938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FB264-C40F-4E70-3D38-AD5074868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05" y="4330599"/>
            <a:ext cx="2090931" cy="9378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FCFB494-75FE-7E27-5543-6A89E96C22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0084" y="4483255"/>
            <a:ext cx="2073428" cy="11673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707A86-21C0-D665-EE8E-795999EFC7C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6451" b="2450"/>
          <a:stretch>
            <a:fillRect/>
          </a:stretch>
        </p:blipFill>
        <p:spPr>
          <a:xfrm>
            <a:off x="39416" y="2886662"/>
            <a:ext cx="2105509" cy="14042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D4CAA2-46A0-BB62-2DE7-87D0AB68C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16" y="5458814"/>
            <a:ext cx="1308100" cy="1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1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D:\EB-Project Nature\PPt Presentations\NIRD\FB_IMG_16322757212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" y="629731"/>
            <a:ext cx="9083040" cy="4799519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4" name="Subtitle 11" descr="subtitle">
            <a:extLst>
              <a:ext uri="{FF2B5EF4-FFF2-40B4-BE49-F238E27FC236}">
                <a16:creationId xmlns:a16="http://schemas.microsoft.com/office/drawing/2014/main" id="{86FCC055-1547-4499-AD1C-E84997EF9871}"/>
              </a:ext>
            </a:extLst>
          </p:cNvPr>
          <p:cNvSpPr txBox="1">
            <a:spLocks/>
          </p:cNvSpPr>
          <p:nvPr/>
        </p:nvSpPr>
        <p:spPr>
          <a:xfrm>
            <a:off x="2037720" y="293370"/>
            <a:ext cx="7144381" cy="4359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algn="r">
              <a:buNone/>
            </a:pPr>
            <a:r>
              <a:rPr lang="en-US" sz="1950" dirty="0">
                <a:latin typeface="Bahnschrift SemiCondensed" panose="020B0502040204020203" pitchFamily="34" charset="0"/>
              </a:rPr>
              <a:t>SOURCE SUSTENANCE PLANS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89D6F1-D189-41E8-96A2-DB06173100AF}"/>
              </a:ext>
            </a:extLst>
          </p:cNvPr>
          <p:cNvSpPr/>
          <p:nvPr/>
        </p:nvSpPr>
        <p:spPr>
          <a:xfrm>
            <a:off x="6125283" y="592093"/>
            <a:ext cx="3018717" cy="365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BE4F02-DF6D-3038-E2DC-B358D30DE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8" y="5422256"/>
            <a:ext cx="810619" cy="2504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12F79-728D-D47E-5702-9C13F630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7" y="-33868"/>
            <a:ext cx="7956550" cy="567530"/>
          </a:xfrm>
        </p:spPr>
        <p:txBody>
          <a:bodyPr>
            <a:noAutofit/>
          </a:bodyPr>
          <a:lstStyle/>
          <a:p>
            <a:pPr algn="ctr"/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Recharge pit construction at </a:t>
            </a:r>
            <a:r>
              <a:rPr lang="en-I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Longdding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2623C-6575-885B-841E-D38CFFDD3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47" y="423664"/>
            <a:ext cx="2481609" cy="248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832F62-BFB0-8FDA-C077-B2B7E1C66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29" y="3014133"/>
            <a:ext cx="2710891" cy="2695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2F5474-7AEC-A616-A493-E7C6EA3E4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4" y="423664"/>
            <a:ext cx="1825377" cy="2433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7905F7-CE2D-A44B-DF75-28A528A5D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155" y="3009898"/>
            <a:ext cx="3606801" cy="2705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999E2-BD0A-CC73-4479-77BAA2BA2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05667"/>
            <a:ext cx="2519994" cy="27093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2CEEA7-08DA-D81C-C4F8-BBA4716E6F65}"/>
              </a:ext>
            </a:extLst>
          </p:cNvPr>
          <p:cNvSpPr/>
          <p:nvPr/>
        </p:nvSpPr>
        <p:spPr>
          <a:xfrm>
            <a:off x="2261881" y="5299502"/>
            <a:ext cx="4926320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N" sz="1050" b="1" dirty="0">
                <a:latin typeface="Bahnschrift SemiCondensed" panose="020B0502040204020203" pitchFamily="34" charset="0"/>
                <a:cs typeface="Arial" panose="020B0604020202020204" pitchFamily="34" charset="0"/>
              </a:rPr>
              <a:t>A humble initiative already started at few villages in the district </a:t>
            </a:r>
            <a:endParaRPr lang="en-IN" sz="1050" dirty="0">
              <a:latin typeface="Bahnschrif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1274F1-506A-424B-24BD-0B0C1829A61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22093" y="438204"/>
            <a:ext cx="4605707" cy="24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90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1" descr="subtitle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 txBox="1">
            <a:spLocks/>
          </p:cNvSpPr>
          <p:nvPr/>
        </p:nvSpPr>
        <p:spPr>
          <a:xfrm>
            <a:off x="3709402" y="259541"/>
            <a:ext cx="7098743" cy="484430"/>
          </a:xfrm>
          <a:prstGeom prst="rect">
            <a:avLst/>
          </a:prstGeom>
        </p:spPr>
        <p:txBody>
          <a:bodyPr lIns="71309" tIns="35655" rIns="71309" bIns="35655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 dirty="0">
                <a:latin typeface="EYInterstate Light" panose="02000506000000020004" pitchFamily="2" charset="0"/>
              </a:rPr>
              <a:t>DWSM SOURCE SUSTENANCE PLANS</a:t>
            </a:r>
          </a:p>
        </p:txBody>
      </p:sp>
      <p:sp>
        <p:nvSpPr>
          <p:cNvPr id="33" name="AutoShape 10" descr="Related image"/>
          <p:cNvSpPr>
            <a:spLocks noChangeAspect="1" noChangeArrowheads="1"/>
          </p:cNvSpPr>
          <p:nvPr/>
        </p:nvSpPr>
        <p:spPr bwMode="auto">
          <a:xfrm>
            <a:off x="116681" y="-406136"/>
            <a:ext cx="228600" cy="25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1309" tIns="35655" rIns="71309" bIns="35655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B12B8E5-A333-4EBE-9C4E-3085E34B9B3E}"/>
              </a:ext>
            </a:extLst>
          </p:cNvPr>
          <p:cNvSpPr/>
          <p:nvPr/>
        </p:nvSpPr>
        <p:spPr>
          <a:xfrm>
            <a:off x="5004078" y="573676"/>
            <a:ext cx="3280496" cy="2192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825" b="1" kern="1200" dirty="0">
                <a:solidFill>
                  <a:prstClr val="black"/>
                </a:solidFill>
                <a:latin typeface="EYInterstate Light" panose="02000506000000020004" pitchFamily="2" charset="0"/>
                <a:cs typeface="Arial" panose="020B0604020202020204" pitchFamily="34" charset="0"/>
              </a:rPr>
              <a:t>Departments</a:t>
            </a:r>
          </a:p>
        </p:txBody>
      </p:sp>
      <p:sp>
        <p:nvSpPr>
          <p:cNvPr id="96" name="object 44">
            <a:extLst>
              <a:ext uri="{FF2B5EF4-FFF2-40B4-BE49-F238E27FC236}">
                <a16:creationId xmlns:a16="http://schemas.microsoft.com/office/drawing/2014/main" id="{B8080ACB-1A04-4C59-A3F4-5B6AB201BB87}"/>
              </a:ext>
            </a:extLst>
          </p:cNvPr>
          <p:cNvSpPr txBox="1">
            <a:spLocks/>
          </p:cNvSpPr>
          <p:nvPr/>
        </p:nvSpPr>
        <p:spPr>
          <a:xfrm>
            <a:off x="8929862" y="5249161"/>
            <a:ext cx="2057400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">
              <a:lnSpc>
                <a:spcPts val="1076"/>
              </a:lnSpc>
            </a:pPr>
            <a:endParaRPr lang="en-IN" sz="105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1BEA456-6DFE-4516-B834-199601563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097845"/>
              </p:ext>
            </p:extLst>
          </p:nvPr>
        </p:nvGraphicFramePr>
        <p:xfrm>
          <a:off x="4738280" y="903340"/>
          <a:ext cx="4337218" cy="27882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311879">
                  <a:extLst>
                    <a:ext uri="{9D8B030D-6E8A-4147-A177-3AD203B41FA5}">
                      <a16:colId xmlns:a16="http://schemas.microsoft.com/office/drawing/2014/main" val="918470906"/>
                    </a:ext>
                  </a:extLst>
                </a:gridCol>
                <a:gridCol w="1464755">
                  <a:extLst>
                    <a:ext uri="{9D8B030D-6E8A-4147-A177-3AD203B41FA5}">
                      <a16:colId xmlns:a16="http://schemas.microsoft.com/office/drawing/2014/main" val="3171301070"/>
                    </a:ext>
                  </a:extLst>
                </a:gridCol>
                <a:gridCol w="1560584">
                  <a:extLst>
                    <a:ext uri="{9D8B030D-6E8A-4147-A177-3AD203B41FA5}">
                      <a16:colId xmlns:a16="http://schemas.microsoft.com/office/drawing/2014/main" val="508840075"/>
                    </a:ext>
                  </a:extLst>
                </a:gridCol>
              </a:tblGrid>
              <a:tr h="288376">
                <a:tc>
                  <a:txBody>
                    <a:bodyPr/>
                    <a:lstStyle/>
                    <a:p>
                      <a:r>
                        <a:rPr lang="en-IN" sz="800" b="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Name of Scheme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Central/ State Government Department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Convergence Components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8136524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r>
                        <a:rPr lang="en-IN" sz="800" b="1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MG-NRGES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Department of Community &amp; Rural Development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800" dirty="0">
                          <a:latin typeface="Bahnschrift SemiCondensed" panose="020B0502040204020203" pitchFamily="34" charset="0"/>
                        </a:rPr>
                        <a:t>All water conservation activities under National Resource Management (NRM) component</a:t>
                      </a:r>
                      <a:endParaRPr lang="en-IN" sz="800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78417747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r>
                        <a:rPr lang="en-IN" sz="800" b="1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Integrated Watershed Management (IWMP)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Department of soil and Water conservation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Restoring ecological balances by harnessing &amp; conserving storm water. Rejuvenating the old &amp; new water sources.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01863549"/>
                  </a:ext>
                </a:extLst>
              </a:tr>
              <a:tr h="275050">
                <a:tc>
                  <a:txBody>
                    <a:bodyPr/>
                    <a:lstStyle/>
                    <a:p>
                      <a:r>
                        <a:rPr lang="en-IN" sz="800" b="1" dirty="0" err="1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Rashtriya</a:t>
                      </a:r>
                      <a:r>
                        <a:rPr lang="en-IN" sz="800" b="1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 Krishi Vikash Yojana (RKVY)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Department of Agriculture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Watershed and spring shed management.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01766616"/>
                  </a:ext>
                </a:extLst>
              </a:tr>
              <a:tr h="275050">
                <a:tc>
                  <a:txBody>
                    <a:bodyPr/>
                    <a:lstStyle/>
                    <a:p>
                      <a:r>
                        <a:rPr lang="en-IN" sz="800" b="1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District Mineral Fund (DMF)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State &amp; District</a:t>
                      </a:r>
                    </a:p>
                    <a:p>
                      <a:pPr algn="ctr"/>
                      <a:endParaRPr lang="en-IN" sz="800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Water conservation activities on large scale.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11804533"/>
                  </a:ext>
                </a:extLst>
              </a:tr>
              <a:tr h="275050">
                <a:tc>
                  <a:txBody>
                    <a:bodyPr/>
                    <a:lstStyle/>
                    <a:p>
                      <a:r>
                        <a:rPr lang="en-IN" sz="800" b="1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15</a:t>
                      </a:r>
                      <a:r>
                        <a:rPr lang="en-IN" sz="800" b="1" baseline="300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th</a:t>
                      </a:r>
                      <a:r>
                        <a:rPr lang="en-IN" sz="800" b="1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 Finance Commission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State &amp; District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60% of fund of 15</a:t>
                      </a:r>
                      <a:r>
                        <a:rPr lang="en-IN" sz="800" baseline="300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th</a:t>
                      </a:r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 FC is allotted for WASH,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5636981"/>
                  </a:ext>
                </a:extLst>
              </a:tr>
              <a:tr h="491160">
                <a:tc>
                  <a:txBody>
                    <a:bodyPr/>
                    <a:lstStyle/>
                    <a:p>
                      <a:r>
                        <a:rPr lang="en-IN" sz="800" b="1" dirty="0">
                          <a:latin typeface="Bahnschrift SemiCondensed" panose="020B0502040204020203" pitchFamily="34" charset="0"/>
                        </a:rPr>
                        <a:t>Compensatory Afforestation Fund Management and Planning Authority (CAFMP) </a:t>
                      </a:r>
                      <a:endParaRPr lang="en-IN" sz="800" b="1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Forest Department</a:t>
                      </a:r>
                    </a:p>
                    <a:p>
                      <a:pPr algn="ctr"/>
                      <a:endParaRPr lang="en-IN" sz="800" dirty="0">
                        <a:solidFill>
                          <a:schemeClr val="tx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800" dirty="0">
                          <a:solidFill>
                            <a:schemeClr val="tx1"/>
                          </a:solidFill>
                          <a:latin typeface="Bahnschrift SemiCondensed" panose="020B0502040204020203" pitchFamily="34" charset="0"/>
                        </a:rPr>
                        <a:t>Afforestation, spring, watershed management and reviving the forest ecosystem.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6031936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E6B61C2D-8C40-4C59-B98E-7CA0DD651D84}"/>
              </a:ext>
            </a:extLst>
          </p:cNvPr>
          <p:cNvGrpSpPr/>
          <p:nvPr/>
        </p:nvGrpSpPr>
        <p:grpSpPr>
          <a:xfrm>
            <a:off x="68500" y="480181"/>
            <a:ext cx="5231633" cy="3010166"/>
            <a:chOff x="91334" y="259241"/>
            <a:chExt cx="7712748" cy="50993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BD644E-2700-44EB-A571-A5BC2C826819}"/>
                </a:ext>
              </a:extLst>
            </p:cNvPr>
            <p:cNvGrpSpPr/>
            <p:nvPr/>
          </p:nvGrpSpPr>
          <p:grpSpPr>
            <a:xfrm>
              <a:off x="91334" y="259241"/>
              <a:ext cx="7712748" cy="5099363"/>
              <a:chOff x="675171" y="573745"/>
              <a:chExt cx="7247981" cy="467213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E76DD7-BB8C-4249-BAE9-DA84B9BCC56D}"/>
                  </a:ext>
                </a:extLst>
              </p:cNvPr>
              <p:cNvSpPr txBox="1"/>
              <p:nvPr/>
            </p:nvSpPr>
            <p:spPr>
              <a:xfrm>
                <a:off x="1289953" y="4801694"/>
                <a:ext cx="1679648" cy="243059"/>
              </a:xfrm>
              <a:prstGeom prst="rect">
                <a:avLst/>
              </a:prstGeom>
              <a:noFill/>
            </p:spPr>
            <p:txBody>
              <a:bodyPr wrap="square" lIns="0" tIns="35655" rIns="0" bIns="35655" rtlCol="0" anchor="b">
                <a:spAutoFit/>
              </a:bodyPr>
              <a:lstStyle/>
              <a:p>
                <a:pPr algn="ctr" defTabSz="713081">
                  <a:defRPr/>
                </a:pPr>
                <a:r>
                  <a:rPr lang="en-US" sz="825" noProof="1">
                    <a:latin typeface="Bahnschrift SemiCondensed" panose="020B0502040204020203" pitchFamily="34" charset="0"/>
                  </a:rPr>
                  <a:t>15</a:t>
                </a:r>
                <a:r>
                  <a:rPr lang="en-US" sz="825" baseline="30000" noProof="1">
                    <a:latin typeface="Bahnschrift SemiCondensed" panose="020B0502040204020203" pitchFamily="34" charset="0"/>
                  </a:rPr>
                  <a:t>th</a:t>
                </a:r>
                <a:r>
                  <a:rPr lang="en-US" sz="825" noProof="1">
                    <a:latin typeface="Bahnschrift SemiCondensed" panose="020B0502040204020203" pitchFamily="34" charset="0"/>
                  </a:rPr>
                  <a:t> Finance Commision of India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F2BE82-B33C-426B-8613-3AAD2AF3E20A}"/>
                  </a:ext>
                </a:extLst>
              </p:cNvPr>
              <p:cNvSpPr txBox="1"/>
              <p:nvPr/>
            </p:nvSpPr>
            <p:spPr>
              <a:xfrm>
                <a:off x="5185295" y="3881792"/>
                <a:ext cx="2144953" cy="243059"/>
              </a:xfrm>
              <a:prstGeom prst="rect">
                <a:avLst/>
              </a:prstGeom>
              <a:noFill/>
            </p:spPr>
            <p:txBody>
              <a:bodyPr wrap="square" lIns="0" tIns="35655" rIns="0" bIns="35655" rtlCol="0" anchor="b">
                <a:spAutoFit/>
              </a:bodyPr>
              <a:lstStyle/>
              <a:p>
                <a:pPr algn="ctr" defTabSz="713081">
                  <a:defRPr/>
                </a:pPr>
                <a:r>
                  <a:rPr lang="en-US" sz="825" noProof="1">
                    <a:latin typeface="Bahnschrift SemiCondensed" panose="020B0502040204020203" pitchFamily="34" charset="0"/>
                  </a:rPr>
                  <a:t>District Mineral Fund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61DBFC0-4F53-40F0-B2DC-D289C854F31F}"/>
                  </a:ext>
                </a:extLst>
              </p:cNvPr>
              <p:cNvSpPr txBox="1"/>
              <p:nvPr/>
            </p:nvSpPr>
            <p:spPr>
              <a:xfrm>
                <a:off x="1524117" y="5002816"/>
                <a:ext cx="4423969" cy="243059"/>
              </a:xfrm>
              <a:prstGeom prst="rect">
                <a:avLst/>
              </a:prstGeom>
              <a:noFill/>
            </p:spPr>
            <p:txBody>
              <a:bodyPr wrap="square" lIns="0" tIns="35655" rIns="0" bIns="35655" rtlCol="0" anchor="b">
                <a:spAutoFit/>
              </a:bodyPr>
              <a:lstStyle/>
              <a:p>
                <a:pPr lvl="2" algn="ctr"/>
                <a:r>
                  <a:rPr lang="en-IN" sz="825" dirty="0">
                    <a:latin typeface="Bahnschrift SemiCondensed" panose="020B0502040204020203" pitchFamily="34" charset="0"/>
                  </a:rPr>
                  <a:t>Integrated watershed Management Programme (IWMP)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EE76DD7-BB8C-4249-BAE9-DA84B9BCC56D}"/>
                  </a:ext>
                </a:extLst>
              </p:cNvPr>
              <p:cNvSpPr txBox="1"/>
              <p:nvPr/>
            </p:nvSpPr>
            <p:spPr>
              <a:xfrm>
                <a:off x="4285720" y="4624279"/>
                <a:ext cx="3637432" cy="243059"/>
              </a:xfrm>
              <a:prstGeom prst="rect">
                <a:avLst/>
              </a:prstGeom>
              <a:noFill/>
            </p:spPr>
            <p:txBody>
              <a:bodyPr wrap="square" lIns="0" tIns="35655" rIns="0" bIns="35655" rtlCol="0" anchor="b">
                <a:spAutoFit/>
              </a:bodyPr>
              <a:lstStyle/>
              <a:p>
                <a:pPr lvl="2"/>
                <a:r>
                  <a:rPr lang="en-IN" sz="825" dirty="0" err="1">
                    <a:latin typeface="Bahnschrift SemiCondensed" panose="020B0502040204020203" pitchFamily="34" charset="0"/>
                  </a:rPr>
                  <a:t>Rashtriya</a:t>
                </a:r>
                <a:r>
                  <a:rPr lang="en-IN" sz="825" dirty="0">
                    <a:latin typeface="Bahnschrift SemiCondensed" panose="020B0502040204020203" pitchFamily="34" charset="0"/>
                  </a:rPr>
                  <a:t> Krishi Vikas Yojana (RKVY)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61DBFC0-4F53-40F0-B2DC-D289C854F31F}"/>
                  </a:ext>
                </a:extLst>
              </p:cNvPr>
              <p:cNvSpPr txBox="1"/>
              <p:nvPr/>
            </p:nvSpPr>
            <p:spPr>
              <a:xfrm>
                <a:off x="4840768" y="2088241"/>
                <a:ext cx="2116931" cy="243059"/>
              </a:xfrm>
              <a:prstGeom prst="rect">
                <a:avLst/>
              </a:prstGeom>
              <a:noFill/>
            </p:spPr>
            <p:txBody>
              <a:bodyPr wrap="square" lIns="0" tIns="35655" rIns="0" bIns="35655" rtlCol="0" anchor="b">
                <a:spAutoFit/>
              </a:bodyPr>
              <a:lstStyle/>
              <a:p>
                <a:pPr algn="ctr" defTabSz="713081">
                  <a:defRPr/>
                </a:pPr>
                <a:r>
                  <a:rPr lang="en-US" sz="825" noProof="1">
                    <a:latin typeface="Bahnschrift SemiCondensed" panose="020B0502040204020203" pitchFamily="34" charset="0"/>
                  </a:rPr>
                  <a:t>MAHA CAMPA Forest Department</a:t>
                </a: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1670457" y="573745"/>
                <a:ext cx="4185582" cy="3948650"/>
                <a:chOff x="1447802" y="710863"/>
                <a:chExt cx="2893252" cy="2961487"/>
              </a:xfrm>
            </p:grpSpPr>
            <p:sp>
              <p:nvSpPr>
                <p:cNvPr id="81" name="Freeform: Shape 83">
                  <a:extLst>
                    <a:ext uri="{FF2B5EF4-FFF2-40B4-BE49-F238E27FC236}">
                      <a16:creationId xmlns:a16="http://schemas.microsoft.com/office/drawing/2014/main" id="{6ED4D7DB-C3A9-4882-8CC5-E9B46E8D8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393918">
                  <a:off x="1728768" y="1199491"/>
                  <a:ext cx="568680" cy="2299884"/>
                </a:xfrm>
                <a:custGeom>
                  <a:avLst/>
                  <a:gdLst>
                    <a:gd name="connsiteX0" fmla="*/ 161034 w 1097134"/>
                    <a:gd name="connsiteY0" fmla="*/ 0 h 3775488"/>
                    <a:gd name="connsiteX1" fmla="*/ 322580 w 1097134"/>
                    <a:gd name="connsiteY1" fmla="*/ 0 h 3775488"/>
                    <a:gd name="connsiteX2" fmla="*/ 319612 w 1097134"/>
                    <a:gd name="connsiteY2" fmla="*/ 5896 h 3775488"/>
                    <a:gd name="connsiteX3" fmla="*/ 271968 w 1097134"/>
                    <a:gd name="connsiteY3" fmla="*/ 119616 h 3775488"/>
                    <a:gd name="connsiteX4" fmla="*/ 232926 w 1097134"/>
                    <a:gd name="connsiteY4" fmla="*/ 235320 h 3775488"/>
                    <a:gd name="connsiteX5" fmla="*/ 201164 w 1097134"/>
                    <a:gd name="connsiteY5" fmla="*/ 352347 h 3775488"/>
                    <a:gd name="connsiteX6" fmla="*/ 176018 w 1097134"/>
                    <a:gd name="connsiteY6" fmla="*/ 472679 h 3775488"/>
                    <a:gd name="connsiteX7" fmla="*/ 158813 w 1097134"/>
                    <a:gd name="connsiteY7" fmla="*/ 593011 h 3775488"/>
                    <a:gd name="connsiteX8" fmla="*/ 150211 w 1097134"/>
                    <a:gd name="connsiteY8" fmla="*/ 715988 h 3775488"/>
                    <a:gd name="connsiteX9" fmla="*/ 148888 w 1097134"/>
                    <a:gd name="connsiteY9" fmla="*/ 838304 h 3775488"/>
                    <a:gd name="connsiteX10" fmla="*/ 155505 w 1097134"/>
                    <a:gd name="connsiteY10" fmla="*/ 961942 h 3775488"/>
                    <a:gd name="connsiteX11" fmla="*/ 170063 w 1097134"/>
                    <a:gd name="connsiteY11" fmla="*/ 1084918 h 3775488"/>
                    <a:gd name="connsiteX12" fmla="*/ 193223 w 1097134"/>
                    <a:gd name="connsiteY12" fmla="*/ 1206573 h 3775488"/>
                    <a:gd name="connsiteX13" fmla="*/ 224986 w 1097134"/>
                    <a:gd name="connsiteY13" fmla="*/ 1328227 h 3775488"/>
                    <a:gd name="connsiteX14" fmla="*/ 264689 w 1097134"/>
                    <a:gd name="connsiteY14" fmla="*/ 1449221 h 3775488"/>
                    <a:gd name="connsiteX15" fmla="*/ 313656 w 1097134"/>
                    <a:gd name="connsiteY15" fmla="*/ 1567569 h 3775488"/>
                    <a:gd name="connsiteX16" fmla="*/ 369902 w 1097134"/>
                    <a:gd name="connsiteY16" fmla="*/ 1683935 h 3775488"/>
                    <a:gd name="connsiteX17" fmla="*/ 402327 w 1097134"/>
                    <a:gd name="connsiteY17" fmla="*/ 1741456 h 3775488"/>
                    <a:gd name="connsiteX18" fmla="*/ 435413 w 1097134"/>
                    <a:gd name="connsiteY18" fmla="*/ 1796333 h 3775488"/>
                    <a:gd name="connsiteX19" fmla="*/ 506217 w 1097134"/>
                    <a:gd name="connsiteY19" fmla="*/ 1902780 h 3775488"/>
                    <a:gd name="connsiteX20" fmla="*/ 583638 w 1097134"/>
                    <a:gd name="connsiteY20" fmla="*/ 2001955 h 3775488"/>
                    <a:gd name="connsiteX21" fmla="*/ 665692 w 1097134"/>
                    <a:gd name="connsiteY21" fmla="*/ 2095180 h 3775488"/>
                    <a:gd name="connsiteX22" fmla="*/ 754363 w 1097134"/>
                    <a:gd name="connsiteY22" fmla="*/ 2183115 h 3775488"/>
                    <a:gd name="connsiteX23" fmla="*/ 847004 w 1097134"/>
                    <a:gd name="connsiteY23" fmla="*/ 2263116 h 3775488"/>
                    <a:gd name="connsiteX24" fmla="*/ 943615 w 1097134"/>
                    <a:gd name="connsiteY24" fmla="*/ 2337166 h 3775488"/>
                    <a:gd name="connsiteX25" fmla="*/ 1044858 w 1097134"/>
                    <a:gd name="connsiteY25" fmla="*/ 2403944 h 3775488"/>
                    <a:gd name="connsiteX26" fmla="*/ 1097134 w 1097134"/>
                    <a:gd name="connsiteY26" fmla="*/ 2435019 h 3775488"/>
                    <a:gd name="connsiteX27" fmla="*/ 1022360 w 1097134"/>
                    <a:gd name="connsiteY27" fmla="*/ 2563285 h 3775488"/>
                    <a:gd name="connsiteX28" fmla="*/ 1021767 w 1097134"/>
                    <a:gd name="connsiteY28" fmla="*/ 2562933 h 3775488"/>
                    <a:gd name="connsiteX29" fmla="*/ 322690 w 1097134"/>
                    <a:gd name="connsiteY29" fmla="*/ 3775488 h 3775488"/>
                    <a:gd name="connsiteX30" fmla="*/ 279739 w 1097134"/>
                    <a:gd name="connsiteY30" fmla="*/ 3751681 h 3775488"/>
                    <a:gd name="connsiteX31" fmla="*/ 979048 w 1097134"/>
                    <a:gd name="connsiteY31" fmla="*/ 2537526 h 3775488"/>
                    <a:gd name="connsiteX32" fmla="*/ 966775 w 1097134"/>
                    <a:gd name="connsiteY32" fmla="*/ 2530227 h 3775488"/>
                    <a:gd name="connsiteX33" fmla="*/ 856929 w 1097134"/>
                    <a:gd name="connsiteY33" fmla="*/ 2458160 h 3775488"/>
                    <a:gd name="connsiteX34" fmla="*/ 752377 w 1097134"/>
                    <a:gd name="connsiteY34" fmla="*/ 2378159 h 3775488"/>
                    <a:gd name="connsiteX35" fmla="*/ 653119 w 1097134"/>
                    <a:gd name="connsiteY35" fmla="*/ 2291546 h 3775488"/>
                    <a:gd name="connsiteX36" fmla="*/ 557831 w 1097134"/>
                    <a:gd name="connsiteY36" fmla="*/ 2197660 h 3775488"/>
                    <a:gd name="connsiteX37" fmla="*/ 468499 w 1097134"/>
                    <a:gd name="connsiteY37" fmla="*/ 2097163 h 3775488"/>
                    <a:gd name="connsiteX38" fmla="*/ 386446 w 1097134"/>
                    <a:gd name="connsiteY38" fmla="*/ 1989393 h 3775488"/>
                    <a:gd name="connsiteX39" fmla="*/ 309024 w 1097134"/>
                    <a:gd name="connsiteY39" fmla="*/ 1875012 h 3775488"/>
                    <a:gd name="connsiteX40" fmla="*/ 273953 w 1097134"/>
                    <a:gd name="connsiteY40" fmla="*/ 1815507 h 3775488"/>
                    <a:gd name="connsiteX41" fmla="*/ 238882 w 1097134"/>
                    <a:gd name="connsiteY41" fmla="*/ 1753357 h 3775488"/>
                    <a:gd name="connsiteX42" fmla="*/ 178003 w 1097134"/>
                    <a:gd name="connsiteY42" fmla="*/ 1628397 h 3775488"/>
                    <a:gd name="connsiteX43" fmla="*/ 125727 w 1097134"/>
                    <a:gd name="connsiteY43" fmla="*/ 1500792 h 3775488"/>
                    <a:gd name="connsiteX44" fmla="*/ 82715 w 1097134"/>
                    <a:gd name="connsiteY44" fmla="*/ 1370542 h 3775488"/>
                    <a:gd name="connsiteX45" fmla="*/ 48306 w 1097134"/>
                    <a:gd name="connsiteY45" fmla="*/ 1239631 h 3775488"/>
                    <a:gd name="connsiteX46" fmla="*/ 23160 w 1097134"/>
                    <a:gd name="connsiteY46" fmla="*/ 1107398 h 3775488"/>
                    <a:gd name="connsiteX47" fmla="*/ 7279 w 1097134"/>
                    <a:gd name="connsiteY47" fmla="*/ 974504 h 3775488"/>
                    <a:gd name="connsiteX48" fmla="*/ 0 w 1097134"/>
                    <a:gd name="connsiteY48" fmla="*/ 842271 h 3775488"/>
                    <a:gd name="connsiteX49" fmla="*/ 1324 w 1097134"/>
                    <a:gd name="connsiteY49" fmla="*/ 710037 h 3775488"/>
                    <a:gd name="connsiteX50" fmla="*/ 11249 w 1097134"/>
                    <a:gd name="connsiteY50" fmla="*/ 577804 h 3775488"/>
                    <a:gd name="connsiteX51" fmla="*/ 29778 w 1097134"/>
                    <a:gd name="connsiteY51" fmla="*/ 447555 h 3775488"/>
                    <a:gd name="connsiteX52" fmla="*/ 56246 w 1097134"/>
                    <a:gd name="connsiteY52" fmla="*/ 317966 h 3775488"/>
                    <a:gd name="connsiteX53" fmla="*/ 90656 w 1097134"/>
                    <a:gd name="connsiteY53" fmla="*/ 191022 h 3775488"/>
                    <a:gd name="connsiteX54" fmla="*/ 133006 w 1097134"/>
                    <a:gd name="connsiteY54" fmla="*/ 66062 h 3775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097134" h="3775488">
                      <a:moveTo>
                        <a:pt x="161034" y="0"/>
                      </a:moveTo>
                      <a:lnTo>
                        <a:pt x="322580" y="0"/>
                      </a:lnTo>
                      <a:lnTo>
                        <a:pt x="319612" y="5896"/>
                      </a:lnTo>
                      <a:lnTo>
                        <a:pt x="271968" y="119616"/>
                      </a:lnTo>
                      <a:lnTo>
                        <a:pt x="232926" y="235320"/>
                      </a:lnTo>
                      <a:lnTo>
                        <a:pt x="201164" y="352347"/>
                      </a:lnTo>
                      <a:lnTo>
                        <a:pt x="176018" y="472679"/>
                      </a:lnTo>
                      <a:lnTo>
                        <a:pt x="158813" y="593011"/>
                      </a:lnTo>
                      <a:lnTo>
                        <a:pt x="150211" y="715988"/>
                      </a:lnTo>
                      <a:lnTo>
                        <a:pt x="148888" y="838304"/>
                      </a:lnTo>
                      <a:lnTo>
                        <a:pt x="155505" y="961942"/>
                      </a:lnTo>
                      <a:lnTo>
                        <a:pt x="170063" y="1084918"/>
                      </a:lnTo>
                      <a:lnTo>
                        <a:pt x="193223" y="1206573"/>
                      </a:lnTo>
                      <a:lnTo>
                        <a:pt x="224986" y="1328227"/>
                      </a:lnTo>
                      <a:lnTo>
                        <a:pt x="264689" y="1449221"/>
                      </a:lnTo>
                      <a:lnTo>
                        <a:pt x="313656" y="1567569"/>
                      </a:lnTo>
                      <a:lnTo>
                        <a:pt x="369902" y="1683935"/>
                      </a:lnTo>
                      <a:lnTo>
                        <a:pt x="402327" y="1741456"/>
                      </a:lnTo>
                      <a:lnTo>
                        <a:pt x="435413" y="1796333"/>
                      </a:lnTo>
                      <a:lnTo>
                        <a:pt x="506217" y="1902780"/>
                      </a:lnTo>
                      <a:lnTo>
                        <a:pt x="583638" y="2001955"/>
                      </a:lnTo>
                      <a:lnTo>
                        <a:pt x="665692" y="2095180"/>
                      </a:lnTo>
                      <a:lnTo>
                        <a:pt x="754363" y="2183115"/>
                      </a:lnTo>
                      <a:lnTo>
                        <a:pt x="847004" y="2263116"/>
                      </a:lnTo>
                      <a:lnTo>
                        <a:pt x="943615" y="2337166"/>
                      </a:lnTo>
                      <a:lnTo>
                        <a:pt x="1044858" y="2403944"/>
                      </a:lnTo>
                      <a:lnTo>
                        <a:pt x="1097134" y="2435019"/>
                      </a:lnTo>
                      <a:lnTo>
                        <a:pt x="1022360" y="2563285"/>
                      </a:lnTo>
                      <a:lnTo>
                        <a:pt x="1021767" y="2562933"/>
                      </a:lnTo>
                      <a:lnTo>
                        <a:pt x="322690" y="3775488"/>
                      </a:lnTo>
                      <a:lnTo>
                        <a:pt x="279739" y="3751681"/>
                      </a:lnTo>
                      <a:lnTo>
                        <a:pt x="979048" y="2537526"/>
                      </a:lnTo>
                      <a:lnTo>
                        <a:pt x="966775" y="2530227"/>
                      </a:lnTo>
                      <a:lnTo>
                        <a:pt x="856929" y="2458160"/>
                      </a:lnTo>
                      <a:lnTo>
                        <a:pt x="752377" y="2378159"/>
                      </a:lnTo>
                      <a:lnTo>
                        <a:pt x="653119" y="2291546"/>
                      </a:lnTo>
                      <a:lnTo>
                        <a:pt x="557831" y="2197660"/>
                      </a:lnTo>
                      <a:lnTo>
                        <a:pt x="468499" y="2097163"/>
                      </a:lnTo>
                      <a:lnTo>
                        <a:pt x="386446" y="1989393"/>
                      </a:lnTo>
                      <a:lnTo>
                        <a:pt x="309024" y="1875012"/>
                      </a:lnTo>
                      <a:lnTo>
                        <a:pt x="273953" y="1815507"/>
                      </a:lnTo>
                      <a:lnTo>
                        <a:pt x="238882" y="1753357"/>
                      </a:lnTo>
                      <a:lnTo>
                        <a:pt x="178003" y="1628397"/>
                      </a:lnTo>
                      <a:lnTo>
                        <a:pt x="125727" y="1500792"/>
                      </a:lnTo>
                      <a:lnTo>
                        <a:pt x="82715" y="1370542"/>
                      </a:lnTo>
                      <a:lnTo>
                        <a:pt x="48306" y="1239631"/>
                      </a:lnTo>
                      <a:lnTo>
                        <a:pt x="23160" y="1107398"/>
                      </a:lnTo>
                      <a:lnTo>
                        <a:pt x="7279" y="974504"/>
                      </a:lnTo>
                      <a:lnTo>
                        <a:pt x="0" y="842271"/>
                      </a:lnTo>
                      <a:lnTo>
                        <a:pt x="1324" y="710037"/>
                      </a:lnTo>
                      <a:lnTo>
                        <a:pt x="11249" y="577804"/>
                      </a:lnTo>
                      <a:lnTo>
                        <a:pt x="29778" y="447555"/>
                      </a:lnTo>
                      <a:lnTo>
                        <a:pt x="56246" y="317966"/>
                      </a:lnTo>
                      <a:lnTo>
                        <a:pt x="90656" y="191022"/>
                      </a:lnTo>
                      <a:lnTo>
                        <a:pt x="133006" y="6606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71324" tIns="35662" rIns="71324" bIns="3566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713081">
                    <a:defRPr/>
                  </a:pPr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: Shape 84">
                  <a:extLst>
                    <a:ext uri="{FF2B5EF4-FFF2-40B4-BE49-F238E27FC236}">
                      <a16:creationId xmlns:a16="http://schemas.microsoft.com/office/drawing/2014/main" id="{F3CCE829-9F0B-4A3C-B2FF-9EA471EBCD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1317797">
                  <a:off x="1837418" y="1662519"/>
                  <a:ext cx="987292" cy="2009831"/>
                </a:xfrm>
                <a:custGeom>
                  <a:avLst/>
                  <a:gdLst>
                    <a:gd name="connsiteX0" fmla="*/ 0 w 1896673"/>
                    <a:gd name="connsiteY0" fmla="*/ 0 h 3299336"/>
                    <a:gd name="connsiteX1" fmla="*/ 148136 w 1896673"/>
                    <a:gd name="connsiteY1" fmla="*/ 0 h 3299336"/>
                    <a:gd name="connsiteX2" fmla="*/ 148797 w 1896673"/>
                    <a:gd name="connsiteY2" fmla="*/ 55551 h 3299336"/>
                    <a:gd name="connsiteX3" fmla="*/ 156072 w 1896673"/>
                    <a:gd name="connsiteY3" fmla="*/ 167976 h 3299336"/>
                    <a:gd name="connsiteX4" fmla="*/ 169298 w 1896673"/>
                    <a:gd name="connsiteY4" fmla="*/ 280400 h 3299336"/>
                    <a:gd name="connsiteX5" fmla="*/ 191122 w 1896673"/>
                    <a:gd name="connsiteY5" fmla="*/ 391503 h 3299336"/>
                    <a:gd name="connsiteX6" fmla="*/ 220220 w 1896673"/>
                    <a:gd name="connsiteY6" fmla="*/ 502605 h 3299336"/>
                    <a:gd name="connsiteX7" fmla="*/ 257254 w 1896673"/>
                    <a:gd name="connsiteY7" fmla="*/ 612384 h 3299336"/>
                    <a:gd name="connsiteX8" fmla="*/ 300901 w 1896673"/>
                    <a:gd name="connsiteY8" fmla="*/ 719518 h 3299336"/>
                    <a:gd name="connsiteX9" fmla="*/ 353146 w 1896673"/>
                    <a:gd name="connsiteY9" fmla="*/ 825330 h 3299336"/>
                    <a:gd name="connsiteX10" fmla="*/ 382244 w 1896673"/>
                    <a:gd name="connsiteY10" fmla="*/ 877574 h 3299336"/>
                    <a:gd name="connsiteX11" fmla="*/ 412665 w 1896673"/>
                    <a:gd name="connsiteY11" fmla="*/ 929819 h 3299336"/>
                    <a:gd name="connsiteX12" fmla="*/ 480120 w 1896673"/>
                    <a:gd name="connsiteY12" fmla="*/ 1028356 h 3299336"/>
                    <a:gd name="connsiteX13" fmla="*/ 551542 w 1896673"/>
                    <a:gd name="connsiteY13" fmla="*/ 1122264 h 3299336"/>
                    <a:gd name="connsiteX14" fmla="*/ 628917 w 1896673"/>
                    <a:gd name="connsiteY14" fmla="*/ 1208897 h 3299336"/>
                    <a:gd name="connsiteX15" fmla="*/ 712244 w 1896673"/>
                    <a:gd name="connsiteY15" fmla="*/ 1290239 h 3299336"/>
                    <a:gd name="connsiteX16" fmla="*/ 798877 w 1896673"/>
                    <a:gd name="connsiteY16" fmla="*/ 1364969 h 3299336"/>
                    <a:gd name="connsiteX17" fmla="*/ 890139 w 1896673"/>
                    <a:gd name="connsiteY17" fmla="*/ 1433085 h 3299336"/>
                    <a:gd name="connsiteX18" fmla="*/ 985370 w 1896673"/>
                    <a:gd name="connsiteY18" fmla="*/ 1495911 h 3299336"/>
                    <a:gd name="connsiteX19" fmla="*/ 1083246 w 1896673"/>
                    <a:gd name="connsiteY19" fmla="*/ 1551462 h 3299336"/>
                    <a:gd name="connsiteX20" fmla="*/ 1185089 w 1896673"/>
                    <a:gd name="connsiteY20" fmla="*/ 1600400 h 3299336"/>
                    <a:gd name="connsiteX21" fmla="*/ 1289578 w 1896673"/>
                    <a:gd name="connsiteY21" fmla="*/ 1642724 h 3299336"/>
                    <a:gd name="connsiteX22" fmla="*/ 1396051 w 1896673"/>
                    <a:gd name="connsiteY22" fmla="*/ 1678436 h 3299336"/>
                    <a:gd name="connsiteX23" fmla="*/ 1505169 w 1896673"/>
                    <a:gd name="connsiteY23" fmla="*/ 1706872 h 3299336"/>
                    <a:gd name="connsiteX24" fmla="*/ 1615610 w 1896673"/>
                    <a:gd name="connsiteY24" fmla="*/ 1728696 h 3299336"/>
                    <a:gd name="connsiteX25" fmla="*/ 1726712 w 1896673"/>
                    <a:gd name="connsiteY25" fmla="*/ 1743245 h 3299336"/>
                    <a:gd name="connsiteX26" fmla="*/ 1840459 w 1896673"/>
                    <a:gd name="connsiteY26" fmla="*/ 1751181 h 3299336"/>
                    <a:gd name="connsiteX27" fmla="*/ 1847073 w 1896673"/>
                    <a:gd name="connsiteY27" fmla="*/ 1751181 h 3299336"/>
                    <a:gd name="connsiteX28" fmla="*/ 1847073 w 1896673"/>
                    <a:gd name="connsiteY28" fmla="*/ 1749858 h 3299336"/>
                    <a:gd name="connsiteX29" fmla="*/ 1896673 w 1896673"/>
                    <a:gd name="connsiteY29" fmla="*/ 1749858 h 3299336"/>
                    <a:gd name="connsiteX30" fmla="*/ 1896673 w 1896673"/>
                    <a:gd name="connsiteY30" fmla="*/ 3299336 h 3299336"/>
                    <a:gd name="connsiteX31" fmla="*/ 1847073 w 1896673"/>
                    <a:gd name="connsiteY31" fmla="*/ 3299336 h 3299336"/>
                    <a:gd name="connsiteX32" fmla="*/ 1847073 w 1896673"/>
                    <a:gd name="connsiteY32" fmla="*/ 1899574 h 3299336"/>
                    <a:gd name="connsiteX33" fmla="*/ 1835169 w 1896673"/>
                    <a:gd name="connsiteY33" fmla="*/ 1899318 h 3299336"/>
                    <a:gd name="connsiteX34" fmla="*/ 1713486 w 1896673"/>
                    <a:gd name="connsiteY34" fmla="*/ 1890720 h 3299336"/>
                    <a:gd name="connsiteX35" fmla="*/ 1591802 w 1896673"/>
                    <a:gd name="connsiteY35" fmla="*/ 1875510 h 3299336"/>
                    <a:gd name="connsiteX36" fmla="*/ 1471442 w 1896673"/>
                    <a:gd name="connsiteY36" fmla="*/ 1851702 h 3299336"/>
                    <a:gd name="connsiteX37" fmla="*/ 1354388 w 1896673"/>
                    <a:gd name="connsiteY37" fmla="*/ 1820620 h 3299336"/>
                    <a:gd name="connsiteX38" fmla="*/ 1238656 w 1896673"/>
                    <a:gd name="connsiteY38" fmla="*/ 1782264 h 3299336"/>
                    <a:gd name="connsiteX39" fmla="*/ 1125570 w 1896673"/>
                    <a:gd name="connsiteY39" fmla="*/ 1735971 h 3299336"/>
                    <a:gd name="connsiteX40" fmla="*/ 1014468 w 1896673"/>
                    <a:gd name="connsiteY40" fmla="*/ 1682403 h 3299336"/>
                    <a:gd name="connsiteX41" fmla="*/ 907334 w 1896673"/>
                    <a:gd name="connsiteY41" fmla="*/ 1622884 h 3299336"/>
                    <a:gd name="connsiteX42" fmla="*/ 804829 w 1896673"/>
                    <a:gd name="connsiteY42" fmla="*/ 1554768 h 3299336"/>
                    <a:gd name="connsiteX43" fmla="*/ 704969 w 1896673"/>
                    <a:gd name="connsiteY43" fmla="*/ 1480700 h 3299336"/>
                    <a:gd name="connsiteX44" fmla="*/ 611061 w 1896673"/>
                    <a:gd name="connsiteY44" fmla="*/ 1400019 h 3299336"/>
                    <a:gd name="connsiteX45" fmla="*/ 521783 w 1896673"/>
                    <a:gd name="connsiteY45" fmla="*/ 1311402 h 3299336"/>
                    <a:gd name="connsiteX46" fmla="*/ 437795 w 1896673"/>
                    <a:gd name="connsiteY46" fmla="*/ 1217494 h 3299336"/>
                    <a:gd name="connsiteX47" fmla="*/ 359098 w 1896673"/>
                    <a:gd name="connsiteY47" fmla="*/ 1116312 h 3299336"/>
                    <a:gd name="connsiteX48" fmla="*/ 287014 w 1896673"/>
                    <a:gd name="connsiteY48" fmla="*/ 1007855 h 3299336"/>
                    <a:gd name="connsiteX49" fmla="*/ 253286 w 1896673"/>
                    <a:gd name="connsiteY49" fmla="*/ 952304 h 3299336"/>
                    <a:gd name="connsiteX50" fmla="*/ 221543 w 1896673"/>
                    <a:gd name="connsiteY50" fmla="*/ 896091 h 3299336"/>
                    <a:gd name="connsiteX51" fmla="*/ 165330 w 1896673"/>
                    <a:gd name="connsiteY51" fmla="*/ 781021 h 3299336"/>
                    <a:gd name="connsiteX52" fmla="*/ 117054 w 1896673"/>
                    <a:gd name="connsiteY52" fmla="*/ 663306 h 3299336"/>
                    <a:gd name="connsiteX53" fmla="*/ 78036 w 1896673"/>
                    <a:gd name="connsiteY53" fmla="*/ 544929 h 3299336"/>
                    <a:gd name="connsiteX54" fmla="*/ 46292 w 1896673"/>
                    <a:gd name="connsiteY54" fmla="*/ 425230 h 3299336"/>
                    <a:gd name="connsiteX55" fmla="*/ 23146 w 1896673"/>
                    <a:gd name="connsiteY55" fmla="*/ 303547 h 3299336"/>
                    <a:gd name="connsiteX56" fmla="*/ 7274 w 1896673"/>
                    <a:gd name="connsiteY56" fmla="*/ 182525 h 3299336"/>
                    <a:gd name="connsiteX57" fmla="*/ 661 w 1896673"/>
                    <a:gd name="connsiteY57" fmla="*/ 60842 h 3299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896673" h="3299336">
                      <a:moveTo>
                        <a:pt x="0" y="0"/>
                      </a:moveTo>
                      <a:lnTo>
                        <a:pt x="148136" y="0"/>
                      </a:lnTo>
                      <a:lnTo>
                        <a:pt x="148797" y="55551"/>
                      </a:lnTo>
                      <a:lnTo>
                        <a:pt x="156072" y="167976"/>
                      </a:lnTo>
                      <a:lnTo>
                        <a:pt x="169298" y="280400"/>
                      </a:lnTo>
                      <a:lnTo>
                        <a:pt x="191122" y="391503"/>
                      </a:lnTo>
                      <a:lnTo>
                        <a:pt x="220220" y="502605"/>
                      </a:lnTo>
                      <a:lnTo>
                        <a:pt x="257254" y="612384"/>
                      </a:lnTo>
                      <a:lnTo>
                        <a:pt x="300901" y="719518"/>
                      </a:lnTo>
                      <a:lnTo>
                        <a:pt x="353146" y="825330"/>
                      </a:lnTo>
                      <a:lnTo>
                        <a:pt x="382244" y="877574"/>
                      </a:lnTo>
                      <a:lnTo>
                        <a:pt x="412665" y="929819"/>
                      </a:lnTo>
                      <a:lnTo>
                        <a:pt x="480120" y="1028356"/>
                      </a:lnTo>
                      <a:lnTo>
                        <a:pt x="551542" y="1122264"/>
                      </a:lnTo>
                      <a:lnTo>
                        <a:pt x="628917" y="1208897"/>
                      </a:lnTo>
                      <a:lnTo>
                        <a:pt x="712244" y="1290239"/>
                      </a:lnTo>
                      <a:lnTo>
                        <a:pt x="798877" y="1364969"/>
                      </a:lnTo>
                      <a:lnTo>
                        <a:pt x="890139" y="1433085"/>
                      </a:lnTo>
                      <a:lnTo>
                        <a:pt x="985370" y="1495911"/>
                      </a:lnTo>
                      <a:lnTo>
                        <a:pt x="1083246" y="1551462"/>
                      </a:lnTo>
                      <a:lnTo>
                        <a:pt x="1185089" y="1600400"/>
                      </a:lnTo>
                      <a:lnTo>
                        <a:pt x="1289578" y="1642724"/>
                      </a:lnTo>
                      <a:lnTo>
                        <a:pt x="1396051" y="1678436"/>
                      </a:lnTo>
                      <a:lnTo>
                        <a:pt x="1505169" y="1706872"/>
                      </a:lnTo>
                      <a:lnTo>
                        <a:pt x="1615610" y="1728696"/>
                      </a:lnTo>
                      <a:lnTo>
                        <a:pt x="1726712" y="1743245"/>
                      </a:lnTo>
                      <a:lnTo>
                        <a:pt x="1840459" y="1751181"/>
                      </a:lnTo>
                      <a:lnTo>
                        <a:pt x="1847073" y="1751181"/>
                      </a:lnTo>
                      <a:lnTo>
                        <a:pt x="1847073" y="1749858"/>
                      </a:lnTo>
                      <a:lnTo>
                        <a:pt x="1896673" y="1749858"/>
                      </a:lnTo>
                      <a:lnTo>
                        <a:pt x="1896673" y="3299336"/>
                      </a:lnTo>
                      <a:lnTo>
                        <a:pt x="1847073" y="3299336"/>
                      </a:lnTo>
                      <a:lnTo>
                        <a:pt x="1847073" y="1899574"/>
                      </a:lnTo>
                      <a:lnTo>
                        <a:pt x="1835169" y="1899318"/>
                      </a:lnTo>
                      <a:lnTo>
                        <a:pt x="1713486" y="1890720"/>
                      </a:lnTo>
                      <a:lnTo>
                        <a:pt x="1591802" y="1875510"/>
                      </a:lnTo>
                      <a:lnTo>
                        <a:pt x="1471442" y="1851702"/>
                      </a:lnTo>
                      <a:lnTo>
                        <a:pt x="1354388" y="1820620"/>
                      </a:lnTo>
                      <a:lnTo>
                        <a:pt x="1238656" y="1782264"/>
                      </a:lnTo>
                      <a:lnTo>
                        <a:pt x="1125570" y="1735971"/>
                      </a:lnTo>
                      <a:lnTo>
                        <a:pt x="1014468" y="1682403"/>
                      </a:lnTo>
                      <a:lnTo>
                        <a:pt x="907334" y="1622884"/>
                      </a:lnTo>
                      <a:lnTo>
                        <a:pt x="804829" y="1554768"/>
                      </a:lnTo>
                      <a:lnTo>
                        <a:pt x="704969" y="1480700"/>
                      </a:lnTo>
                      <a:lnTo>
                        <a:pt x="611061" y="1400019"/>
                      </a:lnTo>
                      <a:lnTo>
                        <a:pt x="521783" y="1311402"/>
                      </a:lnTo>
                      <a:lnTo>
                        <a:pt x="437795" y="1217494"/>
                      </a:lnTo>
                      <a:lnTo>
                        <a:pt x="359098" y="1116312"/>
                      </a:lnTo>
                      <a:lnTo>
                        <a:pt x="287014" y="1007855"/>
                      </a:lnTo>
                      <a:lnTo>
                        <a:pt x="253286" y="952304"/>
                      </a:lnTo>
                      <a:lnTo>
                        <a:pt x="221543" y="896091"/>
                      </a:lnTo>
                      <a:lnTo>
                        <a:pt x="165330" y="781021"/>
                      </a:lnTo>
                      <a:lnTo>
                        <a:pt x="117054" y="663306"/>
                      </a:lnTo>
                      <a:lnTo>
                        <a:pt x="78036" y="544929"/>
                      </a:lnTo>
                      <a:lnTo>
                        <a:pt x="46292" y="425230"/>
                      </a:lnTo>
                      <a:lnTo>
                        <a:pt x="23146" y="303547"/>
                      </a:lnTo>
                      <a:lnTo>
                        <a:pt x="7274" y="182525"/>
                      </a:lnTo>
                      <a:lnTo>
                        <a:pt x="661" y="6084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71324" tIns="35662" rIns="71324" bIns="3566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713081">
                    <a:defRPr/>
                  </a:pPr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: Shape 85">
                  <a:extLst>
                    <a:ext uri="{FF2B5EF4-FFF2-40B4-BE49-F238E27FC236}">
                      <a16:creationId xmlns:a16="http://schemas.microsoft.com/office/drawing/2014/main" id="{69DD8520-A83E-45A1-9148-5925A3602D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1323807">
                  <a:off x="2043747" y="2095787"/>
                  <a:ext cx="1673130" cy="1335456"/>
                </a:xfrm>
                <a:custGeom>
                  <a:avLst/>
                  <a:gdLst>
                    <a:gd name="connsiteX0" fmla="*/ 128296 w 3227913"/>
                    <a:gd name="connsiteY0" fmla="*/ 0 h 2192282"/>
                    <a:gd name="connsiteX1" fmla="*/ 171282 w 3227913"/>
                    <a:gd name="connsiteY1" fmla="*/ 70761 h 2192282"/>
                    <a:gd name="connsiteX2" fmla="*/ 265851 w 3227913"/>
                    <a:gd name="connsiteY2" fmla="*/ 201703 h 2192282"/>
                    <a:gd name="connsiteX3" fmla="*/ 371663 w 3227913"/>
                    <a:gd name="connsiteY3" fmla="*/ 321402 h 2192282"/>
                    <a:gd name="connsiteX4" fmla="*/ 487394 w 3227913"/>
                    <a:gd name="connsiteY4" fmla="*/ 427214 h 2192282"/>
                    <a:gd name="connsiteX5" fmla="*/ 611723 w 3227913"/>
                    <a:gd name="connsiteY5" fmla="*/ 521783 h 2192282"/>
                    <a:gd name="connsiteX6" fmla="*/ 743987 w 3227913"/>
                    <a:gd name="connsiteY6" fmla="*/ 602465 h 2192282"/>
                    <a:gd name="connsiteX7" fmla="*/ 882865 w 3227913"/>
                    <a:gd name="connsiteY7" fmla="*/ 669920 h 2192282"/>
                    <a:gd name="connsiteX8" fmla="*/ 1027033 w 3227913"/>
                    <a:gd name="connsiteY8" fmla="*/ 723487 h 2192282"/>
                    <a:gd name="connsiteX9" fmla="*/ 1175169 w 3227913"/>
                    <a:gd name="connsiteY9" fmla="*/ 763166 h 2192282"/>
                    <a:gd name="connsiteX10" fmla="*/ 1326612 w 3227913"/>
                    <a:gd name="connsiteY10" fmla="*/ 788958 h 2192282"/>
                    <a:gd name="connsiteX11" fmla="*/ 1480038 w 3227913"/>
                    <a:gd name="connsiteY11" fmla="*/ 799539 h 2192282"/>
                    <a:gd name="connsiteX12" fmla="*/ 1635449 w 3227913"/>
                    <a:gd name="connsiteY12" fmla="*/ 796232 h 2192282"/>
                    <a:gd name="connsiteX13" fmla="*/ 1789537 w 3227913"/>
                    <a:gd name="connsiteY13" fmla="*/ 776392 h 2192282"/>
                    <a:gd name="connsiteX14" fmla="*/ 1942964 w 3227913"/>
                    <a:gd name="connsiteY14" fmla="*/ 742004 h 2192282"/>
                    <a:gd name="connsiteX15" fmla="*/ 2093745 w 3227913"/>
                    <a:gd name="connsiteY15" fmla="*/ 691743 h 2192282"/>
                    <a:gd name="connsiteX16" fmla="*/ 2241881 w 3227913"/>
                    <a:gd name="connsiteY16" fmla="*/ 625611 h 2192282"/>
                    <a:gd name="connsiteX17" fmla="*/ 2313911 w 3227913"/>
                    <a:gd name="connsiteY17" fmla="*/ 585301 h 2192282"/>
                    <a:gd name="connsiteX18" fmla="*/ 2313966 w 3227913"/>
                    <a:gd name="connsiteY18" fmla="*/ 585269 h 2192282"/>
                    <a:gd name="connsiteX19" fmla="*/ 2314034 w 3227913"/>
                    <a:gd name="connsiteY19" fmla="*/ 585388 h 2192282"/>
                    <a:gd name="connsiteX20" fmla="*/ 2388695 w 3227913"/>
                    <a:gd name="connsiteY20" fmla="*/ 713567 h 2192282"/>
                    <a:gd name="connsiteX21" fmla="*/ 2388695 w 3227913"/>
                    <a:gd name="connsiteY21" fmla="*/ 714667 h 2192282"/>
                    <a:gd name="connsiteX22" fmla="*/ 3227913 w 3227913"/>
                    <a:gd name="connsiteY22" fmla="*/ 2167813 h 2192282"/>
                    <a:gd name="connsiteX23" fmla="*/ 3184927 w 3227913"/>
                    <a:gd name="connsiteY23" fmla="*/ 2192282 h 2192282"/>
                    <a:gd name="connsiteX24" fmla="*/ 2345566 w 3227913"/>
                    <a:gd name="connsiteY24" fmla="*/ 737834 h 2192282"/>
                    <a:gd name="connsiteX25" fmla="*/ 2269657 w 3227913"/>
                    <a:gd name="connsiteY25" fmla="*/ 777054 h 2192282"/>
                    <a:gd name="connsiteX26" fmla="*/ 2188976 w 3227913"/>
                    <a:gd name="connsiteY26" fmla="*/ 813426 h 2192282"/>
                    <a:gd name="connsiteX27" fmla="*/ 2106972 w 3227913"/>
                    <a:gd name="connsiteY27" fmla="*/ 845170 h 2192282"/>
                    <a:gd name="connsiteX28" fmla="*/ 2024306 w 3227913"/>
                    <a:gd name="connsiteY28" fmla="*/ 872284 h 2192282"/>
                    <a:gd name="connsiteX29" fmla="*/ 1941641 w 3227913"/>
                    <a:gd name="connsiteY29" fmla="*/ 896092 h 2192282"/>
                    <a:gd name="connsiteX30" fmla="*/ 1815329 w 3227913"/>
                    <a:gd name="connsiteY30" fmla="*/ 923206 h 2192282"/>
                    <a:gd name="connsiteX31" fmla="*/ 1646692 w 3227913"/>
                    <a:gd name="connsiteY31" fmla="*/ 944368 h 2192282"/>
                    <a:gd name="connsiteX32" fmla="*/ 1476732 w 3227913"/>
                    <a:gd name="connsiteY32" fmla="*/ 948336 h 2192282"/>
                    <a:gd name="connsiteX33" fmla="*/ 1308756 w 3227913"/>
                    <a:gd name="connsiteY33" fmla="*/ 936432 h 2192282"/>
                    <a:gd name="connsiteX34" fmla="*/ 1143426 w 3227913"/>
                    <a:gd name="connsiteY34" fmla="*/ 908657 h 2192282"/>
                    <a:gd name="connsiteX35" fmla="*/ 981402 w 3227913"/>
                    <a:gd name="connsiteY35" fmla="*/ 865671 h 2192282"/>
                    <a:gd name="connsiteX36" fmla="*/ 823346 w 3227913"/>
                    <a:gd name="connsiteY36" fmla="*/ 806152 h 2192282"/>
                    <a:gd name="connsiteX37" fmla="*/ 671903 w 3227913"/>
                    <a:gd name="connsiteY37" fmla="*/ 732745 h 2192282"/>
                    <a:gd name="connsiteX38" fmla="*/ 527735 w 3227913"/>
                    <a:gd name="connsiteY38" fmla="*/ 644128 h 2192282"/>
                    <a:gd name="connsiteX39" fmla="*/ 391502 w 3227913"/>
                    <a:gd name="connsiteY39" fmla="*/ 541623 h 2192282"/>
                    <a:gd name="connsiteX40" fmla="*/ 296272 w 3227913"/>
                    <a:gd name="connsiteY40" fmla="*/ 454990 h 2192282"/>
                    <a:gd name="connsiteX41" fmla="*/ 235430 w 3227913"/>
                    <a:gd name="connsiteY41" fmla="*/ 393487 h 2192282"/>
                    <a:gd name="connsiteX42" fmla="*/ 177895 w 3227913"/>
                    <a:gd name="connsiteY42" fmla="*/ 328016 h 2192282"/>
                    <a:gd name="connsiteX43" fmla="*/ 123006 w 3227913"/>
                    <a:gd name="connsiteY43" fmla="*/ 260561 h 2192282"/>
                    <a:gd name="connsiteX44" fmla="*/ 72084 w 3227913"/>
                    <a:gd name="connsiteY44" fmla="*/ 188477 h 2192282"/>
                    <a:gd name="connsiteX45" fmla="*/ 23146 w 3227913"/>
                    <a:gd name="connsiteY45" fmla="*/ 113086 h 2192282"/>
                    <a:gd name="connsiteX46" fmla="*/ 0 w 3227913"/>
                    <a:gd name="connsiteY46" fmla="*/ 74068 h 2192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227913" h="2192282">
                      <a:moveTo>
                        <a:pt x="128296" y="0"/>
                      </a:moveTo>
                      <a:lnTo>
                        <a:pt x="171282" y="70761"/>
                      </a:lnTo>
                      <a:lnTo>
                        <a:pt x="265851" y="201703"/>
                      </a:lnTo>
                      <a:lnTo>
                        <a:pt x="371663" y="321402"/>
                      </a:lnTo>
                      <a:lnTo>
                        <a:pt x="487394" y="427214"/>
                      </a:lnTo>
                      <a:lnTo>
                        <a:pt x="611723" y="521783"/>
                      </a:lnTo>
                      <a:lnTo>
                        <a:pt x="743987" y="602465"/>
                      </a:lnTo>
                      <a:lnTo>
                        <a:pt x="882865" y="669920"/>
                      </a:lnTo>
                      <a:lnTo>
                        <a:pt x="1027033" y="723487"/>
                      </a:lnTo>
                      <a:lnTo>
                        <a:pt x="1175169" y="763166"/>
                      </a:lnTo>
                      <a:lnTo>
                        <a:pt x="1326612" y="788958"/>
                      </a:lnTo>
                      <a:lnTo>
                        <a:pt x="1480038" y="799539"/>
                      </a:lnTo>
                      <a:lnTo>
                        <a:pt x="1635449" y="796232"/>
                      </a:lnTo>
                      <a:lnTo>
                        <a:pt x="1789537" y="776392"/>
                      </a:lnTo>
                      <a:lnTo>
                        <a:pt x="1942964" y="742004"/>
                      </a:lnTo>
                      <a:lnTo>
                        <a:pt x="2093745" y="691743"/>
                      </a:lnTo>
                      <a:lnTo>
                        <a:pt x="2241881" y="625611"/>
                      </a:lnTo>
                      <a:lnTo>
                        <a:pt x="2313911" y="585301"/>
                      </a:lnTo>
                      <a:lnTo>
                        <a:pt x="2313966" y="585269"/>
                      </a:lnTo>
                      <a:lnTo>
                        <a:pt x="2314034" y="585388"/>
                      </a:lnTo>
                      <a:lnTo>
                        <a:pt x="2388695" y="713567"/>
                      </a:lnTo>
                      <a:lnTo>
                        <a:pt x="2388695" y="714667"/>
                      </a:lnTo>
                      <a:lnTo>
                        <a:pt x="3227913" y="2167813"/>
                      </a:lnTo>
                      <a:lnTo>
                        <a:pt x="3184927" y="2192282"/>
                      </a:lnTo>
                      <a:lnTo>
                        <a:pt x="2345566" y="737834"/>
                      </a:lnTo>
                      <a:lnTo>
                        <a:pt x="2269657" y="777054"/>
                      </a:lnTo>
                      <a:lnTo>
                        <a:pt x="2188976" y="813426"/>
                      </a:lnTo>
                      <a:lnTo>
                        <a:pt x="2106972" y="845170"/>
                      </a:lnTo>
                      <a:lnTo>
                        <a:pt x="2024306" y="872284"/>
                      </a:lnTo>
                      <a:lnTo>
                        <a:pt x="1941641" y="896092"/>
                      </a:lnTo>
                      <a:lnTo>
                        <a:pt x="1815329" y="923206"/>
                      </a:lnTo>
                      <a:lnTo>
                        <a:pt x="1646692" y="944368"/>
                      </a:lnTo>
                      <a:lnTo>
                        <a:pt x="1476732" y="948336"/>
                      </a:lnTo>
                      <a:lnTo>
                        <a:pt x="1308756" y="936432"/>
                      </a:lnTo>
                      <a:lnTo>
                        <a:pt x="1143426" y="908657"/>
                      </a:lnTo>
                      <a:lnTo>
                        <a:pt x="981402" y="865671"/>
                      </a:lnTo>
                      <a:lnTo>
                        <a:pt x="823346" y="806152"/>
                      </a:lnTo>
                      <a:lnTo>
                        <a:pt x="671903" y="732745"/>
                      </a:lnTo>
                      <a:lnTo>
                        <a:pt x="527735" y="644128"/>
                      </a:lnTo>
                      <a:lnTo>
                        <a:pt x="391502" y="541623"/>
                      </a:lnTo>
                      <a:lnTo>
                        <a:pt x="296272" y="454990"/>
                      </a:lnTo>
                      <a:lnTo>
                        <a:pt x="235430" y="393487"/>
                      </a:lnTo>
                      <a:lnTo>
                        <a:pt x="177895" y="328016"/>
                      </a:lnTo>
                      <a:lnTo>
                        <a:pt x="123006" y="260561"/>
                      </a:lnTo>
                      <a:lnTo>
                        <a:pt x="72084" y="188477"/>
                      </a:lnTo>
                      <a:lnTo>
                        <a:pt x="23146" y="113086"/>
                      </a:lnTo>
                      <a:lnTo>
                        <a:pt x="0" y="74068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71324" tIns="35662" rIns="71324" bIns="3566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713081">
                    <a:defRPr/>
                  </a:pPr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: Shape 86">
                  <a:extLst>
                    <a:ext uri="{FF2B5EF4-FFF2-40B4-BE49-F238E27FC236}">
                      <a16:creationId xmlns:a16="http://schemas.microsoft.com/office/drawing/2014/main" id="{0759E9B5-86CF-4771-984E-4E6F9F31B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304" y="2055755"/>
                  <a:ext cx="1985750" cy="665916"/>
                </a:xfrm>
                <a:custGeom>
                  <a:avLst/>
                  <a:gdLst>
                    <a:gd name="connsiteX0" fmla="*/ 2011759 w 3831039"/>
                    <a:gd name="connsiteY0" fmla="*/ 0 h 1093166"/>
                    <a:gd name="connsiteX1" fmla="*/ 2011806 w 3831039"/>
                    <a:gd name="connsiteY1" fmla="*/ 28 h 1093166"/>
                    <a:gd name="connsiteX2" fmla="*/ 2011822 w 3831039"/>
                    <a:gd name="connsiteY2" fmla="*/ 0 h 1093166"/>
                    <a:gd name="connsiteX3" fmla="*/ 2025402 w 3831039"/>
                    <a:gd name="connsiteY3" fmla="*/ 7881 h 1093166"/>
                    <a:gd name="connsiteX4" fmla="*/ 3831039 w 3831039"/>
                    <a:gd name="connsiteY4" fmla="*/ 1050790 h 1093166"/>
                    <a:gd name="connsiteX5" fmla="*/ 3806552 w 3831039"/>
                    <a:gd name="connsiteY5" fmla="*/ 1093166 h 1093166"/>
                    <a:gd name="connsiteX6" fmla="*/ 2115849 w 3831039"/>
                    <a:gd name="connsiteY6" fmla="*/ 116900 h 1093166"/>
                    <a:gd name="connsiteX7" fmla="*/ 2114924 w 3831039"/>
                    <a:gd name="connsiteY7" fmla="*/ 118466 h 1093166"/>
                    <a:gd name="connsiteX8" fmla="*/ 2058086 w 3831039"/>
                    <a:gd name="connsiteY8" fmla="*/ 203842 h 1093166"/>
                    <a:gd name="connsiteX9" fmla="*/ 1995960 w 3831039"/>
                    <a:gd name="connsiteY9" fmla="*/ 285246 h 1093166"/>
                    <a:gd name="connsiteX10" fmla="*/ 1927886 w 3831039"/>
                    <a:gd name="connsiteY10" fmla="*/ 363341 h 1093166"/>
                    <a:gd name="connsiteX11" fmla="*/ 1854524 w 3831039"/>
                    <a:gd name="connsiteY11" fmla="*/ 438127 h 1093166"/>
                    <a:gd name="connsiteX12" fmla="*/ 1775214 w 3831039"/>
                    <a:gd name="connsiteY12" fmla="*/ 507618 h 1093166"/>
                    <a:gd name="connsiteX13" fmla="*/ 1691278 w 3831039"/>
                    <a:gd name="connsiteY13" fmla="*/ 573139 h 1093166"/>
                    <a:gd name="connsiteX14" fmla="*/ 1602716 w 3831039"/>
                    <a:gd name="connsiteY14" fmla="*/ 632703 h 1093166"/>
                    <a:gd name="connsiteX15" fmla="*/ 1555130 w 3831039"/>
                    <a:gd name="connsiteY15" fmla="*/ 660500 h 1093166"/>
                    <a:gd name="connsiteX16" fmla="*/ 1508205 w 3831039"/>
                    <a:gd name="connsiteY16" fmla="*/ 686972 h 1093166"/>
                    <a:gd name="connsiteX17" fmla="*/ 1413034 w 3831039"/>
                    <a:gd name="connsiteY17" fmla="*/ 733962 h 1093166"/>
                    <a:gd name="connsiteX18" fmla="*/ 1317201 w 3831039"/>
                    <a:gd name="connsiteY18" fmla="*/ 773671 h 1093166"/>
                    <a:gd name="connsiteX19" fmla="*/ 1218725 w 3831039"/>
                    <a:gd name="connsiteY19" fmla="*/ 807424 h 1093166"/>
                    <a:gd name="connsiteX20" fmla="*/ 1119588 w 3831039"/>
                    <a:gd name="connsiteY20" fmla="*/ 833897 h 1093166"/>
                    <a:gd name="connsiteX21" fmla="*/ 1019790 w 3831039"/>
                    <a:gd name="connsiteY21" fmla="*/ 853090 h 1093166"/>
                    <a:gd name="connsiteX22" fmla="*/ 918670 w 3831039"/>
                    <a:gd name="connsiteY22" fmla="*/ 866988 h 1093166"/>
                    <a:gd name="connsiteX23" fmla="*/ 818872 w 3831039"/>
                    <a:gd name="connsiteY23" fmla="*/ 874268 h 1093166"/>
                    <a:gd name="connsiteX24" fmla="*/ 718413 w 3831039"/>
                    <a:gd name="connsiteY24" fmla="*/ 874930 h 1093166"/>
                    <a:gd name="connsiteX25" fmla="*/ 617954 w 3831039"/>
                    <a:gd name="connsiteY25" fmla="*/ 868974 h 1093166"/>
                    <a:gd name="connsiteX26" fmla="*/ 518817 w 3831039"/>
                    <a:gd name="connsiteY26" fmla="*/ 857061 h 1093166"/>
                    <a:gd name="connsiteX27" fmla="*/ 421002 w 3831039"/>
                    <a:gd name="connsiteY27" fmla="*/ 838530 h 1093166"/>
                    <a:gd name="connsiteX28" fmla="*/ 323848 w 3831039"/>
                    <a:gd name="connsiteY28" fmla="*/ 814704 h 1093166"/>
                    <a:gd name="connsiteX29" fmla="*/ 228676 w 3831039"/>
                    <a:gd name="connsiteY29" fmla="*/ 784922 h 1093166"/>
                    <a:gd name="connsiteX30" fmla="*/ 134826 w 3831039"/>
                    <a:gd name="connsiteY30" fmla="*/ 749846 h 1093166"/>
                    <a:gd name="connsiteX31" fmla="*/ 44281 w 3831039"/>
                    <a:gd name="connsiteY31" fmla="*/ 707489 h 1093166"/>
                    <a:gd name="connsiteX32" fmla="*/ 0 w 3831039"/>
                    <a:gd name="connsiteY32" fmla="*/ 684325 h 1093166"/>
                    <a:gd name="connsiteX33" fmla="*/ 74022 w 3831039"/>
                    <a:gd name="connsiteY33" fmla="*/ 555931 h 1093166"/>
                    <a:gd name="connsiteX34" fmla="*/ 114338 w 3831039"/>
                    <a:gd name="connsiteY34" fmla="*/ 577110 h 1093166"/>
                    <a:gd name="connsiteX35" fmla="*/ 196952 w 3831039"/>
                    <a:gd name="connsiteY35" fmla="*/ 614172 h 1093166"/>
                    <a:gd name="connsiteX36" fmla="*/ 280888 w 3831039"/>
                    <a:gd name="connsiteY36" fmla="*/ 646601 h 1093166"/>
                    <a:gd name="connsiteX37" fmla="*/ 367468 w 3831039"/>
                    <a:gd name="connsiteY37" fmla="*/ 673074 h 1093166"/>
                    <a:gd name="connsiteX38" fmla="*/ 454709 w 3831039"/>
                    <a:gd name="connsiteY38" fmla="*/ 694914 h 1093166"/>
                    <a:gd name="connsiteX39" fmla="*/ 543932 w 3831039"/>
                    <a:gd name="connsiteY39" fmla="*/ 710798 h 1093166"/>
                    <a:gd name="connsiteX40" fmla="*/ 633816 w 3831039"/>
                    <a:gd name="connsiteY40" fmla="*/ 721387 h 1093166"/>
                    <a:gd name="connsiteX41" fmla="*/ 723700 w 3831039"/>
                    <a:gd name="connsiteY41" fmla="*/ 726682 h 1093166"/>
                    <a:gd name="connsiteX42" fmla="*/ 814246 w 3831039"/>
                    <a:gd name="connsiteY42" fmla="*/ 725358 h 1093166"/>
                    <a:gd name="connsiteX43" fmla="*/ 905452 w 3831039"/>
                    <a:gd name="connsiteY43" fmla="*/ 719402 h 1093166"/>
                    <a:gd name="connsiteX44" fmla="*/ 995997 w 3831039"/>
                    <a:gd name="connsiteY44" fmla="*/ 706827 h 1093166"/>
                    <a:gd name="connsiteX45" fmla="*/ 1086542 w 3831039"/>
                    <a:gd name="connsiteY45" fmla="*/ 688958 h 1093166"/>
                    <a:gd name="connsiteX46" fmla="*/ 1176426 w 3831039"/>
                    <a:gd name="connsiteY46" fmla="*/ 664470 h 1093166"/>
                    <a:gd name="connsiteX47" fmla="*/ 1264989 w 3831039"/>
                    <a:gd name="connsiteY47" fmla="*/ 634688 h 1093166"/>
                    <a:gd name="connsiteX48" fmla="*/ 1352230 w 3831039"/>
                    <a:gd name="connsiteY48" fmla="*/ 597626 h 1093166"/>
                    <a:gd name="connsiteX49" fmla="*/ 1438809 w 3831039"/>
                    <a:gd name="connsiteY49" fmla="*/ 555931 h 1093166"/>
                    <a:gd name="connsiteX50" fmla="*/ 1481108 w 3831039"/>
                    <a:gd name="connsiteY50" fmla="*/ 531444 h 1093166"/>
                    <a:gd name="connsiteX51" fmla="*/ 1523406 w 3831039"/>
                    <a:gd name="connsiteY51" fmla="*/ 506957 h 1093166"/>
                    <a:gd name="connsiteX52" fmla="*/ 1605360 w 3831039"/>
                    <a:gd name="connsiteY52" fmla="*/ 452025 h 1093166"/>
                    <a:gd name="connsiteX53" fmla="*/ 1681365 w 3831039"/>
                    <a:gd name="connsiteY53" fmla="*/ 392461 h 1093166"/>
                    <a:gd name="connsiteX54" fmla="*/ 1752082 w 3831039"/>
                    <a:gd name="connsiteY54" fmla="*/ 330250 h 1093166"/>
                    <a:gd name="connsiteX55" fmla="*/ 1819496 w 3831039"/>
                    <a:gd name="connsiteY55" fmla="*/ 262082 h 1093166"/>
                    <a:gd name="connsiteX56" fmla="*/ 1880961 w 3831039"/>
                    <a:gd name="connsiteY56" fmla="*/ 191929 h 1093166"/>
                    <a:gd name="connsiteX57" fmla="*/ 1937138 w 3831039"/>
                    <a:gd name="connsiteY57" fmla="*/ 117143 h 1093166"/>
                    <a:gd name="connsiteX58" fmla="*/ 1988690 w 3831039"/>
                    <a:gd name="connsiteY58" fmla="*/ 40371 h 1093166"/>
                    <a:gd name="connsiteX59" fmla="*/ 2009949 w 3831039"/>
                    <a:gd name="connsiteY59" fmla="*/ 3270 h 1093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3831039" h="1093166">
                      <a:moveTo>
                        <a:pt x="2011759" y="0"/>
                      </a:moveTo>
                      <a:lnTo>
                        <a:pt x="2011806" y="28"/>
                      </a:lnTo>
                      <a:lnTo>
                        <a:pt x="2011822" y="0"/>
                      </a:lnTo>
                      <a:lnTo>
                        <a:pt x="2025402" y="7881"/>
                      </a:lnTo>
                      <a:lnTo>
                        <a:pt x="3831039" y="1050790"/>
                      </a:lnTo>
                      <a:lnTo>
                        <a:pt x="3806552" y="1093166"/>
                      </a:lnTo>
                      <a:lnTo>
                        <a:pt x="2115849" y="116900"/>
                      </a:lnTo>
                      <a:lnTo>
                        <a:pt x="2114924" y="118466"/>
                      </a:lnTo>
                      <a:lnTo>
                        <a:pt x="2058086" y="203842"/>
                      </a:lnTo>
                      <a:lnTo>
                        <a:pt x="1995960" y="285246"/>
                      </a:lnTo>
                      <a:lnTo>
                        <a:pt x="1927886" y="363341"/>
                      </a:lnTo>
                      <a:lnTo>
                        <a:pt x="1854524" y="438127"/>
                      </a:lnTo>
                      <a:lnTo>
                        <a:pt x="1775214" y="507618"/>
                      </a:lnTo>
                      <a:lnTo>
                        <a:pt x="1691278" y="573139"/>
                      </a:lnTo>
                      <a:lnTo>
                        <a:pt x="1602716" y="632703"/>
                      </a:lnTo>
                      <a:lnTo>
                        <a:pt x="1555130" y="660500"/>
                      </a:lnTo>
                      <a:lnTo>
                        <a:pt x="1508205" y="686972"/>
                      </a:lnTo>
                      <a:lnTo>
                        <a:pt x="1413034" y="733962"/>
                      </a:lnTo>
                      <a:lnTo>
                        <a:pt x="1317201" y="773671"/>
                      </a:lnTo>
                      <a:lnTo>
                        <a:pt x="1218725" y="807424"/>
                      </a:lnTo>
                      <a:lnTo>
                        <a:pt x="1119588" y="833897"/>
                      </a:lnTo>
                      <a:lnTo>
                        <a:pt x="1019790" y="853090"/>
                      </a:lnTo>
                      <a:lnTo>
                        <a:pt x="918670" y="866988"/>
                      </a:lnTo>
                      <a:lnTo>
                        <a:pt x="818872" y="874268"/>
                      </a:lnTo>
                      <a:lnTo>
                        <a:pt x="718413" y="874930"/>
                      </a:lnTo>
                      <a:lnTo>
                        <a:pt x="617954" y="868974"/>
                      </a:lnTo>
                      <a:lnTo>
                        <a:pt x="518817" y="857061"/>
                      </a:lnTo>
                      <a:lnTo>
                        <a:pt x="421002" y="838530"/>
                      </a:lnTo>
                      <a:lnTo>
                        <a:pt x="323848" y="814704"/>
                      </a:lnTo>
                      <a:lnTo>
                        <a:pt x="228676" y="784922"/>
                      </a:lnTo>
                      <a:lnTo>
                        <a:pt x="134826" y="749846"/>
                      </a:lnTo>
                      <a:lnTo>
                        <a:pt x="44281" y="707489"/>
                      </a:lnTo>
                      <a:lnTo>
                        <a:pt x="0" y="684325"/>
                      </a:lnTo>
                      <a:lnTo>
                        <a:pt x="74022" y="555931"/>
                      </a:lnTo>
                      <a:lnTo>
                        <a:pt x="114338" y="577110"/>
                      </a:lnTo>
                      <a:lnTo>
                        <a:pt x="196952" y="614172"/>
                      </a:lnTo>
                      <a:lnTo>
                        <a:pt x="280888" y="646601"/>
                      </a:lnTo>
                      <a:lnTo>
                        <a:pt x="367468" y="673074"/>
                      </a:lnTo>
                      <a:lnTo>
                        <a:pt x="454709" y="694914"/>
                      </a:lnTo>
                      <a:lnTo>
                        <a:pt x="543932" y="710798"/>
                      </a:lnTo>
                      <a:lnTo>
                        <a:pt x="633816" y="721387"/>
                      </a:lnTo>
                      <a:lnTo>
                        <a:pt x="723700" y="726682"/>
                      </a:lnTo>
                      <a:lnTo>
                        <a:pt x="814246" y="725358"/>
                      </a:lnTo>
                      <a:lnTo>
                        <a:pt x="905452" y="719402"/>
                      </a:lnTo>
                      <a:lnTo>
                        <a:pt x="995997" y="706827"/>
                      </a:lnTo>
                      <a:lnTo>
                        <a:pt x="1086542" y="688958"/>
                      </a:lnTo>
                      <a:lnTo>
                        <a:pt x="1176426" y="664470"/>
                      </a:lnTo>
                      <a:lnTo>
                        <a:pt x="1264989" y="634688"/>
                      </a:lnTo>
                      <a:lnTo>
                        <a:pt x="1352230" y="597626"/>
                      </a:lnTo>
                      <a:lnTo>
                        <a:pt x="1438809" y="555931"/>
                      </a:lnTo>
                      <a:lnTo>
                        <a:pt x="1481108" y="531444"/>
                      </a:lnTo>
                      <a:lnTo>
                        <a:pt x="1523406" y="506957"/>
                      </a:lnTo>
                      <a:lnTo>
                        <a:pt x="1605360" y="452025"/>
                      </a:lnTo>
                      <a:lnTo>
                        <a:pt x="1681365" y="392461"/>
                      </a:lnTo>
                      <a:lnTo>
                        <a:pt x="1752082" y="330250"/>
                      </a:lnTo>
                      <a:lnTo>
                        <a:pt x="1819496" y="262082"/>
                      </a:lnTo>
                      <a:lnTo>
                        <a:pt x="1880961" y="191929"/>
                      </a:lnTo>
                      <a:lnTo>
                        <a:pt x="1937138" y="117143"/>
                      </a:lnTo>
                      <a:lnTo>
                        <a:pt x="1988690" y="40371"/>
                      </a:lnTo>
                      <a:lnTo>
                        <a:pt x="2009949" y="327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71324" tIns="35662" rIns="71324" bIns="3566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713081">
                    <a:defRPr/>
                  </a:pPr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: Shape 82">
                  <a:extLst>
                    <a:ext uri="{FF2B5EF4-FFF2-40B4-BE49-F238E27FC236}">
                      <a16:creationId xmlns:a16="http://schemas.microsoft.com/office/drawing/2014/main" id="{5D3DC8E6-3ED7-433C-A0DB-1D3E57661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3137631">
                  <a:off x="3284926" y="1198959"/>
                  <a:ext cx="752967" cy="1577168"/>
                </a:xfrm>
                <a:custGeom>
                  <a:avLst/>
                  <a:gdLst>
                    <a:gd name="connsiteX0" fmla="*/ 1091813 w 1364969"/>
                    <a:gd name="connsiteY0" fmla="*/ 0 h 2589076"/>
                    <a:gd name="connsiteX1" fmla="*/ 1251937 w 1364969"/>
                    <a:gd name="connsiteY1" fmla="*/ 0 h 2589076"/>
                    <a:gd name="connsiteX2" fmla="*/ 1238657 w 1364969"/>
                    <a:gd name="connsiteY2" fmla="*/ 30830 h 2589076"/>
                    <a:gd name="connsiteX3" fmla="*/ 1204929 w 1364969"/>
                    <a:gd name="connsiteY3" fmla="*/ 122734 h 2589076"/>
                    <a:gd name="connsiteX4" fmla="*/ 1174508 w 1364969"/>
                    <a:gd name="connsiteY4" fmla="*/ 215960 h 2589076"/>
                    <a:gd name="connsiteX5" fmla="*/ 1148717 w 1364969"/>
                    <a:gd name="connsiteY5" fmla="*/ 311169 h 2589076"/>
                    <a:gd name="connsiteX6" fmla="*/ 1128216 w 1364969"/>
                    <a:gd name="connsiteY6" fmla="*/ 407040 h 2589076"/>
                    <a:gd name="connsiteX7" fmla="*/ 1112344 w 1364969"/>
                    <a:gd name="connsiteY7" fmla="*/ 504233 h 2589076"/>
                    <a:gd name="connsiteX8" fmla="*/ 1099779 w 1364969"/>
                    <a:gd name="connsiteY8" fmla="*/ 601425 h 2589076"/>
                    <a:gd name="connsiteX9" fmla="*/ 1093166 w 1364969"/>
                    <a:gd name="connsiteY9" fmla="*/ 699941 h 2589076"/>
                    <a:gd name="connsiteX10" fmla="*/ 1090520 w 1364969"/>
                    <a:gd name="connsiteY10" fmla="*/ 798456 h 2589076"/>
                    <a:gd name="connsiteX11" fmla="*/ 1093166 w 1364969"/>
                    <a:gd name="connsiteY11" fmla="*/ 896971 h 2589076"/>
                    <a:gd name="connsiteX12" fmla="*/ 1101101 w 1364969"/>
                    <a:gd name="connsiteY12" fmla="*/ 996809 h 2589076"/>
                    <a:gd name="connsiteX13" fmla="*/ 1113005 w 1364969"/>
                    <a:gd name="connsiteY13" fmla="*/ 1095324 h 2589076"/>
                    <a:gd name="connsiteX14" fmla="*/ 1130200 w 1364969"/>
                    <a:gd name="connsiteY14" fmla="*/ 1193839 h 2589076"/>
                    <a:gd name="connsiteX15" fmla="*/ 1152685 w 1364969"/>
                    <a:gd name="connsiteY15" fmla="*/ 1292355 h 2589076"/>
                    <a:gd name="connsiteX16" fmla="*/ 1179137 w 1364969"/>
                    <a:gd name="connsiteY16" fmla="*/ 1390209 h 2589076"/>
                    <a:gd name="connsiteX17" fmla="*/ 1211542 w 1364969"/>
                    <a:gd name="connsiteY17" fmla="*/ 1486079 h 2589076"/>
                    <a:gd name="connsiteX18" fmla="*/ 1248576 w 1364969"/>
                    <a:gd name="connsiteY18" fmla="*/ 1581950 h 2589076"/>
                    <a:gd name="connsiteX19" fmla="*/ 1290901 w 1364969"/>
                    <a:gd name="connsiteY19" fmla="*/ 1676498 h 2589076"/>
                    <a:gd name="connsiteX20" fmla="*/ 1338516 w 1364969"/>
                    <a:gd name="connsiteY20" fmla="*/ 1769724 h 2589076"/>
                    <a:gd name="connsiteX21" fmla="*/ 1364969 w 1364969"/>
                    <a:gd name="connsiteY21" fmla="*/ 1815345 h 2589076"/>
                    <a:gd name="connsiteX22" fmla="*/ 1364969 w 1364969"/>
                    <a:gd name="connsiteY22" fmla="*/ 1816006 h 2589076"/>
                    <a:gd name="connsiteX23" fmla="*/ 1364718 w 1364969"/>
                    <a:gd name="connsiteY23" fmla="*/ 1816152 h 2589076"/>
                    <a:gd name="connsiteX24" fmla="*/ 1364969 w 1364969"/>
                    <a:gd name="connsiteY24" fmla="*/ 1816581 h 2589076"/>
                    <a:gd name="connsiteX25" fmla="*/ 1270200 w 1364969"/>
                    <a:gd name="connsiteY25" fmla="*/ 1871195 h 2589076"/>
                    <a:gd name="connsiteX26" fmla="*/ 1236673 w 1364969"/>
                    <a:gd name="connsiteY26" fmla="*/ 1890719 h 2589076"/>
                    <a:gd name="connsiteX27" fmla="*/ 1236673 w 1364969"/>
                    <a:gd name="connsiteY27" fmla="*/ 1890516 h 2589076"/>
                    <a:gd name="connsiteX28" fmla="*/ 24481 w 1364969"/>
                    <a:gd name="connsiteY28" fmla="*/ 2589076 h 2589076"/>
                    <a:gd name="connsiteX29" fmla="*/ 0 w 1364969"/>
                    <a:gd name="connsiteY29" fmla="*/ 2546160 h 2589076"/>
                    <a:gd name="connsiteX30" fmla="*/ 1212183 w 1364969"/>
                    <a:gd name="connsiteY30" fmla="*/ 1847260 h 2589076"/>
                    <a:gd name="connsiteX31" fmla="*/ 1208236 w 1364969"/>
                    <a:gd name="connsiteY31" fmla="*/ 1840470 h 2589076"/>
                    <a:gd name="connsiteX32" fmla="*/ 1156652 w 1364969"/>
                    <a:gd name="connsiteY32" fmla="*/ 1740632 h 2589076"/>
                    <a:gd name="connsiteX33" fmla="*/ 1111021 w 1364969"/>
                    <a:gd name="connsiteY33" fmla="*/ 1639472 h 2589076"/>
                    <a:gd name="connsiteX34" fmla="*/ 1072003 w 1364969"/>
                    <a:gd name="connsiteY34" fmla="*/ 1536329 h 2589076"/>
                    <a:gd name="connsiteX35" fmla="*/ 1036953 w 1364969"/>
                    <a:gd name="connsiteY35" fmla="*/ 1433185 h 2589076"/>
                    <a:gd name="connsiteX36" fmla="*/ 1008516 w 1364969"/>
                    <a:gd name="connsiteY36" fmla="*/ 1328058 h 2589076"/>
                    <a:gd name="connsiteX37" fmla="*/ 984047 w 1364969"/>
                    <a:gd name="connsiteY37" fmla="*/ 1222931 h 2589076"/>
                    <a:gd name="connsiteX38" fmla="*/ 965530 w 1364969"/>
                    <a:gd name="connsiteY38" fmla="*/ 1117804 h 2589076"/>
                    <a:gd name="connsiteX39" fmla="*/ 952965 w 1364969"/>
                    <a:gd name="connsiteY39" fmla="*/ 1011355 h 2589076"/>
                    <a:gd name="connsiteX40" fmla="*/ 945029 w 1364969"/>
                    <a:gd name="connsiteY40" fmla="*/ 904905 h 2589076"/>
                    <a:gd name="connsiteX41" fmla="*/ 942384 w 1364969"/>
                    <a:gd name="connsiteY41" fmla="*/ 798456 h 2589076"/>
                    <a:gd name="connsiteX42" fmla="*/ 945029 w 1364969"/>
                    <a:gd name="connsiteY42" fmla="*/ 693329 h 2589076"/>
                    <a:gd name="connsiteX43" fmla="*/ 951643 w 1364969"/>
                    <a:gd name="connsiteY43" fmla="*/ 588202 h 2589076"/>
                    <a:gd name="connsiteX44" fmla="*/ 964869 w 1364969"/>
                    <a:gd name="connsiteY44" fmla="*/ 483075 h 2589076"/>
                    <a:gd name="connsiteX45" fmla="*/ 982063 w 1364969"/>
                    <a:gd name="connsiteY45" fmla="*/ 378609 h 2589076"/>
                    <a:gd name="connsiteX46" fmla="*/ 1005210 w 1364969"/>
                    <a:gd name="connsiteY46" fmla="*/ 276127 h 2589076"/>
                    <a:gd name="connsiteX47" fmla="*/ 1031663 w 1364969"/>
                    <a:gd name="connsiteY47" fmla="*/ 174306 h 2589076"/>
                    <a:gd name="connsiteX48" fmla="*/ 1064067 w 1364969"/>
                    <a:gd name="connsiteY48" fmla="*/ 73807 h 2589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64969" h="2589076">
                      <a:moveTo>
                        <a:pt x="1091813" y="0"/>
                      </a:moveTo>
                      <a:lnTo>
                        <a:pt x="1251937" y="0"/>
                      </a:lnTo>
                      <a:lnTo>
                        <a:pt x="1238657" y="30830"/>
                      </a:lnTo>
                      <a:lnTo>
                        <a:pt x="1204929" y="122734"/>
                      </a:lnTo>
                      <a:lnTo>
                        <a:pt x="1174508" y="215960"/>
                      </a:lnTo>
                      <a:lnTo>
                        <a:pt x="1148717" y="311169"/>
                      </a:lnTo>
                      <a:lnTo>
                        <a:pt x="1128216" y="407040"/>
                      </a:lnTo>
                      <a:lnTo>
                        <a:pt x="1112344" y="504233"/>
                      </a:lnTo>
                      <a:lnTo>
                        <a:pt x="1099779" y="601425"/>
                      </a:lnTo>
                      <a:lnTo>
                        <a:pt x="1093166" y="699941"/>
                      </a:lnTo>
                      <a:lnTo>
                        <a:pt x="1090520" y="798456"/>
                      </a:lnTo>
                      <a:lnTo>
                        <a:pt x="1093166" y="896971"/>
                      </a:lnTo>
                      <a:lnTo>
                        <a:pt x="1101101" y="996809"/>
                      </a:lnTo>
                      <a:lnTo>
                        <a:pt x="1113005" y="1095324"/>
                      </a:lnTo>
                      <a:lnTo>
                        <a:pt x="1130200" y="1193839"/>
                      </a:lnTo>
                      <a:lnTo>
                        <a:pt x="1152685" y="1292355"/>
                      </a:lnTo>
                      <a:lnTo>
                        <a:pt x="1179137" y="1390209"/>
                      </a:lnTo>
                      <a:lnTo>
                        <a:pt x="1211542" y="1486079"/>
                      </a:lnTo>
                      <a:lnTo>
                        <a:pt x="1248576" y="1581950"/>
                      </a:lnTo>
                      <a:lnTo>
                        <a:pt x="1290901" y="1676498"/>
                      </a:lnTo>
                      <a:lnTo>
                        <a:pt x="1338516" y="1769724"/>
                      </a:lnTo>
                      <a:lnTo>
                        <a:pt x="1364969" y="1815345"/>
                      </a:lnTo>
                      <a:lnTo>
                        <a:pt x="1364969" y="1816006"/>
                      </a:lnTo>
                      <a:lnTo>
                        <a:pt x="1364718" y="1816152"/>
                      </a:lnTo>
                      <a:lnTo>
                        <a:pt x="1364969" y="1816581"/>
                      </a:lnTo>
                      <a:lnTo>
                        <a:pt x="1270200" y="1871195"/>
                      </a:lnTo>
                      <a:lnTo>
                        <a:pt x="1236673" y="1890719"/>
                      </a:lnTo>
                      <a:lnTo>
                        <a:pt x="1236673" y="1890516"/>
                      </a:lnTo>
                      <a:lnTo>
                        <a:pt x="24481" y="2589076"/>
                      </a:lnTo>
                      <a:lnTo>
                        <a:pt x="0" y="2546160"/>
                      </a:lnTo>
                      <a:lnTo>
                        <a:pt x="1212183" y="1847260"/>
                      </a:lnTo>
                      <a:lnTo>
                        <a:pt x="1208236" y="1840470"/>
                      </a:lnTo>
                      <a:lnTo>
                        <a:pt x="1156652" y="1740632"/>
                      </a:lnTo>
                      <a:lnTo>
                        <a:pt x="1111021" y="1639472"/>
                      </a:lnTo>
                      <a:lnTo>
                        <a:pt x="1072003" y="1536329"/>
                      </a:lnTo>
                      <a:lnTo>
                        <a:pt x="1036953" y="1433185"/>
                      </a:lnTo>
                      <a:lnTo>
                        <a:pt x="1008516" y="1328058"/>
                      </a:lnTo>
                      <a:lnTo>
                        <a:pt x="984047" y="1222931"/>
                      </a:lnTo>
                      <a:lnTo>
                        <a:pt x="965530" y="1117804"/>
                      </a:lnTo>
                      <a:lnTo>
                        <a:pt x="952965" y="1011355"/>
                      </a:lnTo>
                      <a:lnTo>
                        <a:pt x="945029" y="904905"/>
                      </a:lnTo>
                      <a:lnTo>
                        <a:pt x="942384" y="798456"/>
                      </a:lnTo>
                      <a:lnTo>
                        <a:pt x="945029" y="693329"/>
                      </a:lnTo>
                      <a:lnTo>
                        <a:pt x="951643" y="588202"/>
                      </a:lnTo>
                      <a:lnTo>
                        <a:pt x="964869" y="483075"/>
                      </a:lnTo>
                      <a:lnTo>
                        <a:pt x="982063" y="378609"/>
                      </a:lnTo>
                      <a:lnTo>
                        <a:pt x="1005210" y="276127"/>
                      </a:lnTo>
                      <a:lnTo>
                        <a:pt x="1031663" y="174306"/>
                      </a:lnTo>
                      <a:lnTo>
                        <a:pt x="1064067" y="7380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71324" tIns="35662" rIns="71324" bIns="3566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713081">
                    <a:defRPr/>
                  </a:pPr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: Shape 83">
                  <a:extLst>
                    <a:ext uri="{FF2B5EF4-FFF2-40B4-BE49-F238E27FC236}">
                      <a16:creationId xmlns:a16="http://schemas.microsoft.com/office/drawing/2014/main" id="{6ED4D7DB-C3A9-4882-8CC5-E9B46E8D8C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485832">
                  <a:off x="1447802" y="710863"/>
                  <a:ext cx="568680" cy="2299884"/>
                </a:xfrm>
                <a:custGeom>
                  <a:avLst/>
                  <a:gdLst>
                    <a:gd name="connsiteX0" fmla="*/ 161034 w 1097134"/>
                    <a:gd name="connsiteY0" fmla="*/ 0 h 3775488"/>
                    <a:gd name="connsiteX1" fmla="*/ 322580 w 1097134"/>
                    <a:gd name="connsiteY1" fmla="*/ 0 h 3775488"/>
                    <a:gd name="connsiteX2" fmla="*/ 319612 w 1097134"/>
                    <a:gd name="connsiteY2" fmla="*/ 5896 h 3775488"/>
                    <a:gd name="connsiteX3" fmla="*/ 271968 w 1097134"/>
                    <a:gd name="connsiteY3" fmla="*/ 119616 h 3775488"/>
                    <a:gd name="connsiteX4" fmla="*/ 232926 w 1097134"/>
                    <a:gd name="connsiteY4" fmla="*/ 235320 h 3775488"/>
                    <a:gd name="connsiteX5" fmla="*/ 201164 w 1097134"/>
                    <a:gd name="connsiteY5" fmla="*/ 352347 h 3775488"/>
                    <a:gd name="connsiteX6" fmla="*/ 176018 w 1097134"/>
                    <a:gd name="connsiteY6" fmla="*/ 472679 h 3775488"/>
                    <a:gd name="connsiteX7" fmla="*/ 158813 w 1097134"/>
                    <a:gd name="connsiteY7" fmla="*/ 593011 h 3775488"/>
                    <a:gd name="connsiteX8" fmla="*/ 150211 w 1097134"/>
                    <a:gd name="connsiteY8" fmla="*/ 715988 h 3775488"/>
                    <a:gd name="connsiteX9" fmla="*/ 148888 w 1097134"/>
                    <a:gd name="connsiteY9" fmla="*/ 838304 h 3775488"/>
                    <a:gd name="connsiteX10" fmla="*/ 155505 w 1097134"/>
                    <a:gd name="connsiteY10" fmla="*/ 961942 h 3775488"/>
                    <a:gd name="connsiteX11" fmla="*/ 170063 w 1097134"/>
                    <a:gd name="connsiteY11" fmla="*/ 1084918 h 3775488"/>
                    <a:gd name="connsiteX12" fmla="*/ 193223 w 1097134"/>
                    <a:gd name="connsiteY12" fmla="*/ 1206573 h 3775488"/>
                    <a:gd name="connsiteX13" fmla="*/ 224986 w 1097134"/>
                    <a:gd name="connsiteY13" fmla="*/ 1328227 h 3775488"/>
                    <a:gd name="connsiteX14" fmla="*/ 264689 w 1097134"/>
                    <a:gd name="connsiteY14" fmla="*/ 1449221 h 3775488"/>
                    <a:gd name="connsiteX15" fmla="*/ 313656 w 1097134"/>
                    <a:gd name="connsiteY15" fmla="*/ 1567569 h 3775488"/>
                    <a:gd name="connsiteX16" fmla="*/ 369902 w 1097134"/>
                    <a:gd name="connsiteY16" fmla="*/ 1683935 h 3775488"/>
                    <a:gd name="connsiteX17" fmla="*/ 402327 w 1097134"/>
                    <a:gd name="connsiteY17" fmla="*/ 1741456 h 3775488"/>
                    <a:gd name="connsiteX18" fmla="*/ 435413 w 1097134"/>
                    <a:gd name="connsiteY18" fmla="*/ 1796333 h 3775488"/>
                    <a:gd name="connsiteX19" fmla="*/ 506217 w 1097134"/>
                    <a:gd name="connsiteY19" fmla="*/ 1902780 h 3775488"/>
                    <a:gd name="connsiteX20" fmla="*/ 583638 w 1097134"/>
                    <a:gd name="connsiteY20" fmla="*/ 2001955 h 3775488"/>
                    <a:gd name="connsiteX21" fmla="*/ 665692 w 1097134"/>
                    <a:gd name="connsiteY21" fmla="*/ 2095180 h 3775488"/>
                    <a:gd name="connsiteX22" fmla="*/ 754363 w 1097134"/>
                    <a:gd name="connsiteY22" fmla="*/ 2183115 h 3775488"/>
                    <a:gd name="connsiteX23" fmla="*/ 847004 w 1097134"/>
                    <a:gd name="connsiteY23" fmla="*/ 2263116 h 3775488"/>
                    <a:gd name="connsiteX24" fmla="*/ 943615 w 1097134"/>
                    <a:gd name="connsiteY24" fmla="*/ 2337166 h 3775488"/>
                    <a:gd name="connsiteX25" fmla="*/ 1044858 w 1097134"/>
                    <a:gd name="connsiteY25" fmla="*/ 2403944 h 3775488"/>
                    <a:gd name="connsiteX26" fmla="*/ 1097134 w 1097134"/>
                    <a:gd name="connsiteY26" fmla="*/ 2435019 h 3775488"/>
                    <a:gd name="connsiteX27" fmla="*/ 1022360 w 1097134"/>
                    <a:gd name="connsiteY27" fmla="*/ 2563285 h 3775488"/>
                    <a:gd name="connsiteX28" fmla="*/ 1021767 w 1097134"/>
                    <a:gd name="connsiteY28" fmla="*/ 2562933 h 3775488"/>
                    <a:gd name="connsiteX29" fmla="*/ 322690 w 1097134"/>
                    <a:gd name="connsiteY29" fmla="*/ 3775488 h 3775488"/>
                    <a:gd name="connsiteX30" fmla="*/ 279739 w 1097134"/>
                    <a:gd name="connsiteY30" fmla="*/ 3751681 h 3775488"/>
                    <a:gd name="connsiteX31" fmla="*/ 979048 w 1097134"/>
                    <a:gd name="connsiteY31" fmla="*/ 2537526 h 3775488"/>
                    <a:gd name="connsiteX32" fmla="*/ 966775 w 1097134"/>
                    <a:gd name="connsiteY32" fmla="*/ 2530227 h 3775488"/>
                    <a:gd name="connsiteX33" fmla="*/ 856929 w 1097134"/>
                    <a:gd name="connsiteY33" fmla="*/ 2458160 h 3775488"/>
                    <a:gd name="connsiteX34" fmla="*/ 752377 w 1097134"/>
                    <a:gd name="connsiteY34" fmla="*/ 2378159 h 3775488"/>
                    <a:gd name="connsiteX35" fmla="*/ 653119 w 1097134"/>
                    <a:gd name="connsiteY35" fmla="*/ 2291546 h 3775488"/>
                    <a:gd name="connsiteX36" fmla="*/ 557831 w 1097134"/>
                    <a:gd name="connsiteY36" fmla="*/ 2197660 h 3775488"/>
                    <a:gd name="connsiteX37" fmla="*/ 468499 w 1097134"/>
                    <a:gd name="connsiteY37" fmla="*/ 2097163 h 3775488"/>
                    <a:gd name="connsiteX38" fmla="*/ 386446 w 1097134"/>
                    <a:gd name="connsiteY38" fmla="*/ 1989393 h 3775488"/>
                    <a:gd name="connsiteX39" fmla="*/ 309024 w 1097134"/>
                    <a:gd name="connsiteY39" fmla="*/ 1875012 h 3775488"/>
                    <a:gd name="connsiteX40" fmla="*/ 273953 w 1097134"/>
                    <a:gd name="connsiteY40" fmla="*/ 1815507 h 3775488"/>
                    <a:gd name="connsiteX41" fmla="*/ 238882 w 1097134"/>
                    <a:gd name="connsiteY41" fmla="*/ 1753357 h 3775488"/>
                    <a:gd name="connsiteX42" fmla="*/ 178003 w 1097134"/>
                    <a:gd name="connsiteY42" fmla="*/ 1628397 h 3775488"/>
                    <a:gd name="connsiteX43" fmla="*/ 125727 w 1097134"/>
                    <a:gd name="connsiteY43" fmla="*/ 1500792 h 3775488"/>
                    <a:gd name="connsiteX44" fmla="*/ 82715 w 1097134"/>
                    <a:gd name="connsiteY44" fmla="*/ 1370542 h 3775488"/>
                    <a:gd name="connsiteX45" fmla="*/ 48306 w 1097134"/>
                    <a:gd name="connsiteY45" fmla="*/ 1239631 h 3775488"/>
                    <a:gd name="connsiteX46" fmla="*/ 23160 w 1097134"/>
                    <a:gd name="connsiteY46" fmla="*/ 1107398 h 3775488"/>
                    <a:gd name="connsiteX47" fmla="*/ 7279 w 1097134"/>
                    <a:gd name="connsiteY47" fmla="*/ 974504 h 3775488"/>
                    <a:gd name="connsiteX48" fmla="*/ 0 w 1097134"/>
                    <a:gd name="connsiteY48" fmla="*/ 842271 h 3775488"/>
                    <a:gd name="connsiteX49" fmla="*/ 1324 w 1097134"/>
                    <a:gd name="connsiteY49" fmla="*/ 710037 h 3775488"/>
                    <a:gd name="connsiteX50" fmla="*/ 11249 w 1097134"/>
                    <a:gd name="connsiteY50" fmla="*/ 577804 h 3775488"/>
                    <a:gd name="connsiteX51" fmla="*/ 29778 w 1097134"/>
                    <a:gd name="connsiteY51" fmla="*/ 447555 h 3775488"/>
                    <a:gd name="connsiteX52" fmla="*/ 56246 w 1097134"/>
                    <a:gd name="connsiteY52" fmla="*/ 317966 h 3775488"/>
                    <a:gd name="connsiteX53" fmla="*/ 90656 w 1097134"/>
                    <a:gd name="connsiteY53" fmla="*/ 191022 h 3775488"/>
                    <a:gd name="connsiteX54" fmla="*/ 133006 w 1097134"/>
                    <a:gd name="connsiteY54" fmla="*/ 66062 h 3775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097134" h="3775488">
                      <a:moveTo>
                        <a:pt x="161034" y="0"/>
                      </a:moveTo>
                      <a:lnTo>
                        <a:pt x="322580" y="0"/>
                      </a:lnTo>
                      <a:lnTo>
                        <a:pt x="319612" y="5896"/>
                      </a:lnTo>
                      <a:lnTo>
                        <a:pt x="271968" y="119616"/>
                      </a:lnTo>
                      <a:lnTo>
                        <a:pt x="232926" y="235320"/>
                      </a:lnTo>
                      <a:lnTo>
                        <a:pt x="201164" y="352347"/>
                      </a:lnTo>
                      <a:lnTo>
                        <a:pt x="176018" y="472679"/>
                      </a:lnTo>
                      <a:lnTo>
                        <a:pt x="158813" y="593011"/>
                      </a:lnTo>
                      <a:lnTo>
                        <a:pt x="150211" y="715988"/>
                      </a:lnTo>
                      <a:lnTo>
                        <a:pt x="148888" y="838304"/>
                      </a:lnTo>
                      <a:lnTo>
                        <a:pt x="155505" y="961942"/>
                      </a:lnTo>
                      <a:lnTo>
                        <a:pt x="170063" y="1084918"/>
                      </a:lnTo>
                      <a:lnTo>
                        <a:pt x="193223" y="1206573"/>
                      </a:lnTo>
                      <a:lnTo>
                        <a:pt x="224986" y="1328227"/>
                      </a:lnTo>
                      <a:lnTo>
                        <a:pt x="264689" y="1449221"/>
                      </a:lnTo>
                      <a:lnTo>
                        <a:pt x="313656" y="1567569"/>
                      </a:lnTo>
                      <a:lnTo>
                        <a:pt x="369902" y="1683935"/>
                      </a:lnTo>
                      <a:lnTo>
                        <a:pt x="402327" y="1741456"/>
                      </a:lnTo>
                      <a:lnTo>
                        <a:pt x="435413" y="1796333"/>
                      </a:lnTo>
                      <a:lnTo>
                        <a:pt x="506217" y="1902780"/>
                      </a:lnTo>
                      <a:lnTo>
                        <a:pt x="583638" y="2001955"/>
                      </a:lnTo>
                      <a:lnTo>
                        <a:pt x="665692" y="2095180"/>
                      </a:lnTo>
                      <a:lnTo>
                        <a:pt x="754363" y="2183115"/>
                      </a:lnTo>
                      <a:lnTo>
                        <a:pt x="847004" y="2263116"/>
                      </a:lnTo>
                      <a:lnTo>
                        <a:pt x="943615" y="2337166"/>
                      </a:lnTo>
                      <a:lnTo>
                        <a:pt x="1044858" y="2403944"/>
                      </a:lnTo>
                      <a:lnTo>
                        <a:pt x="1097134" y="2435019"/>
                      </a:lnTo>
                      <a:lnTo>
                        <a:pt x="1022360" y="2563285"/>
                      </a:lnTo>
                      <a:lnTo>
                        <a:pt x="1021767" y="2562933"/>
                      </a:lnTo>
                      <a:lnTo>
                        <a:pt x="322690" y="3775488"/>
                      </a:lnTo>
                      <a:lnTo>
                        <a:pt x="279739" y="3751681"/>
                      </a:lnTo>
                      <a:lnTo>
                        <a:pt x="979048" y="2537526"/>
                      </a:lnTo>
                      <a:lnTo>
                        <a:pt x="966775" y="2530227"/>
                      </a:lnTo>
                      <a:lnTo>
                        <a:pt x="856929" y="2458160"/>
                      </a:lnTo>
                      <a:lnTo>
                        <a:pt x="752377" y="2378159"/>
                      </a:lnTo>
                      <a:lnTo>
                        <a:pt x="653119" y="2291546"/>
                      </a:lnTo>
                      <a:lnTo>
                        <a:pt x="557831" y="2197660"/>
                      </a:lnTo>
                      <a:lnTo>
                        <a:pt x="468499" y="2097163"/>
                      </a:lnTo>
                      <a:lnTo>
                        <a:pt x="386446" y="1989393"/>
                      </a:lnTo>
                      <a:lnTo>
                        <a:pt x="309024" y="1875012"/>
                      </a:lnTo>
                      <a:lnTo>
                        <a:pt x="273953" y="1815507"/>
                      </a:lnTo>
                      <a:lnTo>
                        <a:pt x="238882" y="1753357"/>
                      </a:lnTo>
                      <a:lnTo>
                        <a:pt x="178003" y="1628397"/>
                      </a:lnTo>
                      <a:lnTo>
                        <a:pt x="125727" y="1500792"/>
                      </a:lnTo>
                      <a:lnTo>
                        <a:pt x="82715" y="1370542"/>
                      </a:lnTo>
                      <a:lnTo>
                        <a:pt x="48306" y="1239631"/>
                      </a:lnTo>
                      <a:lnTo>
                        <a:pt x="23160" y="1107398"/>
                      </a:lnTo>
                      <a:lnTo>
                        <a:pt x="7279" y="974504"/>
                      </a:lnTo>
                      <a:lnTo>
                        <a:pt x="0" y="842271"/>
                      </a:lnTo>
                      <a:lnTo>
                        <a:pt x="1324" y="710037"/>
                      </a:lnTo>
                      <a:lnTo>
                        <a:pt x="11249" y="577804"/>
                      </a:lnTo>
                      <a:lnTo>
                        <a:pt x="29778" y="447555"/>
                      </a:lnTo>
                      <a:lnTo>
                        <a:pt x="56246" y="317966"/>
                      </a:lnTo>
                      <a:lnTo>
                        <a:pt x="90656" y="191022"/>
                      </a:lnTo>
                      <a:lnTo>
                        <a:pt x="133006" y="66062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71324" tIns="35662" rIns="71324" bIns="35662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713081">
                    <a:defRPr/>
                  </a:pPr>
                  <a:endParaRPr lang="en-US" sz="1400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rgbClr val="00B0F0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7459" y="860979"/>
                  <a:ext cx="749648" cy="814520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114" name="TextBox 113"/>
                <p:cNvSpPr txBox="1"/>
                <p:nvPr/>
              </p:nvSpPr>
              <p:spPr>
                <a:xfrm>
                  <a:off x="1912359" y="1688669"/>
                  <a:ext cx="1527592" cy="182307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1324" tIns="35662" rIns="71324" bIns="35662" rtlCol="0">
                  <a:spAutoFit/>
                </a:bodyPr>
                <a:lstStyle/>
                <a:p>
                  <a:pPr algn="ctr" defTabSz="713081">
                    <a:defRPr/>
                  </a:pPr>
                  <a:r>
                    <a:rPr lang="en-IN" sz="825" b="1" dirty="0">
                      <a:solidFill>
                        <a:schemeClr val="bg1">
                          <a:lumMod val="50000"/>
                        </a:schemeClr>
                      </a:solidFill>
                      <a:latin typeface="EYInterstate Light" panose="02000506000000020004" pitchFamily="2" charset="0"/>
                    </a:rPr>
                    <a:t>Source of Finance</a:t>
                  </a:r>
                </a:p>
              </p:txBody>
            </p:sp>
          </p:grpSp>
          <p:pic>
            <p:nvPicPr>
              <p:cNvPr id="70" name="Picture 6" descr="mgnrega.mp (@MPSEGC) | Twitter">
                <a:extLst>
                  <a:ext uri="{FF2B5EF4-FFF2-40B4-BE49-F238E27FC236}">
                    <a16:creationId xmlns:a16="http://schemas.microsoft.com/office/drawing/2014/main" id="{D39169DC-93AA-49DA-BAD4-927BEA1CDC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171" y="3253253"/>
                <a:ext cx="715189" cy="711295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Image result for cost recovery icon">
                <a:extLst>
                  <a:ext uri="{FF2B5EF4-FFF2-40B4-BE49-F238E27FC236}">
                    <a16:creationId xmlns:a16="http://schemas.microsoft.com/office/drawing/2014/main" id="{65FAB45D-EBD4-46AE-A519-CC26144677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7607" y="1077512"/>
                <a:ext cx="559116" cy="544015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4" descr="50+ INDIAN POLITY CONCEPT FOR UPSC(IAS, IPS, IFS) EXAM ASPIRANT">
                <a:extLst>
                  <a:ext uri="{FF2B5EF4-FFF2-40B4-BE49-F238E27FC236}">
                    <a16:creationId xmlns:a16="http://schemas.microsoft.com/office/drawing/2014/main" id="{F56C5E68-33C2-478A-98FB-0434BFBE4D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3501" y="3909956"/>
                <a:ext cx="829324" cy="927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F8F4443-CE05-43FF-A32B-9A6ECF491C2A}"/>
                  </a:ext>
                </a:extLst>
              </p:cNvPr>
              <p:cNvSpPr txBox="1"/>
              <p:nvPr/>
            </p:nvSpPr>
            <p:spPr>
              <a:xfrm>
                <a:off x="729138" y="3988952"/>
                <a:ext cx="1129222" cy="308815"/>
              </a:xfrm>
              <a:prstGeom prst="rect">
                <a:avLst/>
              </a:prstGeom>
              <a:noFill/>
            </p:spPr>
            <p:txBody>
              <a:bodyPr wrap="square" lIns="0" tIns="35655" rIns="0" bIns="35655" rtlCol="0" anchor="b">
                <a:spAutoFit/>
              </a:bodyPr>
              <a:lstStyle/>
              <a:p>
                <a:pPr lvl="2"/>
                <a:r>
                  <a:rPr lang="en-US" sz="825" dirty="0">
                    <a:latin typeface="Bahnschrift SemiCondensed" panose="020B0502040204020203" pitchFamily="34" charset="0"/>
                  </a:rPr>
                  <a:t>VB-G RAM G</a:t>
                </a:r>
              </a:p>
            </p:txBody>
          </p:sp>
          <p:pic>
            <p:nvPicPr>
              <p:cNvPr id="1030" name="Picture 6" descr="UPSC Civil Services Exam: Integrated Watershed Management Programme (IWMP)">
                <a:extLst>
                  <a:ext uri="{FF2B5EF4-FFF2-40B4-BE49-F238E27FC236}">
                    <a16:creationId xmlns:a16="http://schemas.microsoft.com/office/drawing/2014/main" id="{FFCFE05D-E0A5-4E4F-B9DE-39564F24B1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8188" y="4227350"/>
                <a:ext cx="955828" cy="832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10" descr="Home | Department of Agriculture &amp; Farmers Welfare, Government of Puducherry">
                <a:extLst>
                  <a:ext uri="{FF2B5EF4-FFF2-40B4-BE49-F238E27FC236}">
                    <a16:creationId xmlns:a16="http://schemas.microsoft.com/office/drawing/2014/main" id="{31429794-B140-4B18-B5F0-2ACA5E07FD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7321" y="3972842"/>
                <a:ext cx="1373220" cy="645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DMF &amp; PMKKKY Guidelines">
                <a:extLst>
                  <a:ext uri="{FF2B5EF4-FFF2-40B4-BE49-F238E27FC236}">
                    <a16:creationId xmlns:a16="http://schemas.microsoft.com/office/drawing/2014/main" id="{5FE14CEA-5C89-4DD5-8E71-D7C049B589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2105" y="3097336"/>
                <a:ext cx="903073" cy="756185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4FD000-1BC5-4688-A6D4-C0F70FBF7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90629" y="1290228"/>
              <a:ext cx="1181475" cy="608639"/>
            </a:xfrm>
            <a:prstGeom prst="rect">
              <a:avLst/>
            </a:prstGeom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EEE311E-7410-4807-BF39-52A092AD304A}"/>
              </a:ext>
            </a:extLst>
          </p:cNvPr>
          <p:cNvSpPr/>
          <p:nvPr/>
        </p:nvSpPr>
        <p:spPr>
          <a:xfrm>
            <a:off x="6125283" y="485501"/>
            <a:ext cx="3018717" cy="365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25DB7-E9FB-7D2F-A95C-71A79D0C6EED}"/>
              </a:ext>
            </a:extLst>
          </p:cNvPr>
          <p:cNvSpPr txBox="1"/>
          <p:nvPr/>
        </p:nvSpPr>
        <p:spPr>
          <a:xfrm>
            <a:off x="681274" y="3927318"/>
            <a:ext cx="84627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In the DWSM meeting, it is discussed for convergence to work towards source strengthening/rejuvenation in the district.</a:t>
            </a:r>
          </a:p>
          <a:p>
            <a:pPr marL="214304" indent="-214304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Gram sabha meetings for notification of catchment area under: </a:t>
            </a:r>
            <a:r>
              <a:rPr lang="en-US" b="1" dirty="0"/>
              <a:t>Arunachal Pradesh Protection of Drinking Water Catchment Areas Act, 2023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Kaimoi</a:t>
            </a: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has submitted official resolution for protection of </a:t>
            </a:r>
            <a:r>
              <a:rPr lang="en-US" sz="105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apprx</a:t>
            </a:r>
            <a:r>
              <a:rPr lang="en-US" sz="105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. 245 hectares catchment area under the act.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chemeClr val="tx1"/>
                </a:solidFill>
                <a:latin typeface="Bahnschrift SemiCondensed" panose="020B0502040204020203" pitchFamily="34" charset="0"/>
              </a:rPr>
              <a:t>Finance Commission (14 and 15</a:t>
            </a:r>
            <a:r>
              <a:rPr lang="en-US" sz="1050" baseline="30000" dirty="0">
                <a:solidFill>
                  <a:schemeClr val="tx1"/>
                </a:solidFill>
                <a:latin typeface="Bahnschrift SemiCondensed" panose="020B0502040204020203" pitchFamily="34" charset="0"/>
              </a:rPr>
              <a:t>th</a:t>
            </a:r>
            <a:r>
              <a:rPr lang="en-US" sz="1050" dirty="0">
                <a:solidFill>
                  <a:schemeClr val="tx1"/>
                </a:solidFill>
                <a:latin typeface="Bahnschrift SemiCondensed" panose="020B0502040204020203" pitchFamily="34" charset="0"/>
              </a:rPr>
              <a:t> FC) fund may be utilized for rain water recharge pit digging at catchment area.</a:t>
            </a:r>
            <a:endParaRPr lang="en-US" sz="825" dirty="0">
              <a:solidFill>
                <a:schemeClr val="tx1"/>
              </a:solidFill>
              <a:latin typeface="Bahnschrift SemiCondensed" panose="020B0502040204020203" pitchFamily="34" charset="0"/>
            </a:endParaRP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latin typeface="Bahnschrift SemiCondensed" panose="020B0502040204020203" pitchFamily="34" charset="0"/>
              </a:rPr>
              <a:t>Farmers are encouraged to go for terrace cultivation wherever possible.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latin typeface="Bahnschrift SemiCondensed" panose="020B0502040204020203" pitchFamily="34" charset="0"/>
              </a:rPr>
              <a:t>Afforestation may be prioritized at drinking water catchment areas.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latin typeface="Bahnschrift SemiCondensed" panose="020B0502040204020203" pitchFamily="34" charset="0"/>
              </a:rPr>
              <a:t>Prioritize those village who voluntarily donate their land for catchment area protection and source rejuvenation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IN" sz="1050" dirty="0">
                <a:latin typeface="Bahnschrift SemiCondensed" panose="020B0502040204020203" pitchFamily="34" charset="0"/>
              </a:rPr>
              <a:t>Aquifer/GIS mapping may be done for catchment area to trap maximum rain water for recharging underground aquifer.</a:t>
            </a: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latin typeface="Bahnschrift SemiCondensed" panose="020B0502040204020203" pitchFamily="34" charset="0"/>
              </a:rPr>
              <a:t>Impounding reservoirs may be constructed at catchment areas for effective ground water recharge</a:t>
            </a:r>
            <a:endParaRPr lang="en-IN" sz="1050" dirty="0">
              <a:latin typeface="Bahnschrift SemiCondensed" panose="020B0502040204020203" pitchFamily="34" charset="0"/>
            </a:endParaRPr>
          </a:p>
          <a:p>
            <a:pPr marL="214304" indent="-214304" algn="just">
              <a:buFont typeface="Arial" panose="020B0604020202020204" pitchFamily="34" charset="0"/>
              <a:buChar char="•"/>
              <a:defRPr/>
            </a:pPr>
            <a:endParaRPr lang="en-US" sz="1050" dirty="0">
              <a:latin typeface="Bahnschrift Semi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330D3D-FD1E-3045-E64A-4A06678D59C6}"/>
              </a:ext>
            </a:extLst>
          </p:cNvPr>
          <p:cNvSpPr txBox="1"/>
          <p:nvPr/>
        </p:nvSpPr>
        <p:spPr>
          <a:xfrm>
            <a:off x="373646" y="3658298"/>
            <a:ext cx="173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latin typeface="Century Gothic" panose="020B0502020202020204" pitchFamily="34" charset="0"/>
              </a:rPr>
              <a:t>DWSM PLAN</a:t>
            </a:r>
            <a:endParaRPr lang="en-US" sz="1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4BD17-5BFC-2013-C62E-72312ADFFE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80" y="5422256"/>
            <a:ext cx="810619" cy="2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9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LINETEXTSHAPEGUID" val="36cdac2a-aa68-4f1b-b66f-b1f0f3cb8a2e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3177</TotalTime>
  <Words>1133</Words>
  <Application>Microsoft Office PowerPoint</Application>
  <PresentationFormat>On-screen Show (16:10)</PresentationFormat>
  <Paragraphs>146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Bahnschrift SemiCondensed</vt:lpstr>
      <vt:lpstr>Arial</vt:lpstr>
      <vt:lpstr>Calibri</vt:lpstr>
      <vt:lpstr>Times New Roman</vt:lpstr>
      <vt:lpstr>Wingdings</vt:lpstr>
      <vt:lpstr>EYInterstate Light</vt:lpstr>
      <vt:lpstr>Century Gothic</vt:lpstr>
      <vt:lpstr>Office Theme</vt:lpstr>
      <vt:lpstr>Peyjal Samvad  Venue: DC conference hall Date:- 17/02/2026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Recharge pit construction at Longdding District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1.2      Introduction to SBM (G) II</dc:title>
  <dc:creator>Bistrita Sarmah</dc:creator>
  <cp:lastModifiedBy>user62</cp:lastModifiedBy>
  <cp:revision>114</cp:revision>
  <dcterms:created xsi:type="dcterms:W3CDTF">2020-07-27T02:55:47Z</dcterms:created>
  <dcterms:modified xsi:type="dcterms:W3CDTF">2026-02-16T07:56:49Z</dcterms:modified>
</cp:coreProperties>
</file>