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147376207" r:id="rId2"/>
    <p:sldId id="257" r:id="rId3"/>
    <p:sldId id="2147483060" r:id="rId4"/>
    <p:sldId id="2147376216" r:id="rId5"/>
    <p:sldId id="259" r:id="rId6"/>
    <p:sldId id="2147483061" r:id="rId7"/>
    <p:sldId id="2147483062" r:id="rId8"/>
    <p:sldId id="2145708799" r:id="rId9"/>
    <p:sldId id="258" r:id="rId10"/>
    <p:sldId id="2147376220" r:id="rId11"/>
    <p:sldId id="2147376221" r:id="rId12"/>
    <p:sldId id="2147376225" r:id="rId13"/>
    <p:sldId id="2147376226" r:id="rId14"/>
    <p:sldId id="2147376233" r:id="rId15"/>
    <p:sldId id="2147376228" r:id="rId16"/>
    <p:sldId id="2147376229" r:id="rId17"/>
    <p:sldId id="2147376230" r:id="rId18"/>
    <p:sldId id="2147376227" r:id="rId19"/>
    <p:sldId id="2147376231" r:id="rId20"/>
    <p:sldId id="2147376232" r:id="rId21"/>
    <p:sldId id="2147376222" r:id="rId22"/>
    <p:sldId id="21473762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FF"/>
    <a:srgbClr val="BA33D5"/>
    <a:srgbClr val="FF7575"/>
    <a:srgbClr val="CC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5" autoAdjust="0"/>
    <p:restoredTop sz="86441" autoAdjust="0"/>
  </p:normalViewPr>
  <p:slideViewPr>
    <p:cSldViewPr snapToGrid="0">
      <p:cViewPr varScale="1">
        <p:scale>
          <a:sx n="82" d="100"/>
          <a:sy n="82" d="100"/>
        </p:scale>
        <p:origin x="78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F11F3-C185-4072-9F66-D9CEE8922B1C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9C5F68-0BF6-4715-A2F2-92E8C4F2B842}">
      <dgm:prSet custT="1"/>
      <dgm:spPr/>
      <dgm:t>
        <a:bodyPr/>
        <a:lstStyle/>
        <a:p>
          <a:r>
            <a:rPr lang="en-US" sz="1400" dirty="0"/>
            <a:t>In </a:t>
          </a:r>
          <a:r>
            <a:rPr lang="en-US" sz="1400" b="1" dirty="0"/>
            <a:t>3rd Chief Secretaries’ Conference</a:t>
          </a:r>
          <a:r>
            <a:rPr lang="en-US" sz="1400" dirty="0"/>
            <a:t>, Hon’ble Prime Minister suggested creating “A tradition of </a:t>
          </a:r>
          <a:r>
            <a:rPr lang="en-US" sz="1400" b="1" dirty="0"/>
            <a:t>Jal Utsav, </a:t>
          </a:r>
          <a:r>
            <a:rPr lang="en-US" sz="1400" b="0" dirty="0"/>
            <a:t>similar </a:t>
          </a:r>
          <a:r>
            <a:rPr lang="en-US" sz="1400" dirty="0"/>
            <a:t>to Nadi Utsav, be developed to promote public sensitivity towards importance of water.”</a:t>
          </a:r>
        </a:p>
      </dgm:t>
    </dgm:pt>
    <dgm:pt modelId="{59B5E05B-B821-4D51-ACFC-444B08D81C47}" type="parTrans" cxnId="{A47276C7-FBA0-4030-90D5-A34CEF635A26}">
      <dgm:prSet/>
      <dgm:spPr/>
      <dgm:t>
        <a:bodyPr/>
        <a:lstStyle/>
        <a:p>
          <a:endParaRPr lang="en-US"/>
        </a:p>
      </dgm:t>
    </dgm:pt>
    <dgm:pt modelId="{1CD30F5A-39DA-4267-844D-6BAB5FA2CAED}" type="sibTrans" cxnId="{A47276C7-FBA0-4030-90D5-A34CEF635A26}">
      <dgm:prSet/>
      <dgm:spPr/>
      <dgm:t>
        <a:bodyPr/>
        <a:lstStyle/>
        <a:p>
          <a:endParaRPr lang="en-US"/>
        </a:p>
      </dgm:t>
    </dgm:pt>
    <dgm:pt modelId="{0CAEA26C-F546-4BA9-9EF9-815B20B74052}">
      <dgm:prSet custT="1"/>
      <dgm:spPr/>
      <dgm:t>
        <a:bodyPr/>
        <a:lstStyle/>
        <a:p>
          <a:r>
            <a:rPr lang="en-US" sz="1400" b="1" dirty="0"/>
            <a:t>DDWS and NITI Aayog </a:t>
          </a:r>
          <a:r>
            <a:rPr lang="en-US" sz="1400" dirty="0"/>
            <a:t>piloted </a:t>
          </a:r>
          <a:r>
            <a:rPr lang="en-US" sz="1400" b="0" dirty="0"/>
            <a:t>Jal Utsav </a:t>
          </a:r>
          <a:r>
            <a:rPr lang="en-US" sz="1400" dirty="0"/>
            <a:t>in </a:t>
          </a:r>
          <a:r>
            <a:rPr lang="en-US" sz="1400" b="1" dirty="0"/>
            <a:t>20 aspirational districts/blocks i</a:t>
          </a:r>
          <a:r>
            <a:rPr lang="en-US" sz="1400" dirty="0"/>
            <a:t>n November 2024.</a:t>
          </a:r>
        </a:p>
      </dgm:t>
    </dgm:pt>
    <dgm:pt modelId="{806080E4-487E-4AD5-B973-A0FDD71C573A}" type="parTrans" cxnId="{019D3CBC-F44F-43FD-A3F4-F114A1D2F23B}">
      <dgm:prSet/>
      <dgm:spPr/>
      <dgm:t>
        <a:bodyPr/>
        <a:lstStyle/>
        <a:p>
          <a:endParaRPr lang="en-US"/>
        </a:p>
      </dgm:t>
    </dgm:pt>
    <dgm:pt modelId="{ABC38DBE-130F-46F2-BBC3-253FD0F55F79}" type="sibTrans" cxnId="{019D3CBC-F44F-43FD-A3F4-F114A1D2F23B}">
      <dgm:prSet/>
      <dgm:spPr/>
      <dgm:t>
        <a:bodyPr/>
        <a:lstStyle/>
        <a:p>
          <a:endParaRPr lang="en-US"/>
        </a:p>
      </dgm:t>
    </dgm:pt>
    <dgm:pt modelId="{0963AE42-993E-42F0-8AE4-CFF0D6CEBB58}">
      <dgm:prSet custT="1"/>
      <dgm:spPr/>
      <dgm:t>
        <a:bodyPr/>
        <a:lstStyle/>
        <a:p>
          <a:r>
            <a:rPr lang="en-US" sz="1400" dirty="0"/>
            <a:t>The pilot successfully </a:t>
          </a:r>
          <a:r>
            <a:rPr lang="en-US" sz="1400" dirty="0" err="1"/>
            <a:t>mobilised</a:t>
          </a:r>
          <a:r>
            <a:rPr lang="en-US" sz="1400" dirty="0"/>
            <a:t> communities, PRIs, schools, and local groups on water conservation, water quality, and source sustainability.</a:t>
          </a:r>
        </a:p>
      </dgm:t>
    </dgm:pt>
    <dgm:pt modelId="{44D14566-DF6D-42F2-B670-A6FF212B97C8}" type="parTrans" cxnId="{E437E994-BD7C-4A44-B942-A7B12016EF9D}">
      <dgm:prSet/>
      <dgm:spPr/>
      <dgm:t>
        <a:bodyPr/>
        <a:lstStyle/>
        <a:p>
          <a:endParaRPr lang="en-US"/>
        </a:p>
      </dgm:t>
    </dgm:pt>
    <dgm:pt modelId="{9202538F-A07B-4B1F-A360-9C2FFACA087B}" type="sibTrans" cxnId="{E437E994-BD7C-4A44-B942-A7B12016EF9D}">
      <dgm:prSet/>
      <dgm:spPr/>
      <dgm:t>
        <a:bodyPr/>
        <a:lstStyle/>
        <a:p>
          <a:endParaRPr lang="en-US"/>
        </a:p>
      </dgm:t>
    </dgm:pt>
    <dgm:pt modelId="{A5FF5C08-28E5-43B6-9884-AA6605CD4E0E}">
      <dgm:prSet custT="1"/>
      <dgm:spPr/>
      <dgm:t>
        <a:bodyPr/>
        <a:lstStyle/>
        <a:p>
          <a:r>
            <a:rPr lang="en-US" sz="1400" dirty="0"/>
            <a:t>Based on its success, Jal Utsav will now be celebrated </a:t>
          </a:r>
          <a:r>
            <a:rPr lang="en-US" sz="1400" b="1" dirty="0"/>
            <a:t>annually</a:t>
          </a:r>
          <a:r>
            <a:rPr lang="en-US" sz="1400" dirty="0"/>
            <a:t> as a </a:t>
          </a:r>
          <a:r>
            <a:rPr lang="en-US" sz="1400" b="1" dirty="0"/>
            <a:t>people’s festival </a:t>
          </a:r>
          <a:r>
            <a:rPr lang="en-US" sz="1400" dirty="0"/>
            <a:t>promoting pride, awareness, and collective responsibility for water.</a:t>
          </a:r>
        </a:p>
      </dgm:t>
    </dgm:pt>
    <dgm:pt modelId="{EE86897E-6408-49A5-937B-2D51D19F969D}" type="parTrans" cxnId="{C8FEAB70-9991-4336-94E4-1D5C629F1607}">
      <dgm:prSet/>
      <dgm:spPr/>
      <dgm:t>
        <a:bodyPr/>
        <a:lstStyle/>
        <a:p>
          <a:endParaRPr lang="en-US"/>
        </a:p>
      </dgm:t>
    </dgm:pt>
    <dgm:pt modelId="{6B6B8589-DD21-488C-B19B-956B985A2887}" type="sibTrans" cxnId="{C8FEAB70-9991-4336-94E4-1D5C629F1607}">
      <dgm:prSet/>
      <dgm:spPr/>
      <dgm:t>
        <a:bodyPr/>
        <a:lstStyle/>
        <a:p>
          <a:endParaRPr lang="en-US"/>
        </a:p>
      </dgm:t>
    </dgm:pt>
    <dgm:pt modelId="{F5EBDEC9-CCA2-425A-84C2-FA8ABF4A3F56}" type="pres">
      <dgm:prSet presAssocID="{3A9F11F3-C185-4072-9F66-D9CEE8922B1C}" presName="Name0" presStyleCnt="0">
        <dgm:presLayoutVars>
          <dgm:dir/>
          <dgm:resizeHandles val="exact"/>
        </dgm:presLayoutVars>
      </dgm:prSet>
      <dgm:spPr/>
    </dgm:pt>
    <dgm:pt modelId="{B569F520-B65A-48BC-952C-6EFF273738F6}" type="pres">
      <dgm:prSet presAssocID="{739C5F68-0BF6-4715-A2F2-92E8C4F2B842}" presName="composite" presStyleCnt="0"/>
      <dgm:spPr/>
    </dgm:pt>
    <dgm:pt modelId="{015418B9-B7FC-4A63-90CD-A84FCEEDC66F}" type="pres">
      <dgm:prSet presAssocID="{739C5F68-0BF6-4715-A2F2-92E8C4F2B842}" presName="bgChev" presStyleLbl="node1" presStyleIdx="0" presStyleCnt="4" custScaleY="220109"/>
      <dgm:spPr/>
    </dgm:pt>
    <dgm:pt modelId="{D758347A-00FE-4F7C-82DD-3750CB426317}" type="pres">
      <dgm:prSet presAssocID="{739C5F68-0BF6-4715-A2F2-92E8C4F2B842}" presName="txNode" presStyleLbl="fgAcc1" presStyleIdx="0" presStyleCnt="4" custScaleY="220109">
        <dgm:presLayoutVars>
          <dgm:bulletEnabled val="1"/>
        </dgm:presLayoutVars>
      </dgm:prSet>
      <dgm:spPr/>
    </dgm:pt>
    <dgm:pt modelId="{D92C1976-C7E4-4C6C-826A-9155DB3AE417}" type="pres">
      <dgm:prSet presAssocID="{1CD30F5A-39DA-4267-844D-6BAB5FA2CAED}" presName="compositeSpace" presStyleCnt="0"/>
      <dgm:spPr/>
    </dgm:pt>
    <dgm:pt modelId="{312FF52C-A74B-4950-B1A4-9976782746BF}" type="pres">
      <dgm:prSet presAssocID="{0CAEA26C-F546-4BA9-9EF9-815B20B74052}" presName="composite" presStyleCnt="0"/>
      <dgm:spPr/>
    </dgm:pt>
    <dgm:pt modelId="{A050DD70-6D3D-4320-B54D-2D0C04BCC49B}" type="pres">
      <dgm:prSet presAssocID="{0CAEA26C-F546-4BA9-9EF9-815B20B74052}" presName="bgChev" presStyleLbl="node1" presStyleIdx="1" presStyleCnt="4" custScaleY="220109"/>
      <dgm:spPr/>
    </dgm:pt>
    <dgm:pt modelId="{506B1BFD-0A5F-4461-BBEF-5A3423E091FE}" type="pres">
      <dgm:prSet presAssocID="{0CAEA26C-F546-4BA9-9EF9-815B20B74052}" presName="txNode" presStyleLbl="fgAcc1" presStyleIdx="1" presStyleCnt="4" custScaleY="220109">
        <dgm:presLayoutVars>
          <dgm:bulletEnabled val="1"/>
        </dgm:presLayoutVars>
      </dgm:prSet>
      <dgm:spPr/>
    </dgm:pt>
    <dgm:pt modelId="{0288B917-BE71-4DFB-8B89-1F394494145C}" type="pres">
      <dgm:prSet presAssocID="{ABC38DBE-130F-46F2-BBC3-253FD0F55F79}" presName="compositeSpace" presStyleCnt="0"/>
      <dgm:spPr/>
    </dgm:pt>
    <dgm:pt modelId="{CE96CD12-7E35-46EA-B66C-5DF3F6FF7B72}" type="pres">
      <dgm:prSet presAssocID="{0963AE42-993E-42F0-8AE4-CFF0D6CEBB58}" presName="composite" presStyleCnt="0"/>
      <dgm:spPr/>
    </dgm:pt>
    <dgm:pt modelId="{07E5F4EA-7589-40AC-9966-143E103FBDD2}" type="pres">
      <dgm:prSet presAssocID="{0963AE42-993E-42F0-8AE4-CFF0D6CEBB58}" presName="bgChev" presStyleLbl="node1" presStyleIdx="2" presStyleCnt="4" custScaleY="220109"/>
      <dgm:spPr/>
    </dgm:pt>
    <dgm:pt modelId="{2DBC27A9-826D-4D86-90B9-CB19C3227DE7}" type="pres">
      <dgm:prSet presAssocID="{0963AE42-993E-42F0-8AE4-CFF0D6CEBB58}" presName="txNode" presStyleLbl="fgAcc1" presStyleIdx="2" presStyleCnt="4" custScaleY="220109">
        <dgm:presLayoutVars>
          <dgm:bulletEnabled val="1"/>
        </dgm:presLayoutVars>
      </dgm:prSet>
      <dgm:spPr/>
    </dgm:pt>
    <dgm:pt modelId="{E8A9739E-97CE-4191-9F55-7E844EC718C7}" type="pres">
      <dgm:prSet presAssocID="{9202538F-A07B-4B1F-A360-9C2FFACA087B}" presName="compositeSpace" presStyleCnt="0"/>
      <dgm:spPr/>
    </dgm:pt>
    <dgm:pt modelId="{98B6E874-1454-4111-BEDA-625C88C03A2C}" type="pres">
      <dgm:prSet presAssocID="{A5FF5C08-28E5-43B6-9884-AA6605CD4E0E}" presName="composite" presStyleCnt="0"/>
      <dgm:spPr/>
    </dgm:pt>
    <dgm:pt modelId="{A71AFBDF-07AD-485F-B8F2-8AF2FD1E7943}" type="pres">
      <dgm:prSet presAssocID="{A5FF5C08-28E5-43B6-9884-AA6605CD4E0E}" presName="bgChev" presStyleLbl="node1" presStyleIdx="3" presStyleCnt="4" custScaleY="220109"/>
      <dgm:spPr/>
    </dgm:pt>
    <dgm:pt modelId="{40D7D8CA-D643-4CD2-B4A9-00897141FC0B}" type="pres">
      <dgm:prSet presAssocID="{A5FF5C08-28E5-43B6-9884-AA6605CD4E0E}" presName="txNode" presStyleLbl="fgAcc1" presStyleIdx="3" presStyleCnt="4" custScaleY="220109">
        <dgm:presLayoutVars>
          <dgm:bulletEnabled val="1"/>
        </dgm:presLayoutVars>
      </dgm:prSet>
      <dgm:spPr/>
    </dgm:pt>
  </dgm:ptLst>
  <dgm:cxnLst>
    <dgm:cxn modelId="{D9579339-EA69-4B57-8E11-4E03FD0DAC8C}" type="presOf" srcId="{3A9F11F3-C185-4072-9F66-D9CEE8922B1C}" destId="{F5EBDEC9-CCA2-425A-84C2-FA8ABF4A3F56}" srcOrd="0" destOrd="0" presId="urn:microsoft.com/office/officeart/2005/8/layout/chevronAccent+Icon"/>
    <dgm:cxn modelId="{C8FEAB70-9991-4336-94E4-1D5C629F1607}" srcId="{3A9F11F3-C185-4072-9F66-D9CEE8922B1C}" destId="{A5FF5C08-28E5-43B6-9884-AA6605CD4E0E}" srcOrd="3" destOrd="0" parTransId="{EE86897E-6408-49A5-937B-2D51D19F969D}" sibTransId="{6B6B8589-DD21-488C-B19B-956B985A2887}"/>
    <dgm:cxn modelId="{1764555A-4B10-4F6C-B4B8-697AA36A2D0C}" type="presOf" srcId="{739C5F68-0BF6-4715-A2F2-92E8C4F2B842}" destId="{D758347A-00FE-4F7C-82DD-3750CB426317}" srcOrd="0" destOrd="0" presId="urn:microsoft.com/office/officeart/2005/8/layout/chevronAccent+Icon"/>
    <dgm:cxn modelId="{5D1B618B-40C8-487F-9817-19D9A5A38107}" type="presOf" srcId="{0963AE42-993E-42F0-8AE4-CFF0D6CEBB58}" destId="{2DBC27A9-826D-4D86-90B9-CB19C3227DE7}" srcOrd="0" destOrd="0" presId="urn:microsoft.com/office/officeart/2005/8/layout/chevronAccent+Icon"/>
    <dgm:cxn modelId="{E437E994-BD7C-4A44-B942-A7B12016EF9D}" srcId="{3A9F11F3-C185-4072-9F66-D9CEE8922B1C}" destId="{0963AE42-993E-42F0-8AE4-CFF0D6CEBB58}" srcOrd="2" destOrd="0" parTransId="{44D14566-DF6D-42F2-B670-A6FF212B97C8}" sibTransId="{9202538F-A07B-4B1F-A360-9C2FFACA087B}"/>
    <dgm:cxn modelId="{019D3CBC-F44F-43FD-A3F4-F114A1D2F23B}" srcId="{3A9F11F3-C185-4072-9F66-D9CEE8922B1C}" destId="{0CAEA26C-F546-4BA9-9EF9-815B20B74052}" srcOrd="1" destOrd="0" parTransId="{806080E4-487E-4AD5-B973-A0FDD71C573A}" sibTransId="{ABC38DBE-130F-46F2-BBC3-253FD0F55F79}"/>
    <dgm:cxn modelId="{A47276C7-FBA0-4030-90D5-A34CEF635A26}" srcId="{3A9F11F3-C185-4072-9F66-D9CEE8922B1C}" destId="{739C5F68-0BF6-4715-A2F2-92E8C4F2B842}" srcOrd="0" destOrd="0" parTransId="{59B5E05B-B821-4D51-ACFC-444B08D81C47}" sibTransId="{1CD30F5A-39DA-4267-844D-6BAB5FA2CAED}"/>
    <dgm:cxn modelId="{E34D45F4-9C7F-4D64-8501-4786272FFA10}" type="presOf" srcId="{A5FF5C08-28E5-43B6-9884-AA6605CD4E0E}" destId="{40D7D8CA-D643-4CD2-B4A9-00897141FC0B}" srcOrd="0" destOrd="0" presId="urn:microsoft.com/office/officeart/2005/8/layout/chevronAccent+Icon"/>
    <dgm:cxn modelId="{6E48EFF6-9E4D-41C6-83CB-31B7EA361710}" type="presOf" srcId="{0CAEA26C-F546-4BA9-9EF9-815B20B74052}" destId="{506B1BFD-0A5F-4461-BBEF-5A3423E091FE}" srcOrd="0" destOrd="0" presId="urn:microsoft.com/office/officeart/2005/8/layout/chevronAccent+Icon"/>
    <dgm:cxn modelId="{53E7A581-130D-4B7B-B6F4-64C970D30CA0}" type="presParOf" srcId="{F5EBDEC9-CCA2-425A-84C2-FA8ABF4A3F56}" destId="{B569F520-B65A-48BC-952C-6EFF273738F6}" srcOrd="0" destOrd="0" presId="urn:microsoft.com/office/officeart/2005/8/layout/chevronAccent+Icon"/>
    <dgm:cxn modelId="{BD3D1F9C-F74B-4E16-AE6D-16199CB31B13}" type="presParOf" srcId="{B569F520-B65A-48BC-952C-6EFF273738F6}" destId="{015418B9-B7FC-4A63-90CD-A84FCEEDC66F}" srcOrd="0" destOrd="0" presId="urn:microsoft.com/office/officeart/2005/8/layout/chevronAccent+Icon"/>
    <dgm:cxn modelId="{6A32DA99-D7F5-4EE4-8CB4-805D27A4AD50}" type="presParOf" srcId="{B569F520-B65A-48BC-952C-6EFF273738F6}" destId="{D758347A-00FE-4F7C-82DD-3750CB426317}" srcOrd="1" destOrd="0" presId="urn:microsoft.com/office/officeart/2005/8/layout/chevronAccent+Icon"/>
    <dgm:cxn modelId="{E620CC3E-0C1B-4FFB-9BAA-851CF128384E}" type="presParOf" srcId="{F5EBDEC9-CCA2-425A-84C2-FA8ABF4A3F56}" destId="{D92C1976-C7E4-4C6C-826A-9155DB3AE417}" srcOrd="1" destOrd="0" presId="urn:microsoft.com/office/officeart/2005/8/layout/chevronAccent+Icon"/>
    <dgm:cxn modelId="{F83B0AB0-3831-45E7-93F6-806B335F97D1}" type="presParOf" srcId="{F5EBDEC9-CCA2-425A-84C2-FA8ABF4A3F56}" destId="{312FF52C-A74B-4950-B1A4-9976782746BF}" srcOrd="2" destOrd="0" presId="urn:microsoft.com/office/officeart/2005/8/layout/chevronAccent+Icon"/>
    <dgm:cxn modelId="{F646268E-D83D-4BCF-A6E1-90F2886FF609}" type="presParOf" srcId="{312FF52C-A74B-4950-B1A4-9976782746BF}" destId="{A050DD70-6D3D-4320-B54D-2D0C04BCC49B}" srcOrd="0" destOrd="0" presId="urn:microsoft.com/office/officeart/2005/8/layout/chevronAccent+Icon"/>
    <dgm:cxn modelId="{E5C3AF85-04C4-44D2-A9F8-3AF220C30D55}" type="presParOf" srcId="{312FF52C-A74B-4950-B1A4-9976782746BF}" destId="{506B1BFD-0A5F-4461-BBEF-5A3423E091FE}" srcOrd="1" destOrd="0" presId="urn:microsoft.com/office/officeart/2005/8/layout/chevronAccent+Icon"/>
    <dgm:cxn modelId="{70096A6F-2C92-46BB-8027-3DC315C7723D}" type="presParOf" srcId="{F5EBDEC9-CCA2-425A-84C2-FA8ABF4A3F56}" destId="{0288B917-BE71-4DFB-8B89-1F394494145C}" srcOrd="3" destOrd="0" presId="urn:microsoft.com/office/officeart/2005/8/layout/chevronAccent+Icon"/>
    <dgm:cxn modelId="{09B28641-A6D5-47BD-B8E0-E992938BD723}" type="presParOf" srcId="{F5EBDEC9-CCA2-425A-84C2-FA8ABF4A3F56}" destId="{CE96CD12-7E35-46EA-B66C-5DF3F6FF7B72}" srcOrd="4" destOrd="0" presId="urn:microsoft.com/office/officeart/2005/8/layout/chevronAccent+Icon"/>
    <dgm:cxn modelId="{C376C8AC-2C00-457D-844C-78A9C21945B9}" type="presParOf" srcId="{CE96CD12-7E35-46EA-B66C-5DF3F6FF7B72}" destId="{07E5F4EA-7589-40AC-9966-143E103FBDD2}" srcOrd="0" destOrd="0" presId="urn:microsoft.com/office/officeart/2005/8/layout/chevronAccent+Icon"/>
    <dgm:cxn modelId="{A712823A-323F-4769-BF9A-218EFFD6B6D7}" type="presParOf" srcId="{CE96CD12-7E35-46EA-B66C-5DF3F6FF7B72}" destId="{2DBC27A9-826D-4D86-90B9-CB19C3227DE7}" srcOrd="1" destOrd="0" presId="urn:microsoft.com/office/officeart/2005/8/layout/chevronAccent+Icon"/>
    <dgm:cxn modelId="{65F09F0A-6EBC-4C79-9DAE-AF35A5E54CB3}" type="presParOf" srcId="{F5EBDEC9-CCA2-425A-84C2-FA8ABF4A3F56}" destId="{E8A9739E-97CE-4191-9F55-7E844EC718C7}" srcOrd="5" destOrd="0" presId="urn:microsoft.com/office/officeart/2005/8/layout/chevronAccent+Icon"/>
    <dgm:cxn modelId="{0B8D1184-5D32-4BC9-99B2-B63E992281DC}" type="presParOf" srcId="{F5EBDEC9-CCA2-425A-84C2-FA8ABF4A3F56}" destId="{98B6E874-1454-4111-BEDA-625C88C03A2C}" srcOrd="6" destOrd="0" presId="urn:microsoft.com/office/officeart/2005/8/layout/chevronAccent+Icon"/>
    <dgm:cxn modelId="{EB414639-5532-4CC7-BEEC-9DD4BF176ED4}" type="presParOf" srcId="{98B6E874-1454-4111-BEDA-625C88C03A2C}" destId="{A71AFBDF-07AD-485F-B8F2-8AF2FD1E7943}" srcOrd="0" destOrd="0" presId="urn:microsoft.com/office/officeart/2005/8/layout/chevronAccent+Icon"/>
    <dgm:cxn modelId="{E83DB932-BB47-49BA-B8B8-4DF5606FD666}" type="presParOf" srcId="{98B6E874-1454-4111-BEDA-625C88C03A2C}" destId="{40D7D8CA-D643-4CD2-B4A9-00897141FC0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418B9-B7FC-4A63-90CD-A84FCEEDC66F}">
      <dsp:nvSpPr>
        <dsp:cNvPr id="0" name=""/>
        <dsp:cNvSpPr/>
      </dsp:nvSpPr>
      <dsp:spPr>
        <a:xfrm>
          <a:off x="5357" y="724907"/>
          <a:ext cx="2521415" cy="2142247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8347A-00FE-4F7C-82DD-3750CB426317}">
      <dsp:nvSpPr>
        <dsp:cNvPr id="0" name=""/>
        <dsp:cNvSpPr/>
      </dsp:nvSpPr>
      <dsp:spPr>
        <a:xfrm>
          <a:off x="677734" y="968223"/>
          <a:ext cx="2129195" cy="2142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</a:t>
          </a:r>
          <a:r>
            <a:rPr lang="en-US" sz="1400" b="1" kern="1200" dirty="0"/>
            <a:t>3rd Chief Secretaries’ Conference</a:t>
          </a:r>
          <a:r>
            <a:rPr lang="en-US" sz="1400" kern="1200" dirty="0"/>
            <a:t>, Hon’ble Prime Minister suggested creating “A tradition of </a:t>
          </a:r>
          <a:r>
            <a:rPr lang="en-US" sz="1400" b="1" kern="1200" dirty="0"/>
            <a:t>Jal Utsav, </a:t>
          </a:r>
          <a:r>
            <a:rPr lang="en-US" sz="1400" b="0" kern="1200" dirty="0"/>
            <a:t>similar </a:t>
          </a:r>
          <a:r>
            <a:rPr lang="en-US" sz="1400" kern="1200" dirty="0"/>
            <a:t>to Nadi Utsav, be developed to promote public sensitivity towards importance of water.”</a:t>
          </a:r>
        </a:p>
      </dsp:txBody>
      <dsp:txXfrm>
        <a:off x="740096" y="1030585"/>
        <a:ext cx="2004471" cy="2017523"/>
      </dsp:txXfrm>
    </dsp:sp>
    <dsp:sp modelId="{A050DD70-6D3D-4320-B54D-2D0C04BCC49B}">
      <dsp:nvSpPr>
        <dsp:cNvPr id="0" name=""/>
        <dsp:cNvSpPr/>
      </dsp:nvSpPr>
      <dsp:spPr>
        <a:xfrm>
          <a:off x="2885374" y="724907"/>
          <a:ext cx="2521415" cy="2142247"/>
        </a:xfrm>
        <a:prstGeom prst="chevron">
          <a:avLst>
            <a:gd name="adj" fmla="val 4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B1BFD-0A5F-4461-BBEF-5A3423E091FE}">
      <dsp:nvSpPr>
        <dsp:cNvPr id="0" name=""/>
        <dsp:cNvSpPr/>
      </dsp:nvSpPr>
      <dsp:spPr>
        <a:xfrm>
          <a:off x="3557751" y="968223"/>
          <a:ext cx="2129195" cy="2142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DDWS and NITI Aayog </a:t>
          </a:r>
          <a:r>
            <a:rPr lang="en-US" sz="1400" kern="1200" dirty="0"/>
            <a:t>piloted </a:t>
          </a:r>
          <a:r>
            <a:rPr lang="en-US" sz="1400" b="0" kern="1200" dirty="0"/>
            <a:t>Jal Utsav </a:t>
          </a:r>
          <a:r>
            <a:rPr lang="en-US" sz="1400" kern="1200" dirty="0"/>
            <a:t>in </a:t>
          </a:r>
          <a:r>
            <a:rPr lang="en-US" sz="1400" b="1" kern="1200" dirty="0"/>
            <a:t>20 aspirational districts/blocks i</a:t>
          </a:r>
          <a:r>
            <a:rPr lang="en-US" sz="1400" kern="1200" dirty="0"/>
            <a:t>n November 2024.</a:t>
          </a:r>
        </a:p>
      </dsp:txBody>
      <dsp:txXfrm>
        <a:off x="3620113" y="1030585"/>
        <a:ext cx="2004471" cy="2017523"/>
      </dsp:txXfrm>
    </dsp:sp>
    <dsp:sp modelId="{07E5F4EA-7589-40AC-9966-143E103FBDD2}">
      <dsp:nvSpPr>
        <dsp:cNvPr id="0" name=""/>
        <dsp:cNvSpPr/>
      </dsp:nvSpPr>
      <dsp:spPr>
        <a:xfrm>
          <a:off x="5765391" y="724907"/>
          <a:ext cx="2521415" cy="2142247"/>
        </a:xfrm>
        <a:prstGeom prst="chevron">
          <a:avLst>
            <a:gd name="adj" fmla="val 4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27A9-826D-4D86-90B9-CB19C3227DE7}">
      <dsp:nvSpPr>
        <dsp:cNvPr id="0" name=""/>
        <dsp:cNvSpPr/>
      </dsp:nvSpPr>
      <dsp:spPr>
        <a:xfrm>
          <a:off x="6437769" y="968223"/>
          <a:ext cx="2129195" cy="2142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pilot successfully </a:t>
          </a:r>
          <a:r>
            <a:rPr lang="en-US" sz="1400" kern="1200" dirty="0" err="1"/>
            <a:t>mobilised</a:t>
          </a:r>
          <a:r>
            <a:rPr lang="en-US" sz="1400" kern="1200" dirty="0"/>
            <a:t> communities, PRIs, schools, and local groups on water conservation, water quality, and source sustainability.</a:t>
          </a:r>
        </a:p>
      </dsp:txBody>
      <dsp:txXfrm>
        <a:off x="6500131" y="1030585"/>
        <a:ext cx="2004471" cy="2017523"/>
      </dsp:txXfrm>
    </dsp:sp>
    <dsp:sp modelId="{A71AFBDF-07AD-485F-B8F2-8AF2FD1E7943}">
      <dsp:nvSpPr>
        <dsp:cNvPr id="0" name=""/>
        <dsp:cNvSpPr/>
      </dsp:nvSpPr>
      <dsp:spPr>
        <a:xfrm>
          <a:off x="8645408" y="724907"/>
          <a:ext cx="2521415" cy="2142247"/>
        </a:xfrm>
        <a:prstGeom prst="chevron">
          <a:avLst>
            <a:gd name="adj" fmla="val 4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7D8CA-D643-4CD2-B4A9-00897141FC0B}">
      <dsp:nvSpPr>
        <dsp:cNvPr id="0" name=""/>
        <dsp:cNvSpPr/>
      </dsp:nvSpPr>
      <dsp:spPr>
        <a:xfrm>
          <a:off x="9317786" y="968223"/>
          <a:ext cx="2129195" cy="2142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Based on its success, Jal Utsav will now be celebrated </a:t>
          </a:r>
          <a:r>
            <a:rPr lang="en-US" sz="1400" b="1" kern="1200" dirty="0"/>
            <a:t>annually</a:t>
          </a:r>
          <a:r>
            <a:rPr lang="en-US" sz="1400" kern="1200" dirty="0"/>
            <a:t> as a </a:t>
          </a:r>
          <a:r>
            <a:rPr lang="en-US" sz="1400" b="1" kern="1200" dirty="0"/>
            <a:t>people’s festival </a:t>
          </a:r>
          <a:r>
            <a:rPr lang="en-US" sz="1400" kern="1200" dirty="0"/>
            <a:t>promoting pride, awareness, and collective responsibility for water.</a:t>
          </a:r>
        </a:p>
      </dsp:txBody>
      <dsp:txXfrm>
        <a:off x="9380148" y="1030585"/>
        <a:ext cx="2004471" cy="2017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09D8F-3ED4-443C-A24A-0E8A941C5767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C4EE-E1E9-4E09-9AEE-019037FE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5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C4EE-E1E9-4E09-9AEE-019037FE40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C4EE-E1E9-4E09-9AEE-019037FE40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C4EE-E1E9-4E09-9AEE-019037FE40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2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C4EE-E1E9-4E09-9AEE-019037FE40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0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63D9B-6EDE-1C71-21C3-3CC9A1937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4C77F-C45D-1FB6-0E56-A70533F695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D2910-57AC-2B6C-DEA4-E5DD48077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43F35-8EBD-1209-1944-3ECBF3FF6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C4EE-E1E9-4E09-9AEE-019037FE40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E0227-F5F1-3EAC-1A5F-E66FB7961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B4648-74B6-F1F6-F636-11BA041CB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FEEF4-6E84-C27C-FE18-0BDA21C1D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91404-1890-014F-A605-E4BB8F810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C4EE-E1E9-4E09-9AEE-019037FE40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52A0-BD57-9CA5-FE48-2341AF56D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9DCE25-0C23-0D06-A538-CF027136F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B3F70-4943-1DE5-6A48-38A9643A4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6DA80-90B2-85DE-D035-1E03FC560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C4EE-E1E9-4E09-9AEE-019037FE40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1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EEF3E-980F-9F33-6AD7-64C2A0B94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0BFB4-1462-564E-D9C9-C7B40D78C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937EA2-2B63-081B-192A-59D26DC38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93BCB-FEE4-858B-954B-1E6B8D421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C4EE-E1E9-4E09-9AEE-019037FE40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443E-E965-B0BA-3256-68BCECDD1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850FE-93F4-68FF-9BC6-8211036DF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B0E1-926A-5661-D5FA-54B411A0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B543-43D6-1991-A89A-86E90B1F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FF9B6-67A4-60EB-F88A-D9406E72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231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4ADC-8AD4-E286-691D-AA110284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82BB3-E2C6-B28B-BD1B-A287E088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9635F-DF16-ECA3-E2F9-F6D629FE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9C62B-AA61-5265-85CF-55C91079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72314-70F9-3004-2B55-D61F22F1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45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BA49E-DDD2-2DD8-3E9D-94CC4A3D0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42F8-FF71-DEE7-F9B4-7C479870C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E8FB-E72D-B4CF-64EF-073580B6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D6F34-C0D2-6EB0-AF0D-47F909EF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47BD8-59F0-5AFA-8B81-E246B019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81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D339-C901-9C9C-8580-37E9A255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CF5A-4548-FE33-79C6-8E7BB9892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DE2AC-70EA-8523-0E99-EEF0C727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125E-94D1-1FB9-DA5C-DBB0EDD0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6790D-3528-36EA-D4F2-5D8FCCE5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1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6DFD-ABC7-FB6A-534E-752474F8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0A472-484F-167E-FCE4-865D504B6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5CE3A-1076-B339-0F52-968D114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4C33A-09F1-9AD2-2139-87E20CA4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29B1F-6D61-6F28-403F-A9561B9F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45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0BF2-0AE6-9761-67BE-B6C8C7B3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D5FFE-682C-DA7E-C5B3-138D34313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99F2C-2006-31BD-C3A6-81A92C0A2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8058F-8E5C-751B-B982-A9BB9655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72AE8-B52E-9B8B-0763-A9A0F63C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8A012-61C0-0C99-D2E8-0D4EF594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21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2B99-DD4A-840E-57E4-59853B5D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9E37D-D6A6-5770-5011-EFB3C87B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908E8-B473-1980-3661-48F3EF150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F23E-22D4-1FF5-1A5B-148A726AB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04599-85D0-F87B-AF05-DAF35B887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FE194-ABB9-C538-AF03-28B9C46E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F1F21-7313-8BCA-4B30-97EEFE83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39EC-FE6B-1181-51BE-6E7402CA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529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95FC-FC84-2764-ACDA-DE07E373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351AA-2DD5-A9C4-D7FA-B18473EB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DB2F9-0EFE-1BF2-CA55-F3F994BF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66B18-01F2-EC09-FD4E-BAE38E82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81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BDEE3-0F41-0D78-D416-85A9E913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2742A-386F-2BA6-E0B8-6F5666F2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42567-AF68-CF00-C791-E515F916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80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A47E-99D4-96B6-24BA-54AFB651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4C75-802C-C318-CF31-4033004A1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7E35C-05E1-6BEA-7603-B3EF0710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3BBBA-3412-8DD9-2FD8-23D6C339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25777-756B-1BBF-9982-0C9D7356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A4ECA-2E33-3D3E-6E76-4B590C8B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92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18CD-AF10-8CB6-9362-F3A0E086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6481D-A05D-19FC-12FC-A4A4723F8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16A73-7E42-480A-A7E5-BAB21C8BD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9E6BD-99C2-FD7D-C7BD-91D4D96C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043E8-21D5-1584-4F1D-7B954D50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12A7E-E868-46C9-EA99-66DB1123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0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3C79D-460B-02D4-63F9-62C897F9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99E8D-C802-AE0F-2994-CB7A9626A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3792-3E5A-B4A3-BD18-C4FDC5CFB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3337-B480-4279-90ED-AA2F3F1AB04A}" type="datetimeFigureOut">
              <a:rPr lang="en-IN" smtClean="0"/>
              <a:t>16-02-2026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21ACA-DBEB-A090-B97A-0B2508CBD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CC72-D8B7-B692-55A4-0DDF715C9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60FA-9EAC-4198-A7AB-A94B91D1D5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48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29F87C-5D97-CB41-3DB8-33EA7A8AB2DA}"/>
              </a:ext>
            </a:extLst>
          </p:cNvPr>
          <p:cNvSpPr txBox="1">
            <a:spLocks/>
          </p:cNvSpPr>
          <p:nvPr/>
        </p:nvSpPr>
        <p:spPr>
          <a:xfrm>
            <a:off x="681467" y="3773997"/>
            <a:ext cx="4009773" cy="1291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EYInterstate Light" panose="02000506000000020004" pitchFamily="2" charset="0"/>
                <a:sym typeface="EYInterstate Light" panose="02000506000000020004" pitchFamily="2" charset="0"/>
              </a:rPr>
              <a:t>"Water is Life - Let's Celebrate and Protect It Together"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5D831-9AD4-1CC8-AE5A-E2A171C86D78}"/>
              </a:ext>
            </a:extLst>
          </p:cNvPr>
          <p:cNvSpPr txBox="1"/>
          <p:nvPr/>
        </p:nvSpPr>
        <p:spPr>
          <a:xfrm>
            <a:off x="458924" y="5382258"/>
            <a:ext cx="393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</a:rPr>
              <a:t> 17</a:t>
            </a:r>
            <a:r>
              <a:rPr lang="en-IN" sz="2400" b="1" baseline="30000" dirty="0">
                <a:solidFill>
                  <a:srgbClr val="002060"/>
                </a:solidFill>
              </a:rPr>
              <a:t>th</a:t>
            </a:r>
            <a:r>
              <a:rPr lang="en-IN" sz="2400" b="1" dirty="0">
                <a:solidFill>
                  <a:srgbClr val="002060"/>
                </a:solidFill>
              </a:rPr>
              <a:t> February 2026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9509DA-6046-CE3B-2093-8051F93D8001}"/>
              </a:ext>
            </a:extLst>
          </p:cNvPr>
          <p:cNvSpPr txBox="1">
            <a:spLocks/>
          </p:cNvSpPr>
          <p:nvPr/>
        </p:nvSpPr>
        <p:spPr>
          <a:xfrm>
            <a:off x="95256" y="158729"/>
            <a:ext cx="5820679" cy="1291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IN" sz="6000" b="1" dirty="0">
                <a:solidFill>
                  <a:schemeClr val="tx2"/>
                </a:solidFill>
                <a:latin typeface="EYInterstate Light" panose="02000506000000020004" pitchFamily="2" charset="0"/>
                <a:ea typeface="+mn-ea"/>
                <a:cs typeface="+mn-cs"/>
              </a:rPr>
              <a:t>Jal Mahotsav</a:t>
            </a:r>
          </a:p>
          <a:p>
            <a:pPr algn="ctr"/>
            <a:r>
              <a:rPr lang="en-IN" sz="2300" b="1" i="1" dirty="0"/>
              <a:t>An Initiative for Jan </a:t>
            </a:r>
            <a:r>
              <a:rPr lang="en-IN" sz="2300" b="1" i="1" dirty="0" err="1"/>
              <a:t>Bhagidari</a:t>
            </a:r>
            <a:r>
              <a:rPr lang="en-IN" sz="2300" b="1" i="1" dirty="0"/>
              <a:t>- Sujal Gram</a:t>
            </a:r>
          </a:p>
          <a:p>
            <a:pPr algn="ctr"/>
            <a:endParaRPr lang="en-IN" sz="2100" b="1" i="1" dirty="0"/>
          </a:p>
          <a:p>
            <a:pPr algn="ctr"/>
            <a:r>
              <a:rPr lang="en-US" sz="24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From National Dialogue to Village Action</a:t>
            </a:r>
            <a:endParaRPr lang="en-IN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2896-B04E-49CD-FD9C-D8C38883F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15" y="2300390"/>
            <a:ext cx="1733792" cy="1724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BCCE91-3A3D-F635-8D16-D1163CE8F4C1}"/>
              </a:ext>
            </a:extLst>
          </p:cNvPr>
          <p:cNvSpPr txBox="1"/>
          <p:nvPr/>
        </p:nvSpPr>
        <p:spPr>
          <a:xfrm>
            <a:off x="7059168" y="5843923"/>
            <a:ext cx="4889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chemeClr val="accent1"/>
                </a:solidFill>
                <a:effectLst/>
                <a:latin typeface="ui-sans-serif"/>
              </a:rPr>
              <a:t>Ministry of Jal Shakti | </a:t>
            </a:r>
          </a:p>
          <a:p>
            <a:pPr algn="ctr"/>
            <a:r>
              <a:rPr lang="en-US" b="0" dirty="0">
                <a:solidFill>
                  <a:schemeClr val="accent1"/>
                </a:solidFill>
                <a:effectLst/>
                <a:latin typeface="ui-sans-serif"/>
              </a:rPr>
              <a:t>Department of Drinking Water and Sanitation</a:t>
            </a:r>
          </a:p>
          <a:p>
            <a:pPr algn="ctr"/>
            <a:r>
              <a:rPr lang="en-US" b="0" dirty="0">
                <a:solidFill>
                  <a:schemeClr val="accent1"/>
                </a:solidFill>
                <a:effectLst/>
                <a:latin typeface="ui-sans-serif"/>
              </a:rPr>
              <a:t>Jal Jeevan Mission - Har Ghar Jal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5E717-0F5C-304D-31E2-9E0EDD418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5104" r="20061" b="5890"/>
          <a:stretch/>
        </p:blipFill>
        <p:spPr>
          <a:xfrm>
            <a:off x="7140631" y="438558"/>
            <a:ext cx="4592445" cy="51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6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617C2-50A9-C402-EF2B-91188F6D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86FD0B-B312-C031-EB6E-FCD4DE2231D5}"/>
              </a:ext>
            </a:extLst>
          </p:cNvPr>
          <p:cNvSpPr txBox="1"/>
          <p:nvPr/>
        </p:nvSpPr>
        <p:spPr>
          <a:xfrm>
            <a:off x="0" y="32814"/>
            <a:ext cx="7687266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08</a:t>
            </a:r>
            <a:r>
              <a:rPr lang="en-US" sz="2800" b="1" kern="100" baseline="300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March, 2026 Inaugural Day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20CAF7D-C6AA-6F6B-0660-3B947587BEA1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BA9AE2-2408-133B-ED02-948177A0A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54948"/>
              </p:ext>
            </p:extLst>
          </p:nvPr>
        </p:nvGraphicFramePr>
        <p:xfrm>
          <a:off x="545231" y="761058"/>
          <a:ext cx="10825133" cy="5912824"/>
        </p:xfrm>
        <a:graphic>
          <a:graphicData uri="http://schemas.openxmlformats.org/drawingml/2006/table">
            <a:tbl>
              <a:tblPr firstRow="1" firstCol="1" bandRow="1"/>
              <a:tblGrid>
                <a:gridCol w="579322">
                  <a:extLst>
                    <a:ext uri="{9D8B030D-6E8A-4147-A177-3AD203B41FA5}">
                      <a16:colId xmlns:a16="http://schemas.microsoft.com/office/drawing/2014/main" val="1898953036"/>
                    </a:ext>
                  </a:extLst>
                </a:gridCol>
                <a:gridCol w="3785534">
                  <a:extLst>
                    <a:ext uri="{9D8B030D-6E8A-4147-A177-3AD203B41FA5}">
                      <a16:colId xmlns:a16="http://schemas.microsoft.com/office/drawing/2014/main" val="601297498"/>
                    </a:ext>
                  </a:extLst>
                </a:gridCol>
                <a:gridCol w="6460277">
                  <a:extLst>
                    <a:ext uri="{9D8B030D-6E8A-4147-A177-3AD203B41FA5}">
                      <a16:colId xmlns:a16="http://schemas.microsoft.com/office/drawing/2014/main" val="1649934857"/>
                    </a:ext>
                  </a:extLst>
                </a:gridCol>
              </a:tblGrid>
              <a:tr h="368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962" marR="12245" marT="30056" marB="3005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About the Day: Celebrating International Women’s Day with water Champions doing exemplary work across states</a:t>
                      </a:r>
                      <a:endParaRPr lang="en-I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962" marR="12245" marT="30056" marB="3005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9406"/>
                  </a:ext>
                </a:extLst>
              </a:tr>
              <a:tr h="5129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962" marR="12245" marT="30056" marB="3005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Nari Neer Shakti Divas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On International Women’s Day)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Celebrating Women’s Leadership in Ensuring Safe and Secure Drinking Water through Effective Management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 / Institution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DDWS in collaboration with States RWSD/PHEDs and Panchayati Raj &amp; Rural Development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recognise women leaders who have ensured reliable and sustainable rural drinking water services and strengthened community water governance.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962" marR="12245" marT="30056" marB="3005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Hybrid Mode with National Inaugural by </a:t>
                      </a:r>
                      <a:r>
                        <a:rPr lang="en-IN" sz="16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Honb’le</a:t>
                      </a: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</a:t>
                      </a:r>
                      <a:r>
                        <a:rPr lang="en-IN" sz="16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MoJS</a:t>
                      </a: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, participated by All States MDs., District Teams, Engineers, GPs, VWSCs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National level (2 Hours):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Opening Session: “</a:t>
                      </a:r>
                      <a:r>
                        <a:rPr lang="en-IN" sz="16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Sujal Gram </a:t>
                      </a:r>
                      <a:r>
                        <a:rPr lang="en-IN" sz="1600" b="1" i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Samvaad</a:t>
                      </a:r>
                      <a:r>
                        <a:rPr lang="en-IN" sz="16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”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Interaction with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 Women Sarpanches (24×7 water villages)</a:t>
                      </a:r>
                      <a:endParaRPr lang="en-I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 Women Sarpanches (water-stressed areas)</a:t>
                      </a:r>
                      <a:endParaRPr lang="en-I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 Women District Collectors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Launches: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Mahotsav Calendar (day-wise national programme)</a:t>
                      </a:r>
                      <a:endParaRPr lang="en-I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Compendium on women water leaders/Champions</a:t>
                      </a:r>
                      <a:endParaRPr lang="en-I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4-5 videos related to women leadership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Level: Post Inaugural Session (2-3 </a:t>
                      </a:r>
                      <a:r>
                        <a:rPr lang="en-IN" sz="16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Hpurs</a:t>
                      </a: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) (Optional) TBD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State-level physical events encouraged (State/District HQs)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Felicitation of women water leaders</a:t>
                      </a:r>
                      <a:endParaRPr lang="en-I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State-specific media engagement/Release of Compendium/Video</a:t>
                      </a:r>
                      <a:endParaRPr lang="en-I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Virtual events to be organized where physical events are not feasible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962" marR="12245" marT="30056" marB="3005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03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24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5A353-01AA-2EB9-D1BA-459D8B97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2446BE-D7CC-B879-16A4-3B4362D4E8B7}"/>
              </a:ext>
            </a:extLst>
          </p:cNvPr>
          <p:cNvSpPr txBox="1"/>
          <p:nvPr/>
        </p:nvSpPr>
        <p:spPr>
          <a:xfrm>
            <a:off x="0" y="32814"/>
            <a:ext cx="8633197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Day -2  (Options open for 9/10/11 March)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3EE9A1-C2A3-E2F0-C4F3-7E07C7D77580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FE4C4A-8A31-C195-839A-7BCE764BF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388694"/>
              </p:ext>
            </p:extLst>
          </p:nvPr>
        </p:nvGraphicFramePr>
        <p:xfrm>
          <a:off x="176765" y="737383"/>
          <a:ext cx="11838470" cy="6450324"/>
        </p:xfrm>
        <a:graphic>
          <a:graphicData uri="http://schemas.openxmlformats.org/drawingml/2006/table">
            <a:tbl>
              <a:tblPr firstRow="1" firstCol="1" bandRow="1"/>
              <a:tblGrid>
                <a:gridCol w="633553">
                  <a:extLst>
                    <a:ext uri="{9D8B030D-6E8A-4147-A177-3AD203B41FA5}">
                      <a16:colId xmlns:a16="http://schemas.microsoft.com/office/drawing/2014/main" val="3979732367"/>
                    </a:ext>
                  </a:extLst>
                </a:gridCol>
                <a:gridCol w="4139896">
                  <a:extLst>
                    <a:ext uri="{9D8B030D-6E8A-4147-A177-3AD203B41FA5}">
                      <a16:colId xmlns:a16="http://schemas.microsoft.com/office/drawing/2014/main" val="3384684077"/>
                    </a:ext>
                  </a:extLst>
                </a:gridCol>
                <a:gridCol w="7065021">
                  <a:extLst>
                    <a:ext uri="{9D8B030D-6E8A-4147-A177-3AD203B41FA5}">
                      <a16:colId xmlns:a16="http://schemas.microsoft.com/office/drawing/2014/main" val="4186700835"/>
                    </a:ext>
                  </a:extLst>
                </a:gridCol>
              </a:tblGrid>
              <a:tr h="58680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r>
                        <a:rPr lang="en-IN" sz="2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One-day national event format (9/10/11 March), subject to availability of Hon’ble President / Prime Minister.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8065" marR="11963" marT="29364" marB="293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26648"/>
                  </a:ext>
                </a:extLst>
              </a:tr>
              <a:tr h="5374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</a:t>
                      </a:r>
                      <a:endParaRPr lang="en-I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</a:t>
                      </a:r>
                      <a:r>
                        <a:rPr lang="hi-IN" sz="16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हर घर जल से स्वस्थ जीवन और पोषण -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Safe Water for Health and Nutrition Outcomes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Celebrating women leaders, whose work in drinking water management has strengthened health and nutrition outcomes through programme convergence.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NITI Aayog-led collaboration with DDWS, </a:t>
                      </a:r>
                      <a:r>
                        <a:rPr lang="en-IN" sz="16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MoHFW</a:t>
                      </a: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, </a:t>
                      </a:r>
                      <a:r>
                        <a:rPr lang="en-IN" sz="16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MoWCD</a:t>
                      </a: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and </a:t>
                      </a:r>
                      <a:r>
                        <a:rPr lang="en-IN" sz="16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MoPR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Integrate water and sanitation indicators into health and nutrition impact assessment.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Programme Format: Hybrid Mode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National Level: (Inaugural Session)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be organized at Vigyan Bhawan, New Delhi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Led by NITI Aayog, presided over by Hon’ble Prime Minister / Hon’ble President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Physical participation of senior officials/MDs/State MDs/Director of the 4 Depts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Physical participation of select women leaders, frontline workers, Panchayat representatives and programme functionaries.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Felicitation of 6 women leaders, Officers who have demonstrated exemplary work of convergence from the three Depts. (A total 6).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Documentary Video to be prepared for all 6 leaders.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level (Virtual link across country)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Virtual participation nationwide, all stakeholders from 4 Depts.; live broadcast.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Virtual interaction with 3 selected community leaders for exemplary work.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Launches/Outcome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Integrated Water–Health–Nutrition Impact Assessment Tool.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</a:t>
                      </a:r>
                      <a:r>
                        <a:rPr lang="en-IN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Ankalan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Report 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Post Inaugural Session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Discussions continue on Identifying Common Indicators to measure Programme Outcome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1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39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21F96-727B-2EBF-E586-E1106EE46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99A4F7-61CA-8C20-7356-89138D70C0DF}"/>
              </a:ext>
            </a:extLst>
          </p:cNvPr>
          <p:cNvSpPr txBox="1"/>
          <p:nvPr/>
        </p:nvSpPr>
        <p:spPr>
          <a:xfrm>
            <a:off x="0" y="32814"/>
            <a:ext cx="12032242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Day -</a:t>
            </a:r>
            <a:r>
              <a:rPr lang="en-US" sz="28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3</a:t>
            </a: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/>
              <a:t>Women’s Capacity Building for Water Quality Testing</a:t>
            </a: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FF954A-68BE-50F6-14CE-515CAABCD447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5C0C7E-C176-7628-A896-94ED0EBD5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85012"/>
              </p:ext>
            </p:extLst>
          </p:nvPr>
        </p:nvGraphicFramePr>
        <p:xfrm>
          <a:off x="258553" y="838731"/>
          <a:ext cx="11868283" cy="6009643"/>
        </p:xfrm>
        <a:graphic>
          <a:graphicData uri="http://schemas.openxmlformats.org/drawingml/2006/table">
            <a:tbl>
              <a:tblPr firstRow="1" firstCol="1" bandRow="1"/>
              <a:tblGrid>
                <a:gridCol w="627582">
                  <a:extLst>
                    <a:ext uri="{9D8B030D-6E8A-4147-A177-3AD203B41FA5}">
                      <a16:colId xmlns:a16="http://schemas.microsoft.com/office/drawing/2014/main" val="2862851846"/>
                    </a:ext>
                  </a:extLst>
                </a:gridCol>
                <a:gridCol w="4100880">
                  <a:extLst>
                    <a:ext uri="{9D8B030D-6E8A-4147-A177-3AD203B41FA5}">
                      <a16:colId xmlns:a16="http://schemas.microsoft.com/office/drawing/2014/main" val="4177608987"/>
                    </a:ext>
                  </a:extLst>
                </a:gridCol>
                <a:gridCol w="7139821">
                  <a:extLst>
                    <a:ext uri="{9D8B030D-6E8A-4147-A177-3AD203B41FA5}">
                      <a16:colId xmlns:a16="http://schemas.microsoft.com/office/drawing/2014/main" val="3882580496"/>
                    </a:ext>
                  </a:extLst>
                </a:gridCol>
              </a:tblGrid>
              <a:tr h="61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Programme Format:  Hybrid Mode/Virtual: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A National level dialogue led by NRLM/SRLM (physical/virtual) in which various Institutions including GPS/VWSCs/SHGs participate virtually.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1673"/>
                  </a:ext>
                </a:extLst>
              </a:tr>
              <a:tr h="5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</a:t>
                      </a:r>
                      <a:r>
                        <a:rPr lang="en-US" sz="1600" b="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Women-Led Community Action for Drinking Water Quality Surveillance </a:t>
                      </a:r>
                      <a:endParaRPr lang="en-IN" sz="16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National/State Rural Livelihood Mission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institutionalize women-led community water quality testing across Gram Panchayats through JJM–NRLM/SRLM convergence.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Other Departments/Institutions involved 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Jeevan Mission (DDWS)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National Rural Livelihoods Mission (NRLM)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Rural Livelihood Missions (SRLMs)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Selected Development Partners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Self-Help Groups (SHGs) / women collectives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VWSCs / Pani Samitis / Gram Panchayats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Design of the Dialogue: National Level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1: F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ormally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launch the JJM–NRLM collaboration on water quality testing.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2: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Launch of FTK Capacity-Building Package: Short video/Handbook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level</a:t>
                      </a:r>
                      <a:endParaRPr lang="en-IN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3: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Action Roll-Out – SRLM, CLF &amp; State PHED/RWSD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4: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Community Action: FTK Testing at Gram Panchayat Level 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5: Joint Roadmap &amp; Way Forward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Participants: (Virtual link across country)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DDWS (JJM)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NRLM/SRLM (MoRD)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JJM / PHED officials, </a:t>
                      </a:r>
                      <a:endParaRPr lang="en-I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Development partners involved in WQ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CLFs and SHGs identified for Training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GPs/VWSCs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Launches/Outcome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Joint commitment by JJM, AICTE and MSME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Finalise elective course framework/Declare water supply services as an Elective Course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5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61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6584C-45D7-1F33-9A41-812031E10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DDC7CE-610B-4A6B-9408-F4B8A5E9FA74}"/>
              </a:ext>
            </a:extLst>
          </p:cNvPr>
          <p:cNvSpPr txBox="1"/>
          <p:nvPr/>
        </p:nvSpPr>
        <p:spPr>
          <a:xfrm>
            <a:off x="0" y="32814"/>
            <a:ext cx="1219200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/>
              <a:t>Jal Mahotsav: Day-4 (11th March) – World Plumbers Day</a:t>
            </a: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 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6EDB6D-BCB0-FCDB-4115-83566B105A9A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F88214-4B4D-5ED1-75B0-F0CCEED88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25517"/>
              </p:ext>
            </p:extLst>
          </p:nvPr>
        </p:nvGraphicFramePr>
        <p:xfrm>
          <a:off x="258553" y="838731"/>
          <a:ext cx="11773689" cy="5963542"/>
        </p:xfrm>
        <a:graphic>
          <a:graphicData uri="http://schemas.openxmlformats.org/drawingml/2006/table">
            <a:tbl>
              <a:tblPr firstRow="1" firstCol="1" bandRow="1"/>
              <a:tblGrid>
                <a:gridCol w="622580">
                  <a:extLst>
                    <a:ext uri="{9D8B030D-6E8A-4147-A177-3AD203B41FA5}">
                      <a16:colId xmlns:a16="http://schemas.microsoft.com/office/drawing/2014/main" val="2862851846"/>
                    </a:ext>
                  </a:extLst>
                </a:gridCol>
                <a:gridCol w="4068195">
                  <a:extLst>
                    <a:ext uri="{9D8B030D-6E8A-4147-A177-3AD203B41FA5}">
                      <a16:colId xmlns:a16="http://schemas.microsoft.com/office/drawing/2014/main" val="4177608987"/>
                    </a:ext>
                  </a:extLst>
                </a:gridCol>
                <a:gridCol w="7082914">
                  <a:extLst>
                    <a:ext uri="{9D8B030D-6E8A-4147-A177-3AD203B41FA5}">
                      <a16:colId xmlns:a16="http://schemas.microsoft.com/office/drawing/2014/main" val="3882580496"/>
                    </a:ext>
                  </a:extLst>
                </a:gridCol>
              </a:tblGrid>
              <a:tr h="61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Programme Format:  </a:t>
                      </a:r>
                      <a:r>
                        <a:rPr lang="en-US" sz="1600" dirty="0"/>
                        <a:t>Dialogue &amp; District Action for Building Skilled Workforce for RPWSS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1673"/>
                  </a:ext>
                </a:extLst>
              </a:tr>
              <a:tr h="4942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“</a:t>
                      </a:r>
                      <a:r>
                        <a:rPr lang="en-US" sz="1600" b="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Plumbers as Nal Jal Mitra: Skilled Hands for Sustained Har Ghar Jal”</a:t>
                      </a:r>
                      <a:endParaRPr lang="en-IN" sz="16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US" sz="1600" b="1" dirty="0"/>
                    </a:p>
                    <a:p>
                      <a:r>
                        <a:rPr lang="en-US" sz="1600" dirty="0"/>
                        <a:t>  Department of Drinking Water &amp; Sanitation (</a:t>
                      </a:r>
                    </a:p>
                    <a:p>
                      <a:r>
                        <a:rPr lang="en-US" sz="1600" b="1" dirty="0"/>
                        <a:t>  </a:t>
                      </a:r>
                      <a:r>
                        <a:rPr lang="en-US" sz="1600" dirty="0"/>
                        <a:t>District Collector / District Magistrate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recognise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plumbers as frontline service providers and strengthen district-level plumbing skills by linking JJM with ITIs and local plumbers for sustained O&amp;M of rural water supply.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Supporting Institutions: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/>
                        <a:t>State JJM / PHED / RWSD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/>
                        <a:t>ITIs/ Polytechnics/Skill Development Missions / RSETIs (NRLM/MoRD)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/>
                        <a:t>Water Management &amp; Plumbing Skill Council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/>
                        <a:t>Local plumbers’ associations / service providers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/>
                        <a:t>Engineering (where available)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endParaRPr lang="en-IN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National Level </a:t>
                      </a:r>
                      <a:r>
                        <a:rPr lang="en-IN" sz="16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Inaugral</a:t>
                      </a: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(World Plumbers Day) : (Virtual)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/>
                        <a:t>Congratulatory message by Secretary, DDWS on the occasion of World Plumbers Day, extending best wishes to all districts for successful </a:t>
                      </a:r>
                      <a:r>
                        <a:rPr lang="en-US" sz="1600" dirty="0" err="1"/>
                        <a:t>organisation</a:t>
                      </a:r>
                      <a:r>
                        <a:rPr lang="en-US" sz="1600" dirty="0"/>
                        <a:t> of district-level plumber training and felicitation events.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District level</a:t>
                      </a:r>
                      <a:endParaRPr lang="en-IN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1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Role of Plumbers in Sustaining Rural Water Services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2: </a:t>
                      </a:r>
                      <a:r>
                        <a:rPr lang="en-IN" sz="1600" dirty="0"/>
                        <a:t>ITI &amp; Skill Institution Engagement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3: </a:t>
                      </a:r>
                      <a:r>
                        <a:rPr lang="en-US" sz="1600" dirty="0"/>
                        <a:t>Dialogue with Plumbers &amp; Field Operators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4: </a:t>
                      </a:r>
                      <a:r>
                        <a:rPr lang="en-IN" sz="1600" dirty="0"/>
                        <a:t>Way </a:t>
                      </a:r>
                      <a:r>
                        <a:rPr lang="en-IN" sz="1600" dirty="0" err="1"/>
                        <a:t>Forwar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Participants: 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District Collector / Senior District Officials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ITI Principals, Instructors and Trainees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Practicing plumbers and Jal Mitras / Operators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JM / PHED Engineers and Block-level officials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Skill institutions and local service provider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Outcome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Recognition of ITIs / institutions supporting water-sector skilling</a:t>
                      </a: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5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02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314E6-41FB-9067-ED17-76913C570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AE1313-8A36-20DA-A05A-895CDF7D98A9}"/>
              </a:ext>
            </a:extLst>
          </p:cNvPr>
          <p:cNvSpPr txBox="1"/>
          <p:nvPr/>
        </p:nvSpPr>
        <p:spPr>
          <a:xfrm>
            <a:off x="0" y="32814"/>
            <a:ext cx="1219200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Day -5 - Dialogue for building skill ecosystem for RPWSS  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4C78EB-9604-6229-A00C-39E43459242E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EDCB27-016C-E2A7-B85A-E5CACB473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75986"/>
              </p:ext>
            </p:extLst>
          </p:nvPr>
        </p:nvGraphicFramePr>
        <p:xfrm>
          <a:off x="258553" y="838731"/>
          <a:ext cx="11773689" cy="5932427"/>
        </p:xfrm>
        <a:graphic>
          <a:graphicData uri="http://schemas.openxmlformats.org/drawingml/2006/table">
            <a:tbl>
              <a:tblPr firstRow="1" firstCol="1" bandRow="1"/>
              <a:tblGrid>
                <a:gridCol w="622580">
                  <a:extLst>
                    <a:ext uri="{9D8B030D-6E8A-4147-A177-3AD203B41FA5}">
                      <a16:colId xmlns:a16="http://schemas.microsoft.com/office/drawing/2014/main" val="2862851846"/>
                    </a:ext>
                  </a:extLst>
                </a:gridCol>
                <a:gridCol w="4068195">
                  <a:extLst>
                    <a:ext uri="{9D8B030D-6E8A-4147-A177-3AD203B41FA5}">
                      <a16:colId xmlns:a16="http://schemas.microsoft.com/office/drawing/2014/main" val="4177608987"/>
                    </a:ext>
                  </a:extLst>
                </a:gridCol>
                <a:gridCol w="7082914">
                  <a:extLst>
                    <a:ext uri="{9D8B030D-6E8A-4147-A177-3AD203B41FA5}">
                      <a16:colId xmlns:a16="http://schemas.microsoft.com/office/drawing/2014/main" val="3882580496"/>
                    </a:ext>
                  </a:extLst>
                </a:gridCol>
              </a:tblGrid>
              <a:tr h="61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Programme Format:  Hybrid Mode/Virtual: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A National level dialogue led by AICTE is organized (physical/virtual) in which various Institutions and departments participate virtually.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1673"/>
                  </a:ext>
                </a:extLst>
              </a:tr>
              <a:tr h="4942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“</a:t>
                      </a:r>
                      <a:r>
                        <a:rPr lang="en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Building Skills and Livelihoods for Rural Water Sustainability”.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All India Council for Technical Education (AICTE)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build skilled manpower for O&amp;M of rural water schemes and promote water services as sustainable livelihoods.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Supporting Institutions: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Ministry of Jal Shakti / Jal Jeevan Mission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Ministry of Micro, Small and Medium Enterprises (MSME)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Management &amp; Plumbing Skill Council (WMPSC)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Skill development and technical institutions Academic and research institutions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RSETI (NRLM/MoRD)</a:t>
                      </a: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Design of the Dialogue: National Level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1 Framing the Skill Gap in Rural Water Services.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2: Academic Integration: Water Sector Curriculum Initiatives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3: MSME &amp; AICTE: Skill Ecosystem Dialogue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4: Low-cost and affordable equipment/tools for water supply.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5: Joint Roadmap &amp; Way Forward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Participants: (Virtual link across country)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Technical Education Depts; ITIs , Polytechnics, Engineering Colleges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JJM / PHED officials,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Private Sectors: MSMEs manufacturing water supply components; Service providers and start-ups in water O&amp;M, Technology partners.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Launches/Outcome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Joint commitment by JJM, AICTE and MSME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Finalise elective course framework/Declare water supply services as an Elective Course</a:t>
                      </a: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5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10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5F880-EF62-5495-FA42-05D4369E2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B89255-79CB-72D3-D1A0-73AEA93DE9BB}"/>
              </a:ext>
            </a:extLst>
          </p:cNvPr>
          <p:cNvSpPr txBox="1"/>
          <p:nvPr/>
        </p:nvSpPr>
        <p:spPr>
          <a:xfrm>
            <a:off x="0" y="32814"/>
            <a:ext cx="1219200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Day –</a:t>
            </a:r>
            <a:r>
              <a:rPr lang="en-US" sz="28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6: Establishing Young Brigade for Protecting Water Sources</a:t>
            </a:r>
            <a:endParaRPr lang="en-US" sz="2800" b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F30E18-9C16-0F2E-771D-040C50D30B57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966914-A42F-58B0-942B-EEECC0C53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03592"/>
              </p:ext>
            </p:extLst>
          </p:nvPr>
        </p:nvGraphicFramePr>
        <p:xfrm>
          <a:off x="138737" y="838731"/>
          <a:ext cx="11975486" cy="5852156"/>
        </p:xfrm>
        <a:graphic>
          <a:graphicData uri="http://schemas.openxmlformats.org/drawingml/2006/table">
            <a:tbl>
              <a:tblPr firstRow="1" firstCol="1" bandRow="1"/>
              <a:tblGrid>
                <a:gridCol w="633251">
                  <a:extLst>
                    <a:ext uri="{9D8B030D-6E8A-4147-A177-3AD203B41FA5}">
                      <a16:colId xmlns:a16="http://schemas.microsoft.com/office/drawing/2014/main" val="2862851846"/>
                    </a:ext>
                  </a:extLst>
                </a:gridCol>
                <a:gridCol w="4137922">
                  <a:extLst>
                    <a:ext uri="{9D8B030D-6E8A-4147-A177-3AD203B41FA5}">
                      <a16:colId xmlns:a16="http://schemas.microsoft.com/office/drawing/2014/main" val="4177608987"/>
                    </a:ext>
                  </a:extLst>
                </a:gridCol>
                <a:gridCol w="7204313">
                  <a:extLst>
                    <a:ext uri="{9D8B030D-6E8A-4147-A177-3AD203B41FA5}">
                      <a16:colId xmlns:a16="http://schemas.microsoft.com/office/drawing/2014/main" val="3882580496"/>
                    </a:ext>
                  </a:extLst>
                </a:gridCol>
              </a:tblGrid>
              <a:tr h="61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Programme Format:  Hybrid Mode/Virtual: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A National level dialogue led by Education Department and launch of National level REEL competition. This is to be followed up by field level actions by students..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1673"/>
                  </a:ext>
                </a:extLst>
              </a:tr>
              <a:tr h="5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</a:t>
                      </a: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</a:t>
                      </a:r>
                      <a:r>
                        <a:rPr lang="en-US" sz="1600" b="0" dirty="0"/>
                        <a:t>n</a:t>
                      </a:r>
                      <a:r>
                        <a:rPr lang="en-US" sz="1600" dirty="0"/>
                        <a:t>gaging school children under the “Main Bhi Jal Rakshak” campaign to build a nationwide cadre of young water custodians.</a:t>
                      </a:r>
                      <a:endParaRPr lang="en-IN" sz="16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Ministry of Education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with support from 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Management &amp; Plumbing Skill Council (WMPSC)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jointly brief all States/UTs on the coordinated national campaign by NJJM and Department of School Education &amp; Literacy.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Other Departments/Institutions involved 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Jeevan Mission (DDWS)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Department of Water Resources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Departments of School Education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RWPF &amp;other Development Partners</a:t>
                      </a: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Design of the Dialogue: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Joint VC with all States/UTs 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(Key messages, standardized information for student activities, Implementation steps and reporting mechanisms)</a:t>
                      </a: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States receive clear, unified guidance from NJJM &amp; </a:t>
                      </a:r>
                      <a:r>
                        <a:rPr lang="en-US" sz="1600" b="0" dirty="0" err="1">
                          <a:effectLst/>
                        </a:rPr>
                        <a:t>DoSEL</a:t>
                      </a:r>
                      <a:r>
                        <a:rPr lang="en-US" sz="1600" b="0" dirty="0">
                          <a:effectLst/>
                        </a:rPr>
                        <a:t> for the 2‑day cascade. </a:t>
                      </a: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Strengthened collaboration between state water departments and education departments.</a:t>
                      </a: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Increased readiness for smooth rollout at district and school levels. </a:t>
                      </a: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Standardized messaging and activity planning across all states.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t">
                        <a:buFont typeface="Arial" panose="020B0604020202020204" pitchFamily="34" charset="0"/>
                        <a:buNone/>
                      </a:pPr>
                      <a:endParaRPr lang="en-US" sz="16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Participants: (Virtual link across country)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JJM / PHED Officials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Education Departments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SCERTs / DIETs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Education Officers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Launches/Outcome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Launch of “ Main Bhi Jal Rakshak Hun” Reel competition on </a:t>
                      </a:r>
                      <a:r>
                        <a:rPr lang="en-US" sz="1600" b="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myGov</a:t>
                      </a: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 System of award for selected REELS.</a:t>
                      </a:r>
                      <a:endParaRPr lang="en-IN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5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11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65913-18AA-8B00-6E0A-645A2F411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18AFE3-7ECC-7E5B-0F72-EE5F20CECE68}"/>
              </a:ext>
            </a:extLst>
          </p:cNvPr>
          <p:cNvSpPr txBox="1"/>
          <p:nvPr/>
        </p:nvSpPr>
        <p:spPr>
          <a:xfrm>
            <a:off x="0" y="32814"/>
            <a:ext cx="12192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Day –</a:t>
            </a:r>
            <a:r>
              <a:rPr lang="en-US" sz="24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7 &amp; 8: Back to Roots - A Nationwide Media &amp; Jan Andolan Initiatives </a:t>
            </a:r>
            <a:endParaRPr lang="en-US" sz="2400" b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0C98B88-B2D0-AB9E-6631-03EA7D030FBB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8A3A73-D819-0091-7362-D33B67E44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95659"/>
              </p:ext>
            </p:extLst>
          </p:nvPr>
        </p:nvGraphicFramePr>
        <p:xfrm>
          <a:off x="138737" y="838731"/>
          <a:ext cx="11975486" cy="5932427"/>
        </p:xfrm>
        <a:graphic>
          <a:graphicData uri="http://schemas.openxmlformats.org/drawingml/2006/table">
            <a:tbl>
              <a:tblPr firstRow="1" firstCol="1" bandRow="1"/>
              <a:tblGrid>
                <a:gridCol w="633251">
                  <a:extLst>
                    <a:ext uri="{9D8B030D-6E8A-4147-A177-3AD203B41FA5}">
                      <a16:colId xmlns:a16="http://schemas.microsoft.com/office/drawing/2014/main" val="2862851846"/>
                    </a:ext>
                  </a:extLst>
                </a:gridCol>
                <a:gridCol w="4137922">
                  <a:extLst>
                    <a:ext uri="{9D8B030D-6E8A-4147-A177-3AD203B41FA5}">
                      <a16:colId xmlns:a16="http://schemas.microsoft.com/office/drawing/2014/main" val="4177608987"/>
                    </a:ext>
                  </a:extLst>
                </a:gridCol>
                <a:gridCol w="7204313">
                  <a:extLst>
                    <a:ext uri="{9D8B030D-6E8A-4147-A177-3AD203B41FA5}">
                      <a16:colId xmlns:a16="http://schemas.microsoft.com/office/drawing/2014/main" val="3882580496"/>
                    </a:ext>
                  </a:extLst>
                </a:gridCol>
              </a:tblGrid>
              <a:tr h="61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Programme Format:  Hybrid Mode/Virtual: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chemeClr val="tx2"/>
                          </a:solidFill>
                          <a:latin typeface="ui-sans-serif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 National People’s Action Day to </a:t>
                      </a:r>
                      <a:r>
                        <a:rPr lang="en-US" sz="1600" b="1" kern="100" dirty="0" err="1">
                          <a:solidFill>
                            <a:schemeClr val="tx2"/>
                          </a:solidFill>
                          <a:latin typeface="ui-sans-serif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mobilise</a:t>
                      </a:r>
                      <a:r>
                        <a:rPr lang="en-US" sz="1600" b="1" kern="100" dirty="0">
                          <a:solidFill>
                            <a:schemeClr val="tx2"/>
                          </a:solidFill>
                          <a:latin typeface="ui-sans-serif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Celebrities, leaders and citizens to go back to their village, lead visible, community-driven action for protection and stewardship of local drinking water sources.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1673"/>
                  </a:ext>
                </a:extLst>
              </a:tr>
              <a:tr h="5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None/>
                        <a:tabLst>
                          <a:tab pos="342900" algn="l"/>
                        </a:tabLs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</a:t>
                      </a:r>
                      <a:r>
                        <a:rPr lang="en-US" sz="1600" b="1" dirty="0"/>
                        <a:t>ack to Roots – My Village, My Water</a:t>
                      </a:r>
                      <a:br>
                        <a:rPr lang="en-US" sz="1600" dirty="0"/>
                      </a:br>
                      <a:r>
                        <a:rPr lang="en-US" sz="1600" i="1" dirty="0"/>
                        <a:t>A call to return to one’s village, take stock of local water sources, and contribute personally to their protection and </a:t>
                      </a:r>
                      <a:r>
                        <a:rPr lang="en-US" sz="1600" i="1" dirty="0" err="1"/>
                        <a:t>improveme</a:t>
                      </a:r>
                      <a:r>
                        <a:rPr lang="en-US" sz="1600" dirty="0"/>
                        <a:t>.</a:t>
                      </a:r>
                      <a:endParaRPr lang="en-IN" sz="16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I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dirty="0"/>
                        <a:t>DDWS in collaboration with Ministry of Information &amp; Broadcasting (</a:t>
                      </a:r>
                      <a:r>
                        <a:rPr lang="en-US" sz="1600" dirty="0" err="1"/>
                        <a:t>MoI&amp;B</a:t>
                      </a:r>
                      <a:r>
                        <a:rPr lang="en-US" sz="1600" dirty="0"/>
                        <a:t>)</a:t>
                      </a:r>
                      <a:endParaRPr lang="en-IN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make the day a people-led movement by encouraging leaders to go back to their roots and lead source protection activities in their own villages.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Other Departments/Institutions involved 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Jeevan Mission (DDWS)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Department of Water Resources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All other Departments who participated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RWPF &amp;other Development Partners</a:t>
                      </a: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Design of the Dialogue: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Joint VC with all States/UTs 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At the National &amp; State Level: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May be l</a:t>
                      </a:r>
                      <a:r>
                        <a:rPr lang="en-US" sz="1600" dirty="0"/>
                        <a:t>aunched nationally by the Secretary, DDWS, with parallel State-level launches led by Secretaries/MDs (RWSD/PHED) to anchor leadership commitment across all levels.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officers of DDWS, PHED, Water Resources, Rural Development, Panchayati Raj, SBM(G), etc.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and block officials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Engineers, frontline workers, Jal Mitras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Influencers / Celebrities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600" dirty="0"/>
                        <a:t>o visit  their native or adopted villages to lead source protection and share authentic messages on water stewardship.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may select a few activities for the Day.</a:t>
                      </a:r>
                      <a:endParaRPr lang="en-IN" sz="16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Launches/Outcome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Launch of REEL/</a:t>
                      </a:r>
                      <a:r>
                        <a:rPr lang="en-US" sz="1600" b="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Sefie</a:t>
                      </a: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Competition “ Back to Roots” on my Gov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JJM Song – appealing people for valuing water</a:t>
                      </a:r>
                      <a:endParaRPr lang="en-IN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5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53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B9379-D855-063E-7E60-68BA84F5F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F2AC75-292F-056B-373A-8604D979F025}"/>
              </a:ext>
            </a:extLst>
          </p:cNvPr>
          <p:cNvSpPr txBox="1"/>
          <p:nvPr/>
        </p:nvSpPr>
        <p:spPr>
          <a:xfrm>
            <a:off x="0" y="32814"/>
            <a:ext cx="12192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Day –</a:t>
            </a:r>
            <a:r>
              <a:rPr lang="en-US" sz="24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9: Panchayat Jal </a:t>
            </a:r>
            <a:r>
              <a:rPr lang="en-US" sz="2400" b="1" kern="100" dirty="0" err="1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Niyojan</a:t>
            </a:r>
            <a:r>
              <a:rPr lang="en-US" sz="24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Diwas (Panchayat Water Planning Day)</a:t>
            </a:r>
            <a:endParaRPr lang="en-US" sz="2400" b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4A5AC8-DB9C-38A6-91ED-34E21F6899EF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1D10AC-96E5-8550-B86E-4AF8E67D4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26594"/>
              </p:ext>
            </p:extLst>
          </p:nvPr>
        </p:nvGraphicFramePr>
        <p:xfrm>
          <a:off x="138737" y="838731"/>
          <a:ext cx="11975486" cy="5932427"/>
        </p:xfrm>
        <a:graphic>
          <a:graphicData uri="http://schemas.openxmlformats.org/drawingml/2006/table">
            <a:tbl>
              <a:tblPr firstRow="1" firstCol="1" bandRow="1"/>
              <a:tblGrid>
                <a:gridCol w="633251">
                  <a:extLst>
                    <a:ext uri="{9D8B030D-6E8A-4147-A177-3AD203B41FA5}">
                      <a16:colId xmlns:a16="http://schemas.microsoft.com/office/drawing/2014/main" val="2862851846"/>
                    </a:ext>
                  </a:extLst>
                </a:gridCol>
                <a:gridCol w="4137922">
                  <a:extLst>
                    <a:ext uri="{9D8B030D-6E8A-4147-A177-3AD203B41FA5}">
                      <a16:colId xmlns:a16="http://schemas.microsoft.com/office/drawing/2014/main" val="4177608987"/>
                    </a:ext>
                  </a:extLst>
                </a:gridCol>
                <a:gridCol w="7204313">
                  <a:extLst>
                    <a:ext uri="{9D8B030D-6E8A-4147-A177-3AD203B41FA5}">
                      <a16:colId xmlns:a16="http://schemas.microsoft.com/office/drawing/2014/main" val="3882580496"/>
                    </a:ext>
                  </a:extLst>
                </a:gridCol>
              </a:tblGrid>
              <a:tr h="61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Programme Format:  </a:t>
                      </a:r>
                      <a:r>
                        <a:rPr lang="en-US" sz="1600" dirty="0"/>
                        <a:t>The day will be primarily field-oriented, with Gram Sabha and community-level activities conducted across villages, while all national-level guidance, alignment and preparations will be completed in advance.</a:t>
                      </a:r>
                      <a:r>
                        <a:rPr lang="en-US" sz="1600" b="1" kern="100" dirty="0">
                          <a:solidFill>
                            <a:schemeClr val="tx2"/>
                          </a:solidFill>
                          <a:latin typeface="ui-sans-serif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1673"/>
                  </a:ext>
                </a:extLst>
              </a:tr>
              <a:tr h="5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</a:t>
                      </a:r>
                      <a:r>
                        <a:rPr lang="en-US" sz="1600" dirty="0"/>
                        <a:t>When Gram Sabhas plan for water, sustainability becomes a local reality.</a:t>
                      </a:r>
                      <a:endParaRPr lang="en-IN" sz="16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I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dirty="0"/>
                        <a:t>Ministry of Panchayati Raj (</a:t>
                      </a:r>
                      <a:r>
                        <a:rPr lang="en-US" sz="1600" dirty="0" err="1"/>
                        <a:t>MoPR</a:t>
                      </a:r>
                      <a:r>
                        <a:rPr lang="en-US" sz="1600" dirty="0"/>
                        <a:t>)</a:t>
                      </a:r>
                      <a:endParaRPr lang="en-IN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enable Gram Sabhas to discuss and plan sustainable financial management of drinking water services by integrating O&amp;M and source sustainability priorities into GPDP, leveraging 16th Finance Commission grants.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Other Departments/Institutions involved 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Jeevan Mission (DDWS)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Department of Water Resources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Panchayati Raj &amp; Rural Development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Deptt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All other Departments who participated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RWPF &amp; Other Development Partners/CBOs</a:t>
                      </a: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Design of the Day: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At the National level: </a:t>
                      </a:r>
                      <a:r>
                        <a:rPr lang="en-IN" sz="1600" b="1" dirty="0"/>
                        <a:t>DDWS &amp; </a:t>
                      </a:r>
                      <a:r>
                        <a:rPr lang="en-IN" sz="1600" b="1" dirty="0" err="1"/>
                        <a:t>MoPR</a:t>
                      </a:r>
                      <a:r>
                        <a:rPr lang="en-IN" sz="1600" b="1" dirty="0"/>
                        <a:t> send Joint Advisory to States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Special Gram Sabha organized and people discusses water as part of their Plan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MoPR</a:t>
                      </a:r>
                      <a:r>
                        <a:rPr lang="en-US" sz="1600" dirty="0"/>
                        <a:t> to enable Gram Sabha–led integration of drinking water planning into the GPDP  </a:t>
                      </a:r>
                      <a:r>
                        <a:rPr lang="en-US" sz="1600" dirty="0" err="1"/>
                        <a:t>utiltilixing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16th Finance Commission grant utilization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 Planning template is issued.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2. At the State/District and Panchayat level on the Campaign Day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Special Gram Sabhas are organized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is being discussed and included in GPDP using FC grant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Participants: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level Officials of PHED/DWSM,. Zila Panchayat, Rural Development, etc.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 Panchayat, Sarpanch, Secretaries, Engineers, VWSCs, SHGs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Outcome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Financial Plan for JJM Scheme is prepared and integrated into GPDP</a:t>
                      </a:r>
                      <a:endParaRPr lang="en-IN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5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912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23E76-87E7-0BB0-C366-217845991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F27A0A-74F6-31A3-17C0-A5A2AEA43183}"/>
              </a:ext>
            </a:extLst>
          </p:cNvPr>
          <p:cNvSpPr txBox="1"/>
          <p:nvPr/>
        </p:nvSpPr>
        <p:spPr>
          <a:xfrm>
            <a:off x="0" y="32814"/>
            <a:ext cx="12032242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Day –</a:t>
            </a:r>
            <a:r>
              <a:rPr lang="en-US" sz="28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10: Jal Sanchay for Water Security</a:t>
            </a:r>
            <a:endParaRPr lang="en-US" sz="2800" b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F12557-9A13-263D-3F61-BA67D484FE10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F8BDB5-4BB2-9CAD-5937-55462FB50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79197"/>
              </p:ext>
            </p:extLst>
          </p:nvPr>
        </p:nvGraphicFramePr>
        <p:xfrm>
          <a:off x="258553" y="838731"/>
          <a:ext cx="11855670" cy="5852156"/>
        </p:xfrm>
        <a:graphic>
          <a:graphicData uri="http://schemas.openxmlformats.org/drawingml/2006/table">
            <a:tbl>
              <a:tblPr firstRow="1" firstCol="1" bandRow="1"/>
              <a:tblGrid>
                <a:gridCol w="626915">
                  <a:extLst>
                    <a:ext uri="{9D8B030D-6E8A-4147-A177-3AD203B41FA5}">
                      <a16:colId xmlns:a16="http://schemas.microsoft.com/office/drawing/2014/main" val="2862851846"/>
                    </a:ext>
                  </a:extLst>
                </a:gridCol>
                <a:gridCol w="4096522">
                  <a:extLst>
                    <a:ext uri="{9D8B030D-6E8A-4147-A177-3AD203B41FA5}">
                      <a16:colId xmlns:a16="http://schemas.microsoft.com/office/drawing/2014/main" val="4177608987"/>
                    </a:ext>
                  </a:extLst>
                </a:gridCol>
                <a:gridCol w="7132233">
                  <a:extLst>
                    <a:ext uri="{9D8B030D-6E8A-4147-A177-3AD203B41FA5}">
                      <a16:colId xmlns:a16="http://schemas.microsoft.com/office/drawing/2014/main" val="3882580496"/>
                    </a:ext>
                  </a:extLst>
                </a:gridCol>
              </a:tblGrid>
              <a:tr h="61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Programme Format:  Hybrid Mode/Virtual: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A National level dialogue led by </a:t>
                      </a:r>
                      <a:r>
                        <a:rPr lang="en-IN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DoWR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(physical/virtual) in which various Departments and Institutions including GPS/VWSCs/SHGs participate virtually.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1673"/>
                  </a:ext>
                </a:extLst>
              </a:tr>
              <a:tr h="5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</a:t>
                      </a:r>
                      <a:r>
                        <a:rPr lang="en-US" sz="1600" b="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Converging Actions for Source Sustainability &amp; Water Security</a:t>
                      </a:r>
                      <a:endParaRPr lang="en-IN" sz="16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Department 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of Water Resources, River Development, and Ganga Rejuvenation.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 align existing ministries, missions and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programmes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for coordinated protection and recharge of drinking water sources at village and aquifer levels under Jal Jeevan Mission.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Other Departments/Institutions involved 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Jeevan Mission (DDWS)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Department of Water Resources / CGWB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Ministry of Rural Development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Ministry of Panchayati Raj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MoHUA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Design of the Dialogue: National Level (One Full Day Dialogue on convergence)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1: Principles of Jal Sanchay; importance in drinking water sustainability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2: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Programme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Mapping – What Each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Programme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Already Does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3: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Case Studies – Convergence in Action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4: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Tools for Convergence &amp; Decision-Making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Session 5: Way Forward; Launch of Field Action for Next Day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Participants: (Virtual link across country)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JJM / PHED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Water Resources / Groundwater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RD / Watershed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Panchayati Raj Department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Administration and ULBs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Sarpanch and VWSCs</a:t>
                      </a:r>
                      <a:endParaRPr lang="en-US" sz="16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Launches/Outcome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Hand book on Regulations and Protocols for Source Protection by CGWB 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Announcement of a </a:t>
                      </a: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 Sanchay Convergence Framework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States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5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67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3AA81-B7C4-CE37-5D4D-53061707F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7388B1-9AF1-0971-BEF7-B9914BD61EB6}"/>
              </a:ext>
            </a:extLst>
          </p:cNvPr>
          <p:cNvSpPr txBox="1"/>
          <p:nvPr/>
        </p:nvSpPr>
        <p:spPr>
          <a:xfrm>
            <a:off x="0" y="32814"/>
            <a:ext cx="12192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Day –</a:t>
            </a:r>
            <a:r>
              <a:rPr lang="en-US" sz="24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15: World Water Day – National Culmination (Option -1)</a:t>
            </a:r>
            <a:endParaRPr lang="en-US" sz="2400" b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1D760D-3DD8-471C-B11A-8643D36DF941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EE1872-AC22-0B8A-9F75-2AF5B1C8B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52845"/>
              </p:ext>
            </p:extLst>
          </p:nvPr>
        </p:nvGraphicFramePr>
        <p:xfrm>
          <a:off x="108257" y="676307"/>
          <a:ext cx="11975486" cy="6029963"/>
        </p:xfrm>
        <a:graphic>
          <a:graphicData uri="http://schemas.openxmlformats.org/drawingml/2006/table">
            <a:tbl>
              <a:tblPr firstRow="1" firstCol="1" bandRow="1"/>
              <a:tblGrid>
                <a:gridCol w="633251">
                  <a:extLst>
                    <a:ext uri="{9D8B030D-6E8A-4147-A177-3AD203B41FA5}">
                      <a16:colId xmlns:a16="http://schemas.microsoft.com/office/drawing/2014/main" val="2862851846"/>
                    </a:ext>
                  </a:extLst>
                </a:gridCol>
                <a:gridCol w="4137922">
                  <a:extLst>
                    <a:ext uri="{9D8B030D-6E8A-4147-A177-3AD203B41FA5}">
                      <a16:colId xmlns:a16="http://schemas.microsoft.com/office/drawing/2014/main" val="4177608987"/>
                    </a:ext>
                  </a:extLst>
                </a:gridCol>
                <a:gridCol w="7204313">
                  <a:extLst>
                    <a:ext uri="{9D8B030D-6E8A-4147-A177-3AD203B41FA5}">
                      <a16:colId xmlns:a16="http://schemas.microsoft.com/office/drawing/2014/main" val="3882580496"/>
                    </a:ext>
                  </a:extLst>
                </a:gridCol>
              </a:tblGrid>
              <a:tr h="61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Programme Format:  </a:t>
                      </a:r>
                      <a:r>
                        <a:rPr lang="en-US" sz="1600" b="1" dirty="0"/>
                        <a:t>National Culmination of Jal Mahotsav will be held at Vigyan Bhawan, New Delhi, proposed to be graced by Hon’ble Prime Minister of India.</a:t>
                      </a:r>
                      <a:endParaRPr lang="en-US" sz="1600" dirty="0"/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1673"/>
                  </a:ext>
                </a:extLst>
              </a:tr>
              <a:tr h="5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</a:t>
                      </a:r>
                      <a:r>
                        <a:rPr lang="en-US" sz="1600" dirty="0"/>
                        <a:t>Sustaining Har Ghar Jal through Convergence.</a:t>
                      </a:r>
                      <a:endParaRPr lang="en-IN" sz="16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I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NITI Aayog/DDWS</a:t>
                      </a:r>
                      <a:endParaRPr lang="en-IN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/>
                        <a:t>To mark the national culmination of Jal Mahotsav by reinforcing the importance of safe drinking water, </a:t>
                      </a:r>
                      <a:r>
                        <a:rPr lang="en-US" sz="1600" dirty="0" err="1"/>
                        <a:t>recognising</a:t>
                      </a:r>
                      <a:r>
                        <a:rPr lang="en-US" sz="1600" dirty="0"/>
                        <a:t> local leadership, and launching key national knowledge products for sustainable service delivery.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Other Departments/Institutions involved 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Jeevan Mission (DDWS)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Department of Water Resources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Panchayati Raj &amp; Rural Development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Deptt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All other Departments who participated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RWPF &amp; Other Development Partners/CBOs</a:t>
                      </a: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Design of the Day: 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Pey Jal/Sujal Gram </a:t>
                      </a: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Samvaad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: 6 </a:t>
                      </a:r>
                      <a:r>
                        <a:rPr lang="en-US" sz="1600" dirty="0"/>
                        <a:t>Selected District Collectors, Sarpanch and VWSCs share their experiences and exemplary work undertaken during Jal Mahotsav.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Recognition of Exemplary Efforts: 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Felicitation of selected districts, women water champions and Community institutions for their contribution towards sustainable drinking water service delivery.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en-US" sz="1600" b="1" dirty="0"/>
                        <a:t>Culmination Video: </a:t>
                      </a:r>
                      <a:r>
                        <a:rPr lang="en-US" sz="1600" dirty="0"/>
                        <a:t>A brief film capturing the highlights, people’s participation and outcomes of Jal Mahotsav.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Participants: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be attended by Union Ministers / Ministers of State concerned, Senior officials of Government of India, Officials of state/UTs rural water supply departments, District Collectors / District Collectors/ District Magistrates, Representatives from Sujal Gram Panchayats, Women water leaders and community representatives, Development partners and other key stakeholders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Outcome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Release of Hand Book: Envisioning Rural Piped Water Supply in India – Towards Viksit Bharat 2047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Report of Jal </a:t>
                      </a:r>
                      <a:r>
                        <a:rPr lang="en-IN" sz="1600" b="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Aankalan</a:t>
                      </a:r>
                      <a:endParaRPr lang="en-IN" sz="16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5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76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2650F-8C8A-70FE-F6B1-5EE7DE0510D8}"/>
              </a:ext>
            </a:extLst>
          </p:cNvPr>
          <p:cNvSpPr txBox="1"/>
          <p:nvPr/>
        </p:nvSpPr>
        <p:spPr>
          <a:xfrm>
            <a:off x="235174" y="71972"/>
            <a:ext cx="8833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dirty="0">
                <a:solidFill>
                  <a:schemeClr val="tx2"/>
                </a:solidFill>
                <a:effectLst/>
                <a:latin typeface="ui-sans-serif"/>
              </a:rPr>
              <a:t>Jal Utsav: Background, Genesis &amp; Core Philosophy</a:t>
            </a:r>
          </a:p>
          <a:p>
            <a:pPr algn="l"/>
            <a:endParaRPr lang="en-IN" sz="2800" b="1" i="0" dirty="0">
              <a:solidFill>
                <a:srgbClr val="0070C0"/>
              </a:solidFill>
              <a:effectLst/>
              <a:latin typeface="ui-sans-serif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9CE5D0-6F55-462E-01D5-CE376D37B3E0}"/>
              </a:ext>
            </a:extLst>
          </p:cNvPr>
          <p:cNvGrpSpPr/>
          <p:nvPr/>
        </p:nvGrpSpPr>
        <p:grpSpPr>
          <a:xfrm>
            <a:off x="517109" y="973802"/>
            <a:ext cx="10740893" cy="1363288"/>
            <a:chOff x="650811" y="2211185"/>
            <a:chExt cx="10413429" cy="136328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6532EF8-0DC8-58D3-64C9-745674D8F174}"/>
                </a:ext>
              </a:extLst>
            </p:cNvPr>
            <p:cNvSpPr/>
            <p:nvPr/>
          </p:nvSpPr>
          <p:spPr>
            <a:xfrm>
              <a:off x="650811" y="2211185"/>
              <a:ext cx="10413429" cy="136328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97E0EC-F7BB-5FAA-7137-E518AC34AFB3}"/>
                </a:ext>
              </a:extLst>
            </p:cNvPr>
            <p:cNvSpPr txBox="1"/>
            <p:nvPr/>
          </p:nvSpPr>
          <p:spPr>
            <a:xfrm>
              <a:off x="752886" y="2323084"/>
              <a:ext cx="10197470" cy="1031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ui-sans-serif"/>
                </a:rPr>
                <a:t>Prime Minister's Vision (December 2023)</a:t>
              </a:r>
            </a:p>
            <a:p>
              <a:pPr algn="l"/>
              <a:endParaRPr lang="en-US" sz="700" b="1" i="0" dirty="0">
                <a:solidFill>
                  <a:srgbClr val="1E3A8A"/>
                </a:solidFill>
                <a:effectLst/>
                <a:latin typeface="ui-sans-serif"/>
              </a:endParaRPr>
            </a:p>
            <a:p>
              <a:r>
                <a:rPr lang="en-US" b="1" i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ui-sans-serif"/>
                </a:rPr>
                <a:t>"A tradition of 'Jal Utsav', similar to ‘</a:t>
              </a:r>
              <a:r>
                <a:rPr lang="en-US" b="1" i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ui-sans-serif"/>
                </a:rPr>
                <a:t>Nadee</a:t>
              </a:r>
              <a:r>
                <a:rPr lang="en-US" b="1" i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ui-sans-serif"/>
                </a:rPr>
                <a:t> Utsav', be developed to promote public sensitivity towards the importance of water"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8EC8AF-913A-151C-967D-3FDF5FDFF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3622" y="115679"/>
            <a:ext cx="737364" cy="8469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C6D089-E67A-CF1E-3B08-AD7C7CBAA0CB}"/>
              </a:ext>
            </a:extLst>
          </p:cNvPr>
          <p:cNvCxnSpPr/>
          <p:nvPr/>
        </p:nvCxnSpPr>
        <p:spPr>
          <a:xfrm flipV="1">
            <a:off x="332509" y="595192"/>
            <a:ext cx="6101542" cy="1710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A7D1FFE-6F92-FF9E-9B8A-95A7A05D9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496776"/>
              </p:ext>
            </p:extLst>
          </p:nvPr>
        </p:nvGraphicFramePr>
        <p:xfrm>
          <a:off x="279090" y="1960103"/>
          <a:ext cx="11452339" cy="383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596E95-8499-28C4-6788-035E1AF7D188}"/>
              </a:ext>
            </a:extLst>
          </p:cNvPr>
          <p:cNvSpPr/>
          <p:nvPr/>
        </p:nvSpPr>
        <p:spPr>
          <a:xfrm>
            <a:off x="1558962" y="5562160"/>
            <a:ext cx="9045660" cy="773800"/>
          </a:xfrm>
          <a:custGeom>
            <a:avLst/>
            <a:gdLst>
              <a:gd name="connsiteX0" fmla="*/ 0 w 9045660"/>
              <a:gd name="connsiteY0" fmla="*/ 128969 h 773800"/>
              <a:gd name="connsiteX1" fmla="*/ 128969 w 9045660"/>
              <a:gd name="connsiteY1" fmla="*/ 0 h 773800"/>
              <a:gd name="connsiteX2" fmla="*/ 980702 w 9045660"/>
              <a:gd name="connsiteY2" fmla="*/ 0 h 773800"/>
              <a:gd name="connsiteX3" fmla="*/ 1832435 w 9045660"/>
              <a:gd name="connsiteY3" fmla="*/ 0 h 773800"/>
              <a:gd name="connsiteX4" fmla="*/ 2684168 w 9045660"/>
              <a:gd name="connsiteY4" fmla="*/ 0 h 773800"/>
              <a:gd name="connsiteX5" fmla="*/ 3096515 w 9045660"/>
              <a:gd name="connsiteY5" fmla="*/ 0 h 773800"/>
              <a:gd name="connsiteX6" fmla="*/ 3860371 w 9045660"/>
              <a:gd name="connsiteY6" fmla="*/ 0 h 773800"/>
              <a:gd name="connsiteX7" fmla="*/ 4624227 w 9045660"/>
              <a:gd name="connsiteY7" fmla="*/ 0 h 773800"/>
              <a:gd name="connsiteX8" fmla="*/ 5124451 w 9045660"/>
              <a:gd name="connsiteY8" fmla="*/ 0 h 773800"/>
              <a:gd name="connsiteX9" fmla="*/ 5712552 w 9045660"/>
              <a:gd name="connsiteY9" fmla="*/ 0 h 773800"/>
              <a:gd name="connsiteX10" fmla="*/ 6476408 w 9045660"/>
              <a:gd name="connsiteY10" fmla="*/ 0 h 773800"/>
              <a:gd name="connsiteX11" fmla="*/ 7328141 w 9045660"/>
              <a:gd name="connsiteY11" fmla="*/ 0 h 773800"/>
              <a:gd name="connsiteX12" fmla="*/ 8179874 w 9045660"/>
              <a:gd name="connsiteY12" fmla="*/ 0 h 773800"/>
              <a:gd name="connsiteX13" fmla="*/ 8916691 w 9045660"/>
              <a:gd name="connsiteY13" fmla="*/ 0 h 773800"/>
              <a:gd name="connsiteX14" fmla="*/ 9045660 w 9045660"/>
              <a:gd name="connsiteY14" fmla="*/ 128969 h 773800"/>
              <a:gd name="connsiteX15" fmla="*/ 9045660 w 9045660"/>
              <a:gd name="connsiteY15" fmla="*/ 644831 h 773800"/>
              <a:gd name="connsiteX16" fmla="*/ 8916691 w 9045660"/>
              <a:gd name="connsiteY16" fmla="*/ 773800 h 773800"/>
              <a:gd name="connsiteX17" fmla="*/ 8152835 w 9045660"/>
              <a:gd name="connsiteY17" fmla="*/ 773800 h 773800"/>
              <a:gd name="connsiteX18" fmla="*/ 7476857 w 9045660"/>
              <a:gd name="connsiteY18" fmla="*/ 773800 h 773800"/>
              <a:gd name="connsiteX19" fmla="*/ 7064510 w 9045660"/>
              <a:gd name="connsiteY19" fmla="*/ 773800 h 773800"/>
              <a:gd name="connsiteX20" fmla="*/ 6476408 w 9045660"/>
              <a:gd name="connsiteY20" fmla="*/ 773800 h 773800"/>
              <a:gd name="connsiteX21" fmla="*/ 6064061 w 9045660"/>
              <a:gd name="connsiteY21" fmla="*/ 773800 h 773800"/>
              <a:gd name="connsiteX22" fmla="*/ 5475960 w 9045660"/>
              <a:gd name="connsiteY22" fmla="*/ 773800 h 773800"/>
              <a:gd name="connsiteX23" fmla="*/ 4624227 w 9045660"/>
              <a:gd name="connsiteY23" fmla="*/ 773800 h 773800"/>
              <a:gd name="connsiteX24" fmla="*/ 4211880 w 9045660"/>
              <a:gd name="connsiteY24" fmla="*/ 773800 h 773800"/>
              <a:gd name="connsiteX25" fmla="*/ 3799533 w 9045660"/>
              <a:gd name="connsiteY25" fmla="*/ 773800 h 773800"/>
              <a:gd name="connsiteX26" fmla="*/ 3035677 w 9045660"/>
              <a:gd name="connsiteY26" fmla="*/ 773800 h 773800"/>
              <a:gd name="connsiteX27" fmla="*/ 2271821 w 9045660"/>
              <a:gd name="connsiteY27" fmla="*/ 773800 h 773800"/>
              <a:gd name="connsiteX28" fmla="*/ 1859474 w 9045660"/>
              <a:gd name="connsiteY28" fmla="*/ 773800 h 773800"/>
              <a:gd name="connsiteX29" fmla="*/ 1095618 w 9045660"/>
              <a:gd name="connsiteY29" fmla="*/ 773800 h 773800"/>
              <a:gd name="connsiteX30" fmla="*/ 128969 w 9045660"/>
              <a:gd name="connsiteY30" fmla="*/ 773800 h 773800"/>
              <a:gd name="connsiteX31" fmla="*/ 0 w 9045660"/>
              <a:gd name="connsiteY31" fmla="*/ 644831 h 773800"/>
              <a:gd name="connsiteX32" fmla="*/ 0 w 9045660"/>
              <a:gd name="connsiteY32" fmla="*/ 128969 h 7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045660" h="773800" fill="none" extrusionOk="0">
                <a:moveTo>
                  <a:pt x="0" y="128969"/>
                </a:moveTo>
                <a:cubicBezTo>
                  <a:pt x="5271" y="56414"/>
                  <a:pt x="64069" y="-7267"/>
                  <a:pt x="128969" y="0"/>
                </a:cubicBezTo>
                <a:cubicBezTo>
                  <a:pt x="395102" y="-2075"/>
                  <a:pt x="810245" y="36481"/>
                  <a:pt x="980702" y="0"/>
                </a:cubicBezTo>
                <a:cubicBezTo>
                  <a:pt x="1151159" y="-36481"/>
                  <a:pt x="1484193" y="30391"/>
                  <a:pt x="1832435" y="0"/>
                </a:cubicBezTo>
                <a:cubicBezTo>
                  <a:pt x="2180677" y="-30391"/>
                  <a:pt x="2483992" y="-5515"/>
                  <a:pt x="2684168" y="0"/>
                </a:cubicBezTo>
                <a:cubicBezTo>
                  <a:pt x="2884344" y="5515"/>
                  <a:pt x="2977714" y="-12140"/>
                  <a:pt x="3096515" y="0"/>
                </a:cubicBezTo>
                <a:cubicBezTo>
                  <a:pt x="3215316" y="12140"/>
                  <a:pt x="3689004" y="-28272"/>
                  <a:pt x="3860371" y="0"/>
                </a:cubicBezTo>
                <a:cubicBezTo>
                  <a:pt x="4031738" y="28272"/>
                  <a:pt x="4278950" y="-15470"/>
                  <a:pt x="4624227" y="0"/>
                </a:cubicBezTo>
                <a:cubicBezTo>
                  <a:pt x="4969504" y="15470"/>
                  <a:pt x="4914613" y="-7870"/>
                  <a:pt x="5124451" y="0"/>
                </a:cubicBezTo>
                <a:cubicBezTo>
                  <a:pt x="5334289" y="7870"/>
                  <a:pt x="5536895" y="19120"/>
                  <a:pt x="5712552" y="0"/>
                </a:cubicBezTo>
                <a:cubicBezTo>
                  <a:pt x="5888209" y="-19120"/>
                  <a:pt x="6300110" y="-4775"/>
                  <a:pt x="6476408" y="0"/>
                </a:cubicBezTo>
                <a:cubicBezTo>
                  <a:pt x="6652706" y="4775"/>
                  <a:pt x="7105905" y="32107"/>
                  <a:pt x="7328141" y="0"/>
                </a:cubicBezTo>
                <a:cubicBezTo>
                  <a:pt x="7550377" y="-32107"/>
                  <a:pt x="7897887" y="31997"/>
                  <a:pt x="8179874" y="0"/>
                </a:cubicBezTo>
                <a:cubicBezTo>
                  <a:pt x="8461861" y="-31997"/>
                  <a:pt x="8629377" y="-33099"/>
                  <a:pt x="8916691" y="0"/>
                </a:cubicBezTo>
                <a:cubicBezTo>
                  <a:pt x="8984025" y="794"/>
                  <a:pt x="9037950" y="45950"/>
                  <a:pt x="9045660" y="128969"/>
                </a:cubicBezTo>
                <a:cubicBezTo>
                  <a:pt x="9047018" y="369110"/>
                  <a:pt x="9068902" y="492325"/>
                  <a:pt x="9045660" y="644831"/>
                </a:cubicBezTo>
                <a:cubicBezTo>
                  <a:pt x="9058560" y="719089"/>
                  <a:pt x="8972639" y="772662"/>
                  <a:pt x="8916691" y="773800"/>
                </a:cubicBezTo>
                <a:cubicBezTo>
                  <a:pt x="8599711" y="800333"/>
                  <a:pt x="8421673" y="782566"/>
                  <a:pt x="8152835" y="773800"/>
                </a:cubicBezTo>
                <a:cubicBezTo>
                  <a:pt x="7883997" y="765034"/>
                  <a:pt x="7748773" y="784067"/>
                  <a:pt x="7476857" y="773800"/>
                </a:cubicBezTo>
                <a:cubicBezTo>
                  <a:pt x="7204941" y="763533"/>
                  <a:pt x="7180847" y="754493"/>
                  <a:pt x="7064510" y="773800"/>
                </a:cubicBezTo>
                <a:cubicBezTo>
                  <a:pt x="6948173" y="793107"/>
                  <a:pt x="6613725" y="801109"/>
                  <a:pt x="6476408" y="773800"/>
                </a:cubicBezTo>
                <a:cubicBezTo>
                  <a:pt x="6339091" y="746491"/>
                  <a:pt x="6253489" y="763408"/>
                  <a:pt x="6064061" y="773800"/>
                </a:cubicBezTo>
                <a:cubicBezTo>
                  <a:pt x="5874633" y="784192"/>
                  <a:pt x="5616741" y="770437"/>
                  <a:pt x="5475960" y="773800"/>
                </a:cubicBezTo>
                <a:cubicBezTo>
                  <a:pt x="5335179" y="777163"/>
                  <a:pt x="4923694" y="732670"/>
                  <a:pt x="4624227" y="773800"/>
                </a:cubicBezTo>
                <a:cubicBezTo>
                  <a:pt x="4324760" y="814930"/>
                  <a:pt x="4381773" y="781707"/>
                  <a:pt x="4211880" y="773800"/>
                </a:cubicBezTo>
                <a:cubicBezTo>
                  <a:pt x="4041987" y="765893"/>
                  <a:pt x="3928836" y="757565"/>
                  <a:pt x="3799533" y="773800"/>
                </a:cubicBezTo>
                <a:cubicBezTo>
                  <a:pt x="3670230" y="790035"/>
                  <a:pt x="3261623" y="740548"/>
                  <a:pt x="3035677" y="773800"/>
                </a:cubicBezTo>
                <a:cubicBezTo>
                  <a:pt x="2809731" y="807052"/>
                  <a:pt x="2476518" y="774099"/>
                  <a:pt x="2271821" y="773800"/>
                </a:cubicBezTo>
                <a:cubicBezTo>
                  <a:pt x="2067124" y="773501"/>
                  <a:pt x="1951876" y="766842"/>
                  <a:pt x="1859474" y="773800"/>
                </a:cubicBezTo>
                <a:cubicBezTo>
                  <a:pt x="1767072" y="780758"/>
                  <a:pt x="1250748" y="782511"/>
                  <a:pt x="1095618" y="773800"/>
                </a:cubicBezTo>
                <a:cubicBezTo>
                  <a:pt x="940488" y="765089"/>
                  <a:pt x="582670" y="821019"/>
                  <a:pt x="128969" y="773800"/>
                </a:cubicBezTo>
                <a:cubicBezTo>
                  <a:pt x="61612" y="785828"/>
                  <a:pt x="10120" y="717262"/>
                  <a:pt x="0" y="644831"/>
                </a:cubicBezTo>
                <a:cubicBezTo>
                  <a:pt x="-4385" y="461616"/>
                  <a:pt x="-13064" y="301200"/>
                  <a:pt x="0" y="128969"/>
                </a:cubicBezTo>
                <a:close/>
              </a:path>
              <a:path w="9045660" h="773800" stroke="0" extrusionOk="0">
                <a:moveTo>
                  <a:pt x="0" y="128969"/>
                </a:moveTo>
                <a:cubicBezTo>
                  <a:pt x="-2181" y="59863"/>
                  <a:pt x="68168" y="-5127"/>
                  <a:pt x="128969" y="0"/>
                </a:cubicBezTo>
                <a:cubicBezTo>
                  <a:pt x="298499" y="1865"/>
                  <a:pt x="573885" y="-7010"/>
                  <a:pt x="804948" y="0"/>
                </a:cubicBezTo>
                <a:cubicBezTo>
                  <a:pt x="1036011" y="7010"/>
                  <a:pt x="1342394" y="-1284"/>
                  <a:pt x="1568803" y="0"/>
                </a:cubicBezTo>
                <a:cubicBezTo>
                  <a:pt x="1795212" y="1284"/>
                  <a:pt x="1995119" y="27480"/>
                  <a:pt x="2156905" y="0"/>
                </a:cubicBezTo>
                <a:cubicBezTo>
                  <a:pt x="2318691" y="-27480"/>
                  <a:pt x="2663966" y="29507"/>
                  <a:pt x="2920761" y="0"/>
                </a:cubicBezTo>
                <a:cubicBezTo>
                  <a:pt x="3177556" y="-29507"/>
                  <a:pt x="3545785" y="28665"/>
                  <a:pt x="3772494" y="0"/>
                </a:cubicBezTo>
                <a:cubicBezTo>
                  <a:pt x="3999203" y="-28665"/>
                  <a:pt x="4308966" y="-21607"/>
                  <a:pt x="4624227" y="0"/>
                </a:cubicBezTo>
                <a:cubicBezTo>
                  <a:pt x="4939488" y="21607"/>
                  <a:pt x="4992494" y="16480"/>
                  <a:pt x="5212328" y="0"/>
                </a:cubicBezTo>
                <a:cubicBezTo>
                  <a:pt x="5432162" y="-16480"/>
                  <a:pt x="5485100" y="1874"/>
                  <a:pt x="5624675" y="0"/>
                </a:cubicBezTo>
                <a:cubicBezTo>
                  <a:pt x="5764250" y="-1874"/>
                  <a:pt x="6241560" y="-16671"/>
                  <a:pt x="6476408" y="0"/>
                </a:cubicBezTo>
                <a:cubicBezTo>
                  <a:pt x="6711256" y="16671"/>
                  <a:pt x="6787960" y="7156"/>
                  <a:pt x="6888755" y="0"/>
                </a:cubicBezTo>
                <a:cubicBezTo>
                  <a:pt x="6989550" y="-7156"/>
                  <a:pt x="7336025" y="-8464"/>
                  <a:pt x="7564734" y="0"/>
                </a:cubicBezTo>
                <a:cubicBezTo>
                  <a:pt x="7793443" y="8464"/>
                  <a:pt x="8469436" y="-45535"/>
                  <a:pt x="8916691" y="0"/>
                </a:cubicBezTo>
                <a:cubicBezTo>
                  <a:pt x="8977513" y="-2786"/>
                  <a:pt x="9036987" y="57260"/>
                  <a:pt x="9045660" y="128969"/>
                </a:cubicBezTo>
                <a:cubicBezTo>
                  <a:pt x="9056583" y="352036"/>
                  <a:pt x="9026667" y="524448"/>
                  <a:pt x="9045660" y="644831"/>
                </a:cubicBezTo>
                <a:cubicBezTo>
                  <a:pt x="9045843" y="713797"/>
                  <a:pt x="8984962" y="773773"/>
                  <a:pt x="8916691" y="773800"/>
                </a:cubicBezTo>
                <a:cubicBezTo>
                  <a:pt x="8725631" y="776670"/>
                  <a:pt x="8612297" y="788809"/>
                  <a:pt x="8416467" y="773800"/>
                </a:cubicBezTo>
                <a:cubicBezTo>
                  <a:pt x="8220637" y="758791"/>
                  <a:pt x="7978413" y="751499"/>
                  <a:pt x="7828365" y="773800"/>
                </a:cubicBezTo>
                <a:cubicBezTo>
                  <a:pt x="7678317" y="796101"/>
                  <a:pt x="7444605" y="754367"/>
                  <a:pt x="7064510" y="773800"/>
                </a:cubicBezTo>
                <a:cubicBezTo>
                  <a:pt x="6684415" y="793233"/>
                  <a:pt x="6528978" y="754996"/>
                  <a:pt x="6388531" y="773800"/>
                </a:cubicBezTo>
                <a:cubicBezTo>
                  <a:pt x="6248084" y="792604"/>
                  <a:pt x="6105516" y="770187"/>
                  <a:pt x="5888307" y="773800"/>
                </a:cubicBezTo>
                <a:cubicBezTo>
                  <a:pt x="5671098" y="777413"/>
                  <a:pt x="5644012" y="782936"/>
                  <a:pt x="5475960" y="773800"/>
                </a:cubicBezTo>
                <a:cubicBezTo>
                  <a:pt x="5307908" y="764664"/>
                  <a:pt x="4918461" y="781005"/>
                  <a:pt x="4624227" y="773800"/>
                </a:cubicBezTo>
                <a:cubicBezTo>
                  <a:pt x="4329993" y="766595"/>
                  <a:pt x="4101676" y="785053"/>
                  <a:pt x="3860371" y="773800"/>
                </a:cubicBezTo>
                <a:cubicBezTo>
                  <a:pt x="3619066" y="762547"/>
                  <a:pt x="3378858" y="775936"/>
                  <a:pt x="3184392" y="773800"/>
                </a:cubicBezTo>
                <a:cubicBezTo>
                  <a:pt x="2989926" y="771664"/>
                  <a:pt x="2827417" y="771827"/>
                  <a:pt x="2596291" y="773800"/>
                </a:cubicBezTo>
                <a:cubicBezTo>
                  <a:pt x="2365165" y="775773"/>
                  <a:pt x="2151103" y="794218"/>
                  <a:pt x="1920312" y="773800"/>
                </a:cubicBezTo>
                <a:cubicBezTo>
                  <a:pt x="1689521" y="753382"/>
                  <a:pt x="1331580" y="737213"/>
                  <a:pt x="1068579" y="773800"/>
                </a:cubicBezTo>
                <a:cubicBezTo>
                  <a:pt x="805578" y="810387"/>
                  <a:pt x="339660" y="805365"/>
                  <a:pt x="128969" y="773800"/>
                </a:cubicBezTo>
                <a:cubicBezTo>
                  <a:pt x="56269" y="775878"/>
                  <a:pt x="-6296" y="709367"/>
                  <a:pt x="0" y="644831"/>
                </a:cubicBezTo>
                <a:cubicBezTo>
                  <a:pt x="14752" y="424021"/>
                  <a:pt x="23940" y="298460"/>
                  <a:pt x="0" y="12896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6952491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i="0" dirty="0">
                <a:solidFill>
                  <a:srgbClr val="1F2937"/>
                </a:solidFill>
                <a:effectLst/>
                <a:latin typeface="ui-sans-serif"/>
              </a:rPr>
              <a:t>Blending Culture, Tradition, and Community Spirit to Awaken Pride, Awareness, and Collective Responsibility for Water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43777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C9B10-F591-EEC4-718A-DD6BDDE4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151337-6E74-63E7-0B8E-DB943B96E3D5}"/>
              </a:ext>
            </a:extLst>
          </p:cNvPr>
          <p:cNvSpPr txBox="1"/>
          <p:nvPr/>
        </p:nvSpPr>
        <p:spPr>
          <a:xfrm>
            <a:off x="0" y="32814"/>
            <a:ext cx="12192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Day –</a:t>
            </a:r>
            <a:r>
              <a:rPr lang="en-US" sz="24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15: World Water Day – National Culmination (Option -2)</a:t>
            </a:r>
            <a:endParaRPr lang="en-US" sz="2400" b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B3E6E8C-DE26-20DD-0140-24FA934717DF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70A49F-1962-608D-666F-8E6BF7968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616392"/>
              </p:ext>
            </p:extLst>
          </p:nvPr>
        </p:nvGraphicFramePr>
        <p:xfrm>
          <a:off x="108257" y="676307"/>
          <a:ext cx="11975486" cy="6029963"/>
        </p:xfrm>
        <a:graphic>
          <a:graphicData uri="http://schemas.openxmlformats.org/drawingml/2006/table">
            <a:tbl>
              <a:tblPr firstRow="1" firstCol="1" bandRow="1"/>
              <a:tblGrid>
                <a:gridCol w="633251">
                  <a:extLst>
                    <a:ext uri="{9D8B030D-6E8A-4147-A177-3AD203B41FA5}">
                      <a16:colId xmlns:a16="http://schemas.microsoft.com/office/drawing/2014/main" val="2862851846"/>
                    </a:ext>
                  </a:extLst>
                </a:gridCol>
                <a:gridCol w="4137922">
                  <a:extLst>
                    <a:ext uri="{9D8B030D-6E8A-4147-A177-3AD203B41FA5}">
                      <a16:colId xmlns:a16="http://schemas.microsoft.com/office/drawing/2014/main" val="4177608987"/>
                    </a:ext>
                  </a:extLst>
                </a:gridCol>
                <a:gridCol w="7204313">
                  <a:extLst>
                    <a:ext uri="{9D8B030D-6E8A-4147-A177-3AD203B41FA5}">
                      <a16:colId xmlns:a16="http://schemas.microsoft.com/office/drawing/2014/main" val="3882580496"/>
                    </a:ext>
                  </a:extLst>
                </a:gridCol>
              </a:tblGrid>
              <a:tr h="61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Programme Format:  </a:t>
                      </a:r>
                      <a:r>
                        <a:rPr lang="en-US" sz="1600" b="1" dirty="0"/>
                        <a:t>National Culmination of Jal Mahotsav will be held at Vigyan Bhawan, New Delhi, proposed to be graced by Hon’ble </a:t>
                      </a:r>
                      <a:r>
                        <a:rPr lang="en-US" sz="1600" b="1" dirty="0" err="1"/>
                        <a:t>MoJS</a:t>
                      </a:r>
                      <a:r>
                        <a:rPr lang="en-US" sz="1600" b="1" dirty="0"/>
                        <a:t>.</a:t>
                      </a:r>
                      <a:endParaRPr lang="en-US" sz="1600" dirty="0"/>
                    </a:p>
                  </a:txBody>
                  <a:tcPr marL="36188" marR="11373" marT="27916" marB="279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1673"/>
                  </a:ext>
                </a:extLst>
              </a:tr>
              <a:tr h="5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Theme: </a:t>
                      </a:r>
                      <a:r>
                        <a:rPr lang="en-US" sz="1600" dirty="0"/>
                        <a:t>Sustaining Har Ghar Jal through Convergence.</a:t>
                      </a:r>
                      <a:endParaRPr lang="en-IN" sz="16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Lead Department:</a:t>
                      </a:r>
                      <a:endParaRPr lang="en-I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NITI Aayog/DDWS</a:t>
                      </a:r>
                      <a:endParaRPr lang="en-IN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Objective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/>
                        <a:t>To mark the national culmination of Jal Mahotsav by reinforcing the importance of safe drinking water, </a:t>
                      </a:r>
                      <a:r>
                        <a:rPr lang="en-US" sz="1600" dirty="0" err="1"/>
                        <a:t>recognising</a:t>
                      </a:r>
                      <a:r>
                        <a:rPr lang="en-US" sz="1600" dirty="0"/>
                        <a:t> local leadership, and launching key national knowledge products for sustainable service delivery.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Other Departments/Institutions involved :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Jeevan Mission (DDWS)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Department of Water Resources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Panchayati Raj &amp; Rural Development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Deptt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All other Departments who participated</a:t>
                      </a:r>
                    </a:p>
                    <a:p>
                      <a:pPr marL="285750" marR="0" lvl="0" indent="-285750" algn="just">
                        <a:lnSpc>
                          <a:spcPct val="115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342900" algn="l"/>
                        </a:tabLs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RWPF &amp; Other Development Partners/CBOs</a:t>
                      </a: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Design of the Day: 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Pey Jal/Sujal Gram </a:t>
                      </a: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Samvaad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: 6 </a:t>
                      </a:r>
                      <a:r>
                        <a:rPr lang="en-US" sz="1600" dirty="0"/>
                        <a:t>Selected District Collectors, Sarpanch and VWSCs share their experiences and exemplary work undertaken during Jal Mahotsav.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Recognition of Exemplary Efforts: 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Felicitation of selected districts, women water champions and Community institutions for their contribution towards sustainable drinking water service delivery.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en-US" sz="1600" b="1" dirty="0"/>
                        <a:t>Culmination Video: </a:t>
                      </a:r>
                      <a:r>
                        <a:rPr lang="en-US" sz="1600" dirty="0"/>
                        <a:t>A brief film capturing the highlights, people’s participation and outcomes of Jal Mahotsav.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Participants: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be attended by Union Ministers / Ministers of State concerned, Senior officials of Government of India, Officials of state/UTs rural water supply departments, District Collectors / District Collectors/ District Magistrates, Representatives from Sujal Gram Panchayats, Women water leaders and community representatives, Development partners and other key stakeholders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Outcome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Release of Hand Book: Envisioning Rural Piped Water Supply in India – Towards Viksit Bharat 2047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Report of Jal </a:t>
                      </a:r>
                      <a:r>
                        <a:rPr lang="en-IN" sz="1600" b="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Aankalan</a:t>
                      </a:r>
                      <a:endParaRPr lang="en-IN" sz="16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6188" marR="11373" marT="27916" marB="27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5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508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13991-A9AA-9640-886C-836438200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3B61C2-E354-5BDA-859C-6C093458BF33}"/>
              </a:ext>
            </a:extLst>
          </p:cNvPr>
          <p:cNvSpPr txBox="1"/>
          <p:nvPr/>
        </p:nvSpPr>
        <p:spPr>
          <a:xfrm>
            <a:off x="0" y="32814"/>
            <a:ext cx="11925037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Proposed </a:t>
            </a:r>
            <a:r>
              <a:rPr lang="en-US" sz="24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Activities at Panchayat/Village  level in line with National level  </a:t>
            </a:r>
            <a:endParaRPr lang="en-US" sz="2400" b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02A5CD-8185-375B-05B5-A2C7FBEB917B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DCCB41-1DD0-3002-FA8E-09175F9DE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49393"/>
              </p:ext>
            </p:extLst>
          </p:nvPr>
        </p:nvGraphicFramePr>
        <p:xfrm>
          <a:off x="176765" y="737383"/>
          <a:ext cx="11798722" cy="5694947"/>
        </p:xfrm>
        <a:graphic>
          <a:graphicData uri="http://schemas.openxmlformats.org/drawingml/2006/table">
            <a:tbl>
              <a:tblPr firstRow="1" firstCol="1" bandRow="1"/>
              <a:tblGrid>
                <a:gridCol w="395436">
                  <a:extLst>
                    <a:ext uri="{9D8B030D-6E8A-4147-A177-3AD203B41FA5}">
                      <a16:colId xmlns:a16="http://schemas.microsoft.com/office/drawing/2014/main" val="3979732367"/>
                    </a:ext>
                  </a:extLst>
                </a:gridCol>
                <a:gridCol w="4147652">
                  <a:extLst>
                    <a:ext uri="{9D8B030D-6E8A-4147-A177-3AD203B41FA5}">
                      <a16:colId xmlns:a16="http://schemas.microsoft.com/office/drawing/2014/main" val="3384684077"/>
                    </a:ext>
                  </a:extLst>
                </a:gridCol>
                <a:gridCol w="2961107">
                  <a:extLst>
                    <a:ext uri="{9D8B030D-6E8A-4147-A177-3AD203B41FA5}">
                      <a16:colId xmlns:a16="http://schemas.microsoft.com/office/drawing/2014/main" val="4186700835"/>
                    </a:ext>
                  </a:extLst>
                </a:gridCol>
                <a:gridCol w="4294527">
                  <a:extLst>
                    <a:ext uri="{9D8B030D-6E8A-4147-A177-3AD203B41FA5}">
                      <a16:colId xmlns:a16="http://schemas.microsoft.com/office/drawing/2014/main" val="3746914073"/>
                    </a:ext>
                  </a:extLst>
                </a:gridCol>
              </a:tblGrid>
              <a:tr h="5659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S. No.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Themes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Participating Departments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Activities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85567"/>
                  </a:ext>
                </a:extLst>
              </a:tr>
              <a:tr h="1525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Women-Led Drinking Water Quality Testing 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  <a:r>
                        <a:rPr lang="hi-IN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जल</a:t>
                      </a:r>
                      <a:r>
                        <a:rPr lang="hi-IN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जाँच</a:t>
                      </a:r>
                      <a:r>
                        <a:rPr lang="hi-IN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में</a:t>
                      </a:r>
                      <a:r>
                        <a:rPr lang="hi-IN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नारी</a:t>
                      </a:r>
                      <a:r>
                        <a:rPr lang="hi-IN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नेतृत्व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SRLM, 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RWSD/PHED, 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Panchayati Raj and Rural Development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Training of Self Help Groups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by SRLM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Trained women conducts WQ Test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using FTK.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Initial Testing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: 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Residual Chlorine (FRC) &amp; Turbidity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18811"/>
                  </a:ext>
                </a:extLst>
              </a:tr>
              <a:tr h="1801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I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“Fix the Leak”, Skilled Hands for Sustainable Drinking Water Services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कुशल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रखरखाव</a:t>
                      </a:r>
                      <a:r>
                        <a:rPr lang="en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सतत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जल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सेवा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Campaign on </a:t>
                      </a:r>
                      <a:r>
                        <a:rPr lang="fi-FI" sz="16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World  Plumber Day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RWSD/PHED/DGT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State Departments of Technical Education/State Skill Missions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ITIs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Joint village walk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by ITI students, operators, plumbers and VWSCs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Leak and fault identification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(taps, pipes, valves, tanks)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On-site demonstration and minor repairs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(leak detection &amp; basic maintenance)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24813"/>
                  </a:ext>
                </a:extLst>
              </a:tr>
              <a:tr h="1801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I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Celebrating Jal Arpan Diwas: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Community-Owned Village Water System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“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गाँव का जल</a:t>
                      </a:r>
                      <a:r>
                        <a:rPr lang="en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, </a:t>
                      </a:r>
                      <a:r>
                        <a:rPr lang="hi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गाँव के हाथ</a:t>
                      </a:r>
                      <a:r>
                        <a:rPr lang="en-IN" sz="16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”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IN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RWSD/PHED, 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Panchayati Raj and Rural Development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Celebrate Jal Arpan Diwas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in Har Ghar Jal certified villages.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Complete formal handover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of commissioned schemes as per Protocols.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Conducts all preparatory activities including</a:t>
                      </a:r>
                      <a:r>
                        <a:rPr lang="en-IN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15–30 days trial run in coordination with GP.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2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85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6DD33-DE81-0AC9-E374-3A1028E7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4302FB-13F0-AB8D-1B34-206716CF968D}"/>
              </a:ext>
            </a:extLst>
          </p:cNvPr>
          <p:cNvSpPr txBox="1"/>
          <p:nvPr/>
        </p:nvSpPr>
        <p:spPr>
          <a:xfrm>
            <a:off x="0" y="32814"/>
            <a:ext cx="9837683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Mahotsav: Proposed </a:t>
            </a:r>
            <a:r>
              <a:rPr lang="en-US" sz="28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Activities at Panchayat/Village level level</a:t>
            </a: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9738713-2380-A401-9525-02B26FD17825}"/>
              </a:ext>
            </a:extLst>
          </p:cNvPr>
          <p:cNvCxnSpPr>
            <a:cxnSpLocks/>
          </p:cNvCxnSpPr>
          <p:nvPr/>
        </p:nvCxnSpPr>
        <p:spPr>
          <a:xfrm>
            <a:off x="332509" y="676307"/>
            <a:ext cx="47789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A45B03-44BC-968B-D42E-1ECAF1FB3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59971"/>
              </p:ext>
            </p:extLst>
          </p:nvPr>
        </p:nvGraphicFramePr>
        <p:xfrm>
          <a:off x="176765" y="737383"/>
          <a:ext cx="11798722" cy="6022469"/>
        </p:xfrm>
        <a:graphic>
          <a:graphicData uri="http://schemas.openxmlformats.org/drawingml/2006/table">
            <a:tbl>
              <a:tblPr firstRow="1" firstCol="1" bandRow="1"/>
              <a:tblGrid>
                <a:gridCol w="510612">
                  <a:extLst>
                    <a:ext uri="{9D8B030D-6E8A-4147-A177-3AD203B41FA5}">
                      <a16:colId xmlns:a16="http://schemas.microsoft.com/office/drawing/2014/main" val="3979732367"/>
                    </a:ext>
                  </a:extLst>
                </a:gridCol>
                <a:gridCol w="3670212">
                  <a:extLst>
                    <a:ext uri="{9D8B030D-6E8A-4147-A177-3AD203B41FA5}">
                      <a16:colId xmlns:a16="http://schemas.microsoft.com/office/drawing/2014/main" val="3384684077"/>
                    </a:ext>
                  </a:extLst>
                </a:gridCol>
                <a:gridCol w="3323371">
                  <a:extLst>
                    <a:ext uri="{9D8B030D-6E8A-4147-A177-3AD203B41FA5}">
                      <a16:colId xmlns:a16="http://schemas.microsoft.com/office/drawing/2014/main" val="4186700835"/>
                    </a:ext>
                  </a:extLst>
                </a:gridCol>
                <a:gridCol w="4294527">
                  <a:extLst>
                    <a:ext uri="{9D8B030D-6E8A-4147-A177-3AD203B41FA5}">
                      <a16:colId xmlns:a16="http://schemas.microsoft.com/office/drawing/2014/main" val="3746914073"/>
                    </a:ext>
                  </a:extLst>
                </a:gridCol>
              </a:tblGrid>
              <a:tr h="645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Themes</a:t>
                      </a:r>
                      <a:endParaRPr lang="en-I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Participating Departments</a:t>
                      </a:r>
                      <a:endParaRPr lang="en-I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Key Activities</a:t>
                      </a:r>
                      <a:endParaRPr lang="en-I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85567"/>
                  </a:ext>
                </a:extLst>
              </a:tr>
              <a:tr h="1276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Back to Roots – My Village my water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“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एक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दिन</a:t>
                      </a:r>
                      <a:r>
                        <a:rPr lang="en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अपने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गाँव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के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जल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के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लिए</a:t>
                      </a: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”</a:t>
                      </a:r>
                      <a:endParaRPr lang="en-I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DDWS/DOWR</a:t>
                      </a:r>
                      <a:endParaRPr lang="en-I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RWSD/PHED, </a:t>
                      </a:r>
                      <a:endParaRPr lang="en-I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Panchayati Raj and Rural Development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Source visit &amp; cleanliness drive</a:t>
                      </a:r>
                      <a:endParaRPr lang="en-IN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Initiate recharge / protection works</a:t>
                      </a:r>
                      <a:endParaRPr lang="en-IN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Community interaction &amp; water pledge</a:t>
                      </a:r>
                      <a:endParaRPr lang="en-IN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18811"/>
                  </a:ext>
                </a:extLst>
              </a:tr>
              <a:tr h="2335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 -6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Campaign with School Students: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“I am a Water Custodian”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मैं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भी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जल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रक्षक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हूँ</a:t>
                      </a:r>
                      <a:r>
                        <a:rPr lang="en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 be organized just after VC AT national level)</a:t>
                      </a:r>
                      <a:endParaRPr lang="en-I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Education Department,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RWSD/PHED,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Skill development institutions (supporting role)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Capacity building of students to act as a Water Ambassadors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Students take pledge to become water Ambassador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Students visits water supply schemes and take actions. Make Reels and Post.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24813"/>
                  </a:ext>
                </a:extLst>
              </a:tr>
              <a:tr h="1645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10 &amp; 11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065" marR="11963" marT="29364" marB="293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br>
                        <a:rPr lang="en-IN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</a:br>
                      <a:r>
                        <a:rPr lang="en-IN" sz="20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Jal Sanchay for Water Security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“</a:t>
                      </a:r>
                      <a:r>
                        <a:rPr lang="hi-IN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जल संचय से जल सुरक्षा</a:t>
                      </a: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”</a:t>
                      </a:r>
                      <a:endParaRPr lang="en-I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RWSD/PHED, 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DoWR, </a:t>
                      </a:r>
                      <a:r>
                        <a:rPr lang="en-IN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Panchayati Raj and Rural Development, SBM – G </a:t>
                      </a:r>
                      <a:endParaRPr lang="en-IN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Cleanliness drive for protecting the source from contamination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Constructing water recharge/harvesting structures</a:t>
                      </a: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397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2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23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3B0848-7522-468E-B939-AD9C581BB3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9567E7A-6249-4FD6-9AF2-7ACF38053E9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91AEB-D8FF-CBF1-AE16-2F9288CC4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40" y="6276180"/>
            <a:ext cx="5999312" cy="447551"/>
          </a:xfrm>
          <a:prstGeom prst="rect">
            <a:avLst/>
          </a:prstGeom>
        </p:spPr>
      </p:pic>
      <p:pic>
        <p:nvPicPr>
          <p:cNvPr id="9" name="Picture 8" descr="A blue and white background with text and images&#10;&#10;AI-generated content may be incorrect.">
            <a:extLst>
              <a:ext uri="{FF2B5EF4-FFF2-40B4-BE49-F238E27FC236}">
                <a16:creationId xmlns:a16="http://schemas.microsoft.com/office/drawing/2014/main" id="{E1B9069E-88D2-DD31-1DDD-57719C62B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56" y="2515104"/>
            <a:ext cx="3796681" cy="3570116"/>
          </a:xfrm>
          <a:prstGeom prst="rect">
            <a:avLst/>
          </a:prstGeom>
        </p:spPr>
      </p:pic>
      <p:pic>
        <p:nvPicPr>
          <p:cNvPr id="11" name="Picture 10" descr="A blue and white banner with a house and text&#10;&#10;AI-generated content may be incorrect.">
            <a:extLst>
              <a:ext uri="{FF2B5EF4-FFF2-40B4-BE49-F238E27FC236}">
                <a16:creationId xmlns:a16="http://schemas.microsoft.com/office/drawing/2014/main" id="{17AA3D7C-03F3-56F2-C1E6-1E27EA955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" y="2515104"/>
            <a:ext cx="2873841" cy="3570116"/>
          </a:xfrm>
          <a:prstGeom prst="rect">
            <a:avLst/>
          </a:prstGeom>
        </p:spPr>
      </p:pic>
      <p:pic>
        <p:nvPicPr>
          <p:cNvPr id="13" name="Picture 12" descr="A poster of a water festival&#10;&#10;AI-generated content may be incorrect.">
            <a:extLst>
              <a:ext uri="{FF2B5EF4-FFF2-40B4-BE49-F238E27FC236}">
                <a16:creationId xmlns:a16="http://schemas.microsoft.com/office/drawing/2014/main" id="{281A47B2-0EB9-D02C-FC18-2BF517C58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11" y="2570986"/>
            <a:ext cx="2999983" cy="35701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33DDFA-CC44-5AB8-2A90-51587DF6A79E}"/>
              </a:ext>
            </a:extLst>
          </p:cNvPr>
          <p:cNvSpPr txBox="1"/>
          <p:nvPr/>
        </p:nvSpPr>
        <p:spPr>
          <a:xfrm>
            <a:off x="563099" y="807778"/>
            <a:ext cx="1077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Jal Mahotsav (National level ) • Rajya Jal Utsav/ </a:t>
            </a:r>
            <a:r>
              <a:rPr lang="en-US" b="1" dirty="0" err="1">
                <a:solidFill>
                  <a:srgbClr val="0070C0"/>
                </a:solidFill>
              </a:rPr>
              <a:t>Nadee</a:t>
            </a:r>
            <a:r>
              <a:rPr lang="en-US" b="1" dirty="0">
                <a:solidFill>
                  <a:srgbClr val="0070C0"/>
                </a:solidFill>
              </a:rPr>
              <a:t> Utsav (State level ) • Lok Jal Utsav </a:t>
            </a:r>
            <a:r>
              <a:rPr lang="en-US" dirty="0">
                <a:solidFill>
                  <a:srgbClr val="0070C0"/>
                </a:solidFill>
              </a:rPr>
              <a:t>(GP/Village level)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090AF-038C-C6A6-E175-A0C0DA76FAF4}"/>
              </a:ext>
            </a:extLst>
          </p:cNvPr>
          <p:cNvSpPr txBox="1"/>
          <p:nvPr/>
        </p:nvSpPr>
        <p:spPr>
          <a:xfrm>
            <a:off x="563098" y="1312188"/>
            <a:ext cx="1077439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Why Jal Utsav</a:t>
            </a:r>
          </a:p>
          <a:p>
            <a:pPr algn="ctr"/>
            <a:r>
              <a:rPr lang="en-US" dirty="0"/>
              <a:t>Water systems last only when people feel ownership not just when infrastructure is built. Jal Utsav turns emotion + culture into action for O&amp;M, water quality and source protection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13CD9D2-F21B-4194-69CA-6303C2E71751}"/>
              </a:ext>
            </a:extLst>
          </p:cNvPr>
          <p:cNvSpPr/>
          <p:nvPr/>
        </p:nvSpPr>
        <p:spPr>
          <a:xfrm>
            <a:off x="3424687" y="3976777"/>
            <a:ext cx="457200" cy="2932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E8FF762-51E2-679F-E12A-271928A79921}"/>
              </a:ext>
            </a:extLst>
          </p:cNvPr>
          <p:cNvSpPr/>
          <p:nvPr/>
        </p:nvSpPr>
        <p:spPr>
          <a:xfrm>
            <a:off x="8006374" y="3982831"/>
            <a:ext cx="457200" cy="2932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36F145-129E-CD7E-5EB2-BBEC8BD37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3622" y="115679"/>
            <a:ext cx="737364" cy="846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89FB4B-2B2C-19D6-4E48-3EC5C4BDE77B}"/>
              </a:ext>
            </a:extLst>
          </p:cNvPr>
          <p:cNvSpPr txBox="1"/>
          <p:nvPr/>
        </p:nvSpPr>
        <p:spPr>
          <a:xfrm>
            <a:off x="288136" y="97711"/>
            <a:ext cx="11025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solidFill>
                  <a:schemeClr val="bg2">
                    <a:lumMod val="25000"/>
                  </a:schemeClr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Jal Utsav: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People’s led Initiative for Water</a:t>
            </a:r>
            <a:endParaRPr lang="en-IN" sz="2800" b="1" i="0" dirty="0">
              <a:solidFill>
                <a:schemeClr val="bg2">
                  <a:lumMod val="25000"/>
                </a:schemeClr>
              </a:solidFill>
              <a:effectLst/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233341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951D0-75AD-CC56-58E4-7DD0F1F1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622A657-FFA4-BE9D-DE80-D24DFB6D0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868" y1="26519" x2="17582" y2="53039"/>
                        <a14:foregroundMark x1="17582" y1="53039" x2="45055" y2="60221"/>
                        <a14:foregroundMark x1="45055" y1="60221" x2="39011" y2="33149"/>
                        <a14:foregroundMark x1="39011" y1="33149" x2="32418" y2="28177"/>
                        <a14:foregroundMark x1="46154" y1="45856" x2="46154" y2="45856"/>
                        <a14:foregroundMark x1="47802" y1="45856" x2="43407" y2="44199"/>
                        <a14:foregroundMark x1="38462" y1="39779" x2="40659" y2="41989"/>
                        <a14:foregroundMark x1="31868" y1="24862" x2="28022" y2="28729"/>
                        <a14:backgroundMark x1="40042" y1="45856" x2="39451" y2="42943"/>
                        <a14:backgroundMark x1="40440" y1="47814" x2="40042" y2="458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041" y="3027815"/>
            <a:ext cx="497524" cy="494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9E4BCD-851B-E712-8BC4-3C8B5A10F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3622" y="115679"/>
            <a:ext cx="737364" cy="8469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44011B-95EA-1E88-03A2-986D1E372AA1}"/>
              </a:ext>
            </a:extLst>
          </p:cNvPr>
          <p:cNvCxnSpPr/>
          <p:nvPr/>
        </p:nvCxnSpPr>
        <p:spPr>
          <a:xfrm flipV="1">
            <a:off x="332509" y="582422"/>
            <a:ext cx="6101542" cy="1710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CAB227-027B-9DEF-54DD-9533B325005A}"/>
              </a:ext>
            </a:extLst>
          </p:cNvPr>
          <p:cNvSpPr txBox="1"/>
          <p:nvPr/>
        </p:nvSpPr>
        <p:spPr>
          <a:xfrm>
            <a:off x="268501" y="82968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800" b="1" i="0" dirty="0">
                <a:solidFill>
                  <a:schemeClr val="tx2"/>
                </a:solidFill>
                <a:effectLst/>
                <a:latin typeface="ui-sans-serif"/>
              </a:rPr>
              <a:t>Key Objectives</a:t>
            </a:r>
          </a:p>
        </p:txBody>
      </p:sp>
      <p:pic>
        <p:nvPicPr>
          <p:cNvPr id="1026" name="Graphic 29" descr="Checklist">
            <a:extLst>
              <a:ext uri="{FF2B5EF4-FFF2-40B4-BE49-F238E27FC236}">
                <a16:creationId xmlns:a16="http://schemas.microsoft.com/office/drawing/2014/main" id="{D2F256CC-5D47-7B48-F669-908131022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822164" y="4367259"/>
            <a:ext cx="455437" cy="455437"/>
          </a:xfrm>
          <a:prstGeom prst="rect">
            <a:avLst/>
          </a:prstGeom>
          <a:pattFill prst="pct5">
            <a:fgClr>
              <a:srgbClr val="CCFF99"/>
            </a:fgClr>
            <a:bgClr>
              <a:schemeClr val="bg1"/>
            </a:bgClr>
          </a:pattFill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1321E7A7-DCAF-F51F-4233-EA28B2427A80}"/>
              </a:ext>
            </a:extLst>
          </p:cNvPr>
          <p:cNvSpPr/>
          <p:nvPr/>
        </p:nvSpPr>
        <p:spPr>
          <a:xfrm>
            <a:off x="794883" y="2052017"/>
            <a:ext cx="2059398" cy="38476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503478CD-30D3-475F-A94C-2802A62F2274}"/>
              </a:ext>
            </a:extLst>
          </p:cNvPr>
          <p:cNvSpPr/>
          <p:nvPr/>
        </p:nvSpPr>
        <p:spPr>
          <a:xfrm>
            <a:off x="3541542" y="2884290"/>
            <a:ext cx="1980607" cy="3386648"/>
          </a:xfrm>
          <a:prstGeom prst="roundRect">
            <a:avLst/>
          </a:prstGeom>
          <a:solidFill>
            <a:srgbClr val="BA33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950F7862-62CB-8AD1-ABAB-0F6644237382}"/>
              </a:ext>
            </a:extLst>
          </p:cNvPr>
          <p:cNvSpPr/>
          <p:nvPr/>
        </p:nvSpPr>
        <p:spPr>
          <a:xfrm>
            <a:off x="6167418" y="2056153"/>
            <a:ext cx="2096816" cy="388660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BBC2E492-8222-2E0B-A6C8-5894D5D01D65}"/>
              </a:ext>
            </a:extLst>
          </p:cNvPr>
          <p:cNvSpPr/>
          <p:nvPr/>
        </p:nvSpPr>
        <p:spPr>
          <a:xfrm>
            <a:off x="9222073" y="2858406"/>
            <a:ext cx="2066316" cy="34125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7243CA-CCBC-6036-2829-8AD1E37B77B1}"/>
              </a:ext>
            </a:extLst>
          </p:cNvPr>
          <p:cNvSpPr txBox="1"/>
          <p:nvPr/>
        </p:nvSpPr>
        <p:spPr>
          <a:xfrm>
            <a:off x="965851" y="2175042"/>
            <a:ext cx="1742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i-sans-serif"/>
              </a:rPr>
              <a:t>People Owned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32489-9CE6-9789-3232-F91217BF5EE1}"/>
              </a:ext>
            </a:extLst>
          </p:cNvPr>
          <p:cNvSpPr txBox="1"/>
          <p:nvPr/>
        </p:nvSpPr>
        <p:spPr>
          <a:xfrm>
            <a:off x="3669953" y="3791377"/>
            <a:ext cx="1742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ui-sans-serif"/>
              </a:rPr>
              <a:t>Women Led Governance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50F367-4F28-9510-BC51-370454CD4876}"/>
              </a:ext>
            </a:extLst>
          </p:cNvPr>
          <p:cNvSpPr txBox="1"/>
          <p:nvPr/>
        </p:nvSpPr>
        <p:spPr>
          <a:xfrm>
            <a:off x="6211788" y="2419263"/>
            <a:ext cx="197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ui-sans-serif"/>
              </a:rPr>
              <a:t>Trusted Drinking Water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A51198-9555-2A05-AF24-6FFCD5BC79E2}"/>
              </a:ext>
            </a:extLst>
          </p:cNvPr>
          <p:cNvSpPr txBox="1"/>
          <p:nvPr/>
        </p:nvSpPr>
        <p:spPr>
          <a:xfrm>
            <a:off x="9222073" y="3807033"/>
            <a:ext cx="2066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ui-sans-serif"/>
              </a:rPr>
              <a:t>Whole of Government Convergence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06E7AC-CC2A-71CF-CDDA-2B9F16D57F56}"/>
              </a:ext>
            </a:extLst>
          </p:cNvPr>
          <p:cNvSpPr txBox="1"/>
          <p:nvPr/>
        </p:nvSpPr>
        <p:spPr>
          <a:xfrm>
            <a:off x="903611" y="3009540"/>
            <a:ext cx="191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AF2FA"/>
                </a:solidFill>
                <a:latin typeface="ui-sans-serif"/>
              </a:rPr>
              <a:t>Jan Bhagidari for water as a shared responsibility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BE168B-2330-388B-CADB-27F60B199B1B}"/>
              </a:ext>
            </a:extLst>
          </p:cNvPr>
          <p:cNvSpPr txBox="1"/>
          <p:nvPr/>
        </p:nvSpPr>
        <p:spPr>
          <a:xfrm>
            <a:off x="3586100" y="4878772"/>
            <a:ext cx="1910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AF2FA"/>
                </a:solidFill>
                <a:latin typeface="ui-sans-serif"/>
              </a:rPr>
              <a:t>Women leading village drinking water services</a:t>
            </a:r>
          </a:p>
          <a:p>
            <a:pPr algn="ctr"/>
            <a:endParaRPr lang="en-US" dirty="0">
              <a:solidFill>
                <a:srgbClr val="EAF2F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EAF476-E195-8B12-36DA-4C8BA5A0878C}"/>
              </a:ext>
            </a:extLst>
          </p:cNvPr>
          <p:cNvSpPr txBox="1"/>
          <p:nvPr/>
        </p:nvSpPr>
        <p:spPr>
          <a:xfrm>
            <a:off x="6307390" y="3475460"/>
            <a:ext cx="191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i-sans-serif"/>
              </a:rPr>
              <a:t>Focus on service quality, not just assets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89573F-3EBB-A752-9C7B-A059814FE568}"/>
              </a:ext>
            </a:extLst>
          </p:cNvPr>
          <p:cNvSpPr txBox="1"/>
          <p:nvPr/>
        </p:nvSpPr>
        <p:spPr>
          <a:xfrm>
            <a:off x="9222072" y="4946652"/>
            <a:ext cx="206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AF2FA"/>
                </a:solidFill>
                <a:latin typeface="ui-sans-serif"/>
              </a:rPr>
              <a:t>Ministries, GPs &amp; communities working together</a:t>
            </a:r>
          </a:p>
          <a:p>
            <a:pPr algn="ctr"/>
            <a:endParaRPr lang="en-US" dirty="0">
              <a:solidFill>
                <a:srgbClr val="EAF2FA"/>
              </a:solidFill>
            </a:endParaRPr>
          </a:p>
        </p:txBody>
      </p:sp>
      <p:pic>
        <p:nvPicPr>
          <p:cNvPr id="9" name="Picture 8" descr="A group of people in different poses&#10;&#10;AI-generated content may be incorrect.">
            <a:extLst>
              <a:ext uri="{FF2B5EF4-FFF2-40B4-BE49-F238E27FC236}">
                <a16:creationId xmlns:a16="http://schemas.microsoft.com/office/drawing/2014/main" id="{5EFA94B0-5A8D-413A-BC3E-45D510B52C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1" t="49487" r="3320" b="4726"/>
          <a:stretch/>
        </p:blipFill>
        <p:spPr>
          <a:xfrm>
            <a:off x="9134856" y="2052017"/>
            <a:ext cx="2202080" cy="148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 descr="A group of people in different poses&#10;&#10;AI-generated content may be incorrect.">
            <a:extLst>
              <a:ext uri="{FF2B5EF4-FFF2-40B4-BE49-F238E27FC236}">
                <a16:creationId xmlns:a16="http://schemas.microsoft.com/office/drawing/2014/main" id="{0E55A1B7-F851-8D5E-149C-5246659D4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87" r="1982" b="50513"/>
          <a:stretch/>
        </p:blipFill>
        <p:spPr>
          <a:xfrm>
            <a:off x="3396493" y="2052017"/>
            <a:ext cx="2270704" cy="148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 descr="A group of people in different poses&#10;&#10;AI-generated content may be incorrect.">
            <a:extLst>
              <a:ext uri="{FF2B5EF4-FFF2-40B4-BE49-F238E27FC236}">
                <a16:creationId xmlns:a16="http://schemas.microsoft.com/office/drawing/2014/main" id="{1FC7DFC9-C234-2649-65F7-48A2599E9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51095" r="52213" b="2147"/>
          <a:stretch/>
        </p:blipFill>
        <p:spPr>
          <a:xfrm>
            <a:off x="6093998" y="4499263"/>
            <a:ext cx="2319454" cy="1776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 descr="A person raising his hand to a group of people&#10;&#10;AI-generated content may be incorrect.">
            <a:extLst>
              <a:ext uri="{FF2B5EF4-FFF2-40B4-BE49-F238E27FC236}">
                <a16:creationId xmlns:a16="http://schemas.microsoft.com/office/drawing/2014/main" id="{3B98AB4B-DA62-42E8-C1B1-CB6772364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4725237"/>
            <a:ext cx="2319454" cy="154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9E2143-EEE3-7426-0708-815EEC233905}"/>
              </a:ext>
            </a:extLst>
          </p:cNvPr>
          <p:cNvSpPr/>
          <p:nvPr/>
        </p:nvSpPr>
        <p:spPr>
          <a:xfrm>
            <a:off x="308179" y="920190"/>
            <a:ext cx="11718477" cy="7527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Jal Mahotsav is a national people’s movement that celebrates water as a shared responsibility, people-owned, women-led, service-driven and sustained through collective action.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5DDF39-6D0C-926A-23DC-CC3359E9B5FD}"/>
              </a:ext>
            </a:extLst>
          </p:cNvPr>
          <p:cNvSpPr/>
          <p:nvPr/>
        </p:nvSpPr>
        <p:spPr>
          <a:xfrm>
            <a:off x="1360183" y="6371411"/>
            <a:ext cx="9733915" cy="387792"/>
          </a:xfrm>
          <a:prstGeom prst="roundRect">
            <a:avLst/>
          </a:prstGeom>
          <a:solidFill>
            <a:srgbClr val="CCFF99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900" b="1" i="0" dirty="0">
                <a:solidFill>
                  <a:srgbClr val="030712"/>
                </a:solidFill>
                <a:effectLst/>
                <a:latin typeface="ui-sans-serif"/>
              </a:rPr>
              <a:t>  </a:t>
            </a:r>
            <a:r>
              <a:rPr lang="en-US" dirty="0">
                <a:solidFill>
                  <a:srgbClr val="002060"/>
                </a:solidFill>
              </a:rPr>
              <a:t>Jal Mahotsav – Align with International Women’s Day (8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March) and World Water Day (22</a:t>
            </a:r>
            <a:r>
              <a:rPr lang="en-US" baseline="30000" dirty="0">
                <a:solidFill>
                  <a:srgbClr val="002060"/>
                </a:solidFill>
              </a:rPr>
              <a:t>nd</a:t>
            </a:r>
            <a:r>
              <a:rPr lang="en-US" dirty="0">
                <a:solidFill>
                  <a:srgbClr val="002060"/>
                </a:solidFill>
              </a:rPr>
              <a:t> March)</a:t>
            </a:r>
          </a:p>
        </p:txBody>
      </p:sp>
    </p:spTree>
    <p:extLst>
      <p:ext uri="{BB962C8B-B14F-4D97-AF65-F5344CB8AC3E}">
        <p14:creationId xmlns:p14="http://schemas.microsoft.com/office/powerpoint/2010/main" val="359349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C6BD15-F3E8-91C2-7E5D-00A8DEFEC075}"/>
              </a:ext>
            </a:extLst>
          </p:cNvPr>
          <p:cNvSpPr txBox="1"/>
          <p:nvPr/>
        </p:nvSpPr>
        <p:spPr>
          <a:xfrm>
            <a:off x="36426" y="53556"/>
            <a:ext cx="6556249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  Key Preparatory Activity</a:t>
            </a:r>
            <a:endParaRPr lang="en-US" sz="2800" i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293414-EDE1-8AA6-54EE-818560D87774}"/>
              </a:ext>
            </a:extLst>
          </p:cNvPr>
          <p:cNvCxnSpPr/>
          <p:nvPr/>
        </p:nvCxnSpPr>
        <p:spPr>
          <a:xfrm flipV="1">
            <a:off x="332509" y="595192"/>
            <a:ext cx="6101542" cy="1710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26DC3-DF4E-8097-7867-CF24D50E1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2055"/>
            <a:ext cx="10358535" cy="3736910"/>
          </a:xfr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Meeting of the Hon’ble Minister of Jal Shakti with Panchayati Raj and PHED Departments of all States to review preparedness and provide strategic direction – </a:t>
            </a: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Last week of February</a:t>
            </a:r>
            <a:endParaRPr lang="en-US" sz="2400" b="1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Coordination meeting of DDWS with relevant Ministries and Departments (WCD, </a:t>
            </a:r>
            <a:r>
              <a:rPr lang="en-IN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MoHFW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IN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MoPR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IN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MoHUA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etc.) to ensure inter-sectoral convergence and alignment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9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C6BD15-F3E8-91C2-7E5D-00A8DEFEC075}"/>
              </a:ext>
            </a:extLst>
          </p:cNvPr>
          <p:cNvSpPr txBox="1"/>
          <p:nvPr/>
        </p:nvSpPr>
        <p:spPr>
          <a:xfrm>
            <a:off x="-122198" y="53556"/>
            <a:ext cx="6556249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     </a:t>
            </a: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Overview of Activities </a:t>
            </a:r>
            <a:endParaRPr lang="en-US" sz="2800" i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293414-EDE1-8AA6-54EE-818560D87774}"/>
              </a:ext>
            </a:extLst>
          </p:cNvPr>
          <p:cNvCxnSpPr/>
          <p:nvPr/>
        </p:nvCxnSpPr>
        <p:spPr>
          <a:xfrm flipV="1">
            <a:off x="332509" y="595192"/>
            <a:ext cx="6101542" cy="1710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A8E83E-66BB-8707-6FE9-A44CEBC6C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6026"/>
              </p:ext>
            </p:extLst>
          </p:nvPr>
        </p:nvGraphicFramePr>
        <p:xfrm>
          <a:off x="838200" y="979714"/>
          <a:ext cx="10515600" cy="49219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091166972"/>
                    </a:ext>
                  </a:extLst>
                </a:gridCol>
              </a:tblGrid>
              <a:tr h="4528148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endParaRPr lang="en-US" b="1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08 March 2026 – Inaugural Day (International Women’s Day): </a:t>
                      </a:r>
                      <a:r>
                        <a:rPr lang="en-US" b="0" i="1" dirty="0">
                          <a:effectLst/>
                          <a:latin typeface="Segoe UI" panose="020B0502040204020203" pitchFamily="34" charset="0"/>
                        </a:rPr>
                        <a:t>National launch of Jal Mahotsav highlighting women’s leadership and people‑led drinking water governance (virtual mode).</a:t>
                      </a:r>
                    </a:p>
                    <a:p>
                      <a:pPr fontAlgn="t"/>
                      <a:endParaRPr lang="en-US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9/10/11 March – National‑Level Event: </a:t>
                      </a:r>
                      <a:r>
                        <a:rPr lang="en-US" b="0" i="1" dirty="0">
                          <a:effectLst/>
                          <a:latin typeface="Segoe UI" panose="020B0502040204020203" pitchFamily="34" charset="0"/>
                        </a:rPr>
                        <a:t>High‑level convergence event showcasing the impact of safe drinking water on women’s health, dignity, and empowerment.</a:t>
                      </a:r>
                      <a:endParaRPr lang="en-US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endParaRPr lang="en-US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11 March – World Plumber’s Day: </a:t>
                      </a:r>
                      <a:r>
                        <a:rPr lang="en-US" b="0" i="1" dirty="0">
                          <a:effectLst/>
                          <a:latin typeface="Segoe UI" panose="020B0502040204020203" pitchFamily="34" charset="0"/>
                        </a:rPr>
                        <a:t>Recognition of plumbers as key frontline service providers and strengthening local O&amp;M skills for rural water systems.</a:t>
                      </a: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endParaRPr lang="en-US" b="0" i="1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22 March – Culmination Day (World Water Day): </a:t>
                      </a:r>
                      <a:r>
                        <a:rPr lang="en-US" b="0" i="1" dirty="0">
                          <a:effectLst/>
                          <a:latin typeface="Segoe UI" panose="020B0502040204020203" pitchFamily="34" charset="0"/>
                        </a:rPr>
                        <a:t>Closing of Jal Mahotsav with reflection on outcomes, learnings, and recognition of community and institutional contributions.</a:t>
                      </a:r>
                      <a:endParaRPr lang="en-US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endParaRPr lang="en-US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Intervening Days:</a:t>
                      </a:r>
                      <a:b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</a:br>
                      <a:r>
                        <a:rPr lang="en-US" b="0" i="1" dirty="0">
                          <a:effectLst/>
                          <a:latin typeface="Segoe UI" panose="020B0502040204020203" pitchFamily="34" charset="0"/>
                        </a:rPr>
                        <a:t>Focused activities on women’s capacity building, skill ecosystem strengthening, student-led water initiatives, and source sustainability actions.</a:t>
                      </a:r>
                      <a:endParaRPr lang="en-US" b="0" i="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15000"/>
                  </a:ext>
                </a:extLst>
              </a:tr>
              <a:tr h="393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5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6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C74AF3-F2BB-A48B-C5FF-35D60543004F}"/>
              </a:ext>
            </a:extLst>
          </p:cNvPr>
          <p:cNvGraphicFramePr>
            <a:graphicFrameLocks noGrp="1"/>
          </p:cNvGraphicFramePr>
          <p:nvPr/>
        </p:nvGraphicFramePr>
        <p:xfrm>
          <a:off x="476408" y="855312"/>
          <a:ext cx="11017599" cy="57584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84880">
                  <a:extLst>
                    <a:ext uri="{9D8B030D-6E8A-4147-A177-3AD203B41FA5}">
                      <a16:colId xmlns:a16="http://schemas.microsoft.com/office/drawing/2014/main" val="1145986458"/>
                    </a:ext>
                  </a:extLst>
                </a:gridCol>
                <a:gridCol w="2853891">
                  <a:extLst>
                    <a:ext uri="{9D8B030D-6E8A-4147-A177-3AD203B41FA5}">
                      <a16:colId xmlns:a16="http://schemas.microsoft.com/office/drawing/2014/main" val="3510078929"/>
                    </a:ext>
                  </a:extLst>
                </a:gridCol>
                <a:gridCol w="3695414">
                  <a:extLst>
                    <a:ext uri="{9D8B030D-6E8A-4147-A177-3AD203B41FA5}">
                      <a16:colId xmlns:a16="http://schemas.microsoft.com/office/drawing/2014/main" val="3016400149"/>
                    </a:ext>
                  </a:extLst>
                </a:gridCol>
                <a:gridCol w="3783414">
                  <a:extLst>
                    <a:ext uri="{9D8B030D-6E8A-4147-A177-3AD203B41FA5}">
                      <a16:colId xmlns:a16="http://schemas.microsoft.com/office/drawing/2014/main" val="2865485134"/>
                    </a:ext>
                  </a:extLst>
                </a:gridCol>
              </a:tblGrid>
              <a:tr h="3345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 S. No.</a:t>
                      </a:r>
                      <a:endParaRPr lang="en-US" sz="1600" b="1" kern="1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 Themes</a:t>
                      </a:r>
                      <a:endParaRPr lang="en-US" sz="1600" b="1" kern="1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Participating Departments</a:t>
                      </a:r>
                      <a:endParaRPr lang="en-US" sz="1600" b="1" kern="1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Key Activities</a:t>
                      </a:r>
                      <a:endParaRPr lang="en-US" sz="1600" b="1" kern="1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 anchor="ctr"/>
                </a:tc>
                <a:extLst>
                  <a:ext uri="{0D108BD9-81ED-4DB2-BD59-A6C34878D82A}">
                    <a16:rowId xmlns:a16="http://schemas.microsoft.com/office/drawing/2014/main" val="3676275775"/>
                  </a:ext>
                </a:extLst>
              </a:tr>
              <a:tr h="1727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Celebrating </a:t>
                      </a: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Jal Arpan Diwas</a:t>
                      </a: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Gaon ka Jal, Gon </a:t>
                      </a:r>
                      <a:r>
                        <a:rPr lang="en-US" sz="1400" b="1" i="1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ke</a:t>
                      </a:r>
                      <a:r>
                        <a:rPr lang="en-US" sz="1400" b="1" i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Hath</a:t>
                      </a: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RWSD/PHED, Panchayati Raj and Rural Development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Celebrate Jal Arpan Diwas in </a:t>
                      </a: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Har </a:t>
                      </a:r>
                      <a:r>
                        <a:rPr lang="en-US" sz="1400" b="1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Ghar</a:t>
                      </a: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Jal certified villages</a:t>
                      </a: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ensuring proper O&amp;M</a:t>
                      </a: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Complete </a:t>
                      </a: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handover</a:t>
                      </a: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in villages where </a:t>
                      </a: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schemes have already been commissioned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Prioritize villages where schemes are about </a:t>
                      </a:r>
                      <a:r>
                        <a:rPr lang="en-US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to be commissioned (ensure 15–30 days of trial run)</a:t>
                      </a:r>
                      <a:endParaRPr lang="en-US" sz="14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274838284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Women led Water Quality Testing: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Jal Jaanch Mein Nari Netrutva</a:t>
                      </a:r>
                      <a:endParaRPr lang="en-US" sz="14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SRLM, RWSD/PHED, Panchayati Raj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Training of Self Help Groups by SRLM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Testing of sources to be done by trained FTK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1140038379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“Fix the Leak</a:t>
                      </a:r>
                      <a:r>
                        <a:rPr lang="en-IN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”, Skilled Hands for Sustainable Drinking Water Services</a:t>
                      </a:r>
                      <a:endParaRPr lang="en-US" sz="14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DDWS (JJM), State Departments of Technical Education, it is/Polytechnics/State Skill Missions (where applicable)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4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Sujal Gaon App</a:t>
                      </a:r>
                      <a:r>
                        <a:rPr lang="en-IN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: For VWSCs, FTK Committees and Operators: Supporting in Daily O&amp;M operations; Issue reporting and Data-based decision-making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1367348977"/>
                  </a:ext>
                </a:extLst>
              </a:tr>
              <a:tr h="1156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</a:t>
                      </a: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Jal Sanchay-Jan </a:t>
                      </a:r>
                      <a:r>
                        <a:rPr lang="en-US" sz="14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Bhagidari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Jan </a:t>
                      </a:r>
                      <a:r>
                        <a:rPr lang="en-US" sz="1400" b="1" i="1" kern="100" cap="none" spc="0" baseline="0" dirty="0" err="1">
                          <a:solidFill>
                            <a:schemeClr val="tx1"/>
                          </a:solidFill>
                          <a:effectLst/>
                        </a:rPr>
                        <a:t>Bhagidhari</a:t>
                      </a:r>
                      <a:r>
                        <a:rPr lang="en-US" sz="1400" b="1" i="1" kern="1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 se </a:t>
                      </a:r>
                      <a:r>
                        <a:rPr lang="en-US" sz="1400" b="1" i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Pey-Jal Sanchay</a:t>
                      </a:r>
                      <a:r>
                        <a:rPr lang="en-US" sz="1400" b="1" i="1" kern="1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1" i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RWSD/PHED, </a:t>
                      </a:r>
                      <a:r>
                        <a:rPr lang="en-US" sz="14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DoWR</a:t>
                      </a: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IN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Panchayati Raj and Rural Development, SBM – G 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Cleanliness drive for protecting the source from contamination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Constructing</a:t>
                      </a:r>
                      <a:r>
                        <a:rPr lang="en-US" sz="1400" kern="1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 water recharge/harvesting structures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4156520584"/>
                  </a:ext>
                </a:extLst>
              </a:tr>
              <a:tr h="714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5</a:t>
                      </a: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 Am a Water Protector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Main Bhi Jal Rakshak</a:t>
                      </a:r>
                      <a:endParaRPr lang="en-US" sz="1400" b="1" i="1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State Education Department, RWSD/PHED, Skill development institutions (supporting role)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Capacity building of students to act as a Water Ambassadors</a:t>
                      </a: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14995755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C6BD15-F3E8-91C2-7E5D-00A8DEFEC075}"/>
              </a:ext>
            </a:extLst>
          </p:cNvPr>
          <p:cNvSpPr txBox="1"/>
          <p:nvPr/>
        </p:nvSpPr>
        <p:spPr>
          <a:xfrm>
            <a:off x="-122198" y="53556"/>
            <a:ext cx="6556249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chemeClr val="tx2"/>
                </a:solidFill>
                <a:effectLst/>
                <a:latin typeface="ui-sans-serif"/>
                <a:ea typeface="Calibri" panose="020F0502020204030204" pitchFamily="34" charset="0"/>
                <a:cs typeface="Mangal" panose="02040503050203030202" pitchFamily="18" charset="0"/>
              </a:rPr>
              <a:t>Key Thematic Activities at State Level</a:t>
            </a:r>
            <a:endParaRPr lang="en-US" sz="2800" i="1" kern="100" dirty="0">
              <a:solidFill>
                <a:schemeClr val="tx2"/>
              </a:solidFill>
              <a:effectLst/>
              <a:latin typeface="ui-sans-serif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293414-EDE1-8AA6-54EE-818560D87774}"/>
              </a:ext>
            </a:extLst>
          </p:cNvPr>
          <p:cNvCxnSpPr/>
          <p:nvPr/>
        </p:nvCxnSpPr>
        <p:spPr>
          <a:xfrm flipV="1">
            <a:off x="332509" y="595192"/>
            <a:ext cx="6101542" cy="1710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48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74AD70-C0C6-4EED-AF60-D88D8CD60370}"/>
              </a:ext>
            </a:extLst>
          </p:cNvPr>
          <p:cNvSpPr txBox="1">
            <a:spLocks/>
          </p:cNvSpPr>
          <p:nvPr/>
        </p:nvSpPr>
        <p:spPr>
          <a:xfrm>
            <a:off x="5255260" y="1188637"/>
            <a:ext cx="5852711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9BAB5-F9F1-4D61-C0B1-D6FC064DC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3357" y="1444839"/>
            <a:ext cx="3533985" cy="404548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100332F-F2C1-4CBC-BA57-7FB5CF4AB65C}"/>
              </a:ext>
            </a:extLst>
          </p:cNvPr>
          <p:cNvSpPr txBox="1">
            <a:spLocks/>
          </p:cNvSpPr>
          <p:nvPr/>
        </p:nvSpPr>
        <p:spPr>
          <a:xfrm>
            <a:off x="5065340" y="2103481"/>
            <a:ext cx="4428236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Building Partnerships Changing Lives</a:t>
            </a:r>
          </a:p>
        </p:txBody>
      </p:sp>
    </p:spTree>
    <p:extLst>
      <p:ext uri="{BB962C8B-B14F-4D97-AF65-F5344CB8AC3E}">
        <p14:creationId xmlns:p14="http://schemas.microsoft.com/office/powerpoint/2010/main" val="390023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C74AF3-F2BB-A48B-C5FF-35D60543004F}"/>
              </a:ext>
            </a:extLst>
          </p:cNvPr>
          <p:cNvGraphicFramePr>
            <a:graphicFrameLocks noGrp="1"/>
          </p:cNvGraphicFramePr>
          <p:nvPr/>
        </p:nvGraphicFramePr>
        <p:xfrm>
          <a:off x="57912" y="314510"/>
          <a:ext cx="12076176" cy="62230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91591">
                  <a:extLst>
                    <a:ext uri="{9D8B030D-6E8A-4147-A177-3AD203B41FA5}">
                      <a16:colId xmlns:a16="http://schemas.microsoft.com/office/drawing/2014/main" val="1145986458"/>
                    </a:ext>
                  </a:extLst>
                </a:gridCol>
                <a:gridCol w="3115500">
                  <a:extLst>
                    <a:ext uri="{9D8B030D-6E8A-4147-A177-3AD203B41FA5}">
                      <a16:colId xmlns:a16="http://schemas.microsoft.com/office/drawing/2014/main" val="3510078929"/>
                    </a:ext>
                  </a:extLst>
                </a:gridCol>
                <a:gridCol w="4012532">
                  <a:extLst>
                    <a:ext uri="{9D8B030D-6E8A-4147-A177-3AD203B41FA5}">
                      <a16:colId xmlns:a16="http://schemas.microsoft.com/office/drawing/2014/main" val="3016400149"/>
                    </a:ext>
                  </a:extLst>
                </a:gridCol>
                <a:gridCol w="4356553">
                  <a:extLst>
                    <a:ext uri="{9D8B030D-6E8A-4147-A177-3AD203B41FA5}">
                      <a16:colId xmlns:a16="http://schemas.microsoft.com/office/drawing/2014/main" val="2865485134"/>
                    </a:ext>
                  </a:extLst>
                </a:gridCol>
              </a:tblGrid>
              <a:tr h="228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 S. No.</a:t>
                      </a:r>
                      <a:endParaRPr lang="en-US" sz="1400" b="1" kern="1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 Themes</a:t>
                      </a:r>
                      <a:endParaRPr lang="en-US" sz="1400" b="1" kern="1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Participating Departments</a:t>
                      </a:r>
                      <a:endParaRPr lang="en-US" sz="1400" b="1" kern="1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Key Launches</a:t>
                      </a:r>
                      <a:endParaRPr lang="en-US" sz="1400" b="1" kern="1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 anchor="ctr"/>
                </a:tc>
                <a:extLst>
                  <a:ext uri="{0D108BD9-81ED-4DB2-BD59-A6C34878D82A}">
                    <a16:rowId xmlns:a16="http://schemas.microsoft.com/office/drawing/2014/main" val="3676275775"/>
                  </a:ext>
                </a:extLst>
              </a:tr>
              <a:tr h="587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Celebrating 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Women’s Leadership 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in Safe and Secured 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Drinking Water Management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WCD, </a:t>
                      </a:r>
                      <a:r>
                        <a:rPr lang="en-IN" sz="12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MoHFW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NRLM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Jal Mahotsav Calendar (day-wise national programme)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Compendium on women water leaders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4-5 videos related to women leadership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2748382847"/>
                  </a:ext>
                </a:extLst>
              </a:tr>
              <a:tr h="577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Safe Water for 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Health and Nutrition Outcomes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DDWS (JJM), NHM, POSHAN 2.0 (Ministry of Women and Child Development), SBM (G)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Integrated Water, Health, Nutrition 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Impact Assessment Tool</a:t>
                      </a:r>
                      <a:endParaRPr lang="en-US" sz="12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1140038379"/>
                  </a:ext>
                </a:extLst>
              </a:tr>
              <a:tr h="408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Building 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Skills and Livelihoods 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for Rural Water Sustainability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DDWS (JJM), AICTE, MSME, Skill development agencies and institutions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Finalise elective course framework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indent="-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Jal Seva </a:t>
                      </a:r>
                      <a:r>
                        <a:rPr lang="en-IN" sz="1200" b="1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Adhayan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Report</a:t>
                      </a:r>
                      <a:endParaRPr lang="en-US" sz="12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4156520584"/>
                  </a:ext>
                </a:extLst>
              </a:tr>
              <a:tr h="587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“Fix the Leak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”, Skilled Hands for Sustainable Drinking Water Services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DDWS (JJM), MSDE, State Departments of Technical Education, State Skill Missions (where applicable)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Sujal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Gaon App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: For VWSCs, FTK Committees and Operators: Supporting in Daily O&amp;M operations; Issue reporting and Data-based decision-making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2566408190"/>
                  </a:ext>
                </a:extLst>
              </a:tr>
              <a:tr h="408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Women Led Community Action for Drinking 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Water Quality Assurance</a:t>
                      </a:r>
                      <a:endParaRPr lang="en-US" sz="12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DDWS (JJM), NRLM/SRLM (</a:t>
                      </a:r>
                      <a:r>
                        <a:rPr lang="en-IN" sz="12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MoRD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), Development partners supporting water quality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Short Handbook on Water Quality Testing using FTKs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indent="-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Training Video / AV Module on FTK Testing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1868049519"/>
                  </a:ext>
                </a:extLst>
              </a:tr>
              <a:tr h="408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Water source sustainability</a:t>
                      </a:r>
                      <a:endParaRPr lang="en-US" sz="12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DDWS (JJM), Water Resources / CGWB, </a:t>
                      </a:r>
                      <a:r>
                        <a:rPr lang="en-IN" sz="12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MoRD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IN" sz="12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MoPR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SBM (G), Agriculture &amp; allied departments, NITI Aayog 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Handbook on 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Regulations and Protocols for Source Protection 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by CGWB 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1597709819"/>
                  </a:ext>
                </a:extLst>
              </a:tr>
              <a:tr h="587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Main Bhi Jal </a:t>
                      </a:r>
                      <a:r>
                        <a:rPr lang="en-IN" sz="1200" b="1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Rakshak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/ I Am a Water Protector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Ministry of Education, DDWS (JJM), Skill development institutions (supporting role)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MyGov social media 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campaign, “Main Bhi Jal </a:t>
                      </a:r>
                      <a:r>
                        <a:rPr lang="en-IN" sz="12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Rakshak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”, inviting school students and others to create short reels/videos on water conservation, leak prevention, and source protection. 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170570400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Back to Roots “My Village, My Water Source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Ministers and elected representatives (wherever feasible), Senior officers of DDWS, PHED, Water Resources, Rural Development, Panchayati Raj, SBM(G), etc., District and block officials</a:t>
                      </a:r>
                      <a:r>
                        <a:rPr lang="en-US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Engineers, frontline workers, Jal </a:t>
                      </a:r>
                      <a:r>
                        <a:rPr lang="en-IN" sz="12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Mitras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One inspirational song on JJM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Selfie competition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3598931570"/>
                  </a:ext>
                </a:extLst>
              </a:tr>
              <a:tr h="408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 Capacitating </a:t>
                      </a:r>
                      <a:r>
                        <a:rPr lang="en-US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GPs on Planning and Financial Management of RPWSS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2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MoPR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DDWS (JJM)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3406217158"/>
                  </a:ext>
                </a:extLst>
              </a:tr>
              <a:tr h="408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200" kern="1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Culmination of Jal Mahotsav – Celebrating Interdepartmental Convergence</a:t>
                      </a:r>
                      <a:endParaRPr lang="en-US" sz="12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 NITI Ayog, DDWS (JJM), SBM, </a:t>
                      </a:r>
                      <a:r>
                        <a:rPr lang="en-IN" sz="12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MoRD</a:t>
                      </a:r>
                      <a:r>
                        <a:rPr lang="en-IN" sz="12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NHM, MSDE, Agriculture and allied</a:t>
                      </a:r>
                      <a:endParaRPr lang="en-US" sz="12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National Convergence Report</a:t>
                      </a:r>
                      <a:endParaRPr lang="en-US" sz="12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750" marR="13763" marT="34423" marB="34423"/>
                </a:tc>
                <a:extLst>
                  <a:ext uri="{0D108BD9-81ED-4DB2-BD59-A6C34878D82A}">
                    <a16:rowId xmlns:a16="http://schemas.microsoft.com/office/drawing/2014/main" val="16456227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C6BD15-F3E8-91C2-7E5D-00A8DEFEC075}"/>
              </a:ext>
            </a:extLst>
          </p:cNvPr>
          <p:cNvSpPr txBox="1"/>
          <p:nvPr/>
        </p:nvSpPr>
        <p:spPr>
          <a:xfrm>
            <a:off x="397131" y="-77649"/>
            <a:ext cx="10202892" cy="396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chemeClr val="tx2"/>
                </a:solidFill>
                <a:effectLst/>
                <a:latin typeface="ui-sans-serif"/>
                <a:ea typeface="UD Digi Kyokasho N-R" panose="020B0400000000000000" pitchFamily="18" charset="-128"/>
                <a:cs typeface="Mangal" panose="02040503050203030202" pitchFamily="18" charset="0"/>
              </a:rPr>
              <a:t>Key Thematic Activities at National Level</a:t>
            </a:r>
            <a:endParaRPr lang="en-US" sz="1600" i="1" kern="100" dirty="0">
              <a:solidFill>
                <a:schemeClr val="tx2"/>
              </a:solidFill>
              <a:effectLst/>
              <a:latin typeface="ui-sans-serif"/>
              <a:ea typeface="UD Digi Kyokasho N-R" panose="020B0400000000000000" pitchFamily="18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3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4721</Words>
  <Application>Microsoft Office PowerPoint</Application>
  <PresentationFormat>Widescreen</PresentationFormat>
  <Paragraphs>566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EYInterstate Light</vt:lpstr>
      <vt:lpstr>Mangal</vt:lpstr>
      <vt:lpstr>Segoe UI</vt:lpstr>
      <vt:lpstr>Symbol</vt:lpstr>
      <vt:lpstr>ui-sans-serif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Kaushalendra Singh</dc:creator>
  <cp:lastModifiedBy>Panda, Lopamudra</cp:lastModifiedBy>
  <cp:revision>65</cp:revision>
  <dcterms:created xsi:type="dcterms:W3CDTF">2026-01-07T17:19:00Z</dcterms:created>
  <dcterms:modified xsi:type="dcterms:W3CDTF">2026-02-16T12:59:37Z</dcterms:modified>
</cp:coreProperties>
</file>