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sldIdLst>
    <p:sldId id="257" r:id="rId2"/>
    <p:sldId id="329" r:id="rId3"/>
    <p:sldId id="309" r:id="rId4"/>
    <p:sldId id="274" r:id="rId5"/>
    <p:sldId id="330" r:id="rId6"/>
    <p:sldId id="335" r:id="rId7"/>
    <p:sldId id="256" r:id="rId8"/>
    <p:sldId id="333" r:id="rId9"/>
    <p:sldId id="268" r:id="rId10"/>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4773" autoAdjust="0"/>
  </p:normalViewPr>
  <p:slideViewPr>
    <p:cSldViewPr snapToGrid="0">
      <p:cViewPr varScale="1">
        <p:scale>
          <a:sx n="78" d="100"/>
          <a:sy n="78" d="100"/>
        </p:scale>
        <p:origin x="629" y="67"/>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428" cy="513507"/>
          </a:xfrm>
          <a:prstGeom prst="rect">
            <a:avLst/>
          </a:prstGeom>
        </p:spPr>
        <p:txBody>
          <a:bodyPr vert="horz" lIns="90416" tIns="45208" rIns="90416" bIns="45208" rtlCol="0"/>
          <a:lstStyle>
            <a:lvl1pPr algn="l">
              <a:defRPr sz="1200"/>
            </a:lvl1pPr>
          </a:lstStyle>
          <a:p>
            <a:endParaRPr lang="en-US"/>
          </a:p>
        </p:txBody>
      </p:sp>
      <p:sp>
        <p:nvSpPr>
          <p:cNvPr id="3" name="Date Placeholder 2"/>
          <p:cNvSpPr>
            <a:spLocks noGrp="1"/>
          </p:cNvSpPr>
          <p:nvPr>
            <p:ph type="dt" idx="1"/>
          </p:nvPr>
        </p:nvSpPr>
        <p:spPr>
          <a:xfrm>
            <a:off x="4023993" y="0"/>
            <a:ext cx="3078428" cy="513507"/>
          </a:xfrm>
          <a:prstGeom prst="rect">
            <a:avLst/>
          </a:prstGeom>
        </p:spPr>
        <p:txBody>
          <a:bodyPr vert="horz" lIns="90416" tIns="45208" rIns="90416" bIns="45208" rtlCol="0"/>
          <a:lstStyle>
            <a:lvl1pPr algn="r">
              <a:defRPr sz="1200"/>
            </a:lvl1pPr>
          </a:lstStyle>
          <a:p>
            <a:fld id="{32AB86F2-B9F3-4359-9ADE-1BDBF03FCF44}" type="datetimeFigureOut">
              <a:rPr lang="en-US" smtClean="0"/>
              <a:pPr/>
              <a:t>2/16/2026</a:t>
            </a:fld>
            <a:endParaRPr lang="en-US"/>
          </a:p>
        </p:txBody>
      </p:sp>
      <p:sp>
        <p:nvSpPr>
          <p:cNvPr id="4" name="Slide Image Placeholder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0416" tIns="45208" rIns="90416" bIns="45208" rtlCol="0" anchor="ctr"/>
          <a:lstStyle/>
          <a:p>
            <a:endParaRPr lang="en-US"/>
          </a:p>
        </p:txBody>
      </p:sp>
      <p:sp>
        <p:nvSpPr>
          <p:cNvPr id="5" name="Notes Placeholder 4"/>
          <p:cNvSpPr>
            <a:spLocks noGrp="1"/>
          </p:cNvSpPr>
          <p:nvPr>
            <p:ph type="body" sz="quarter" idx="3"/>
          </p:nvPr>
        </p:nvSpPr>
        <p:spPr>
          <a:xfrm>
            <a:off x="710407" y="4925409"/>
            <a:ext cx="5683250" cy="4029878"/>
          </a:xfrm>
          <a:prstGeom prst="rect">
            <a:avLst/>
          </a:prstGeom>
        </p:spPr>
        <p:txBody>
          <a:bodyPr vert="horz" lIns="90416" tIns="45208" rIns="90416" bIns="452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721109"/>
            <a:ext cx="3078428" cy="513506"/>
          </a:xfrm>
          <a:prstGeom prst="rect">
            <a:avLst/>
          </a:prstGeom>
        </p:spPr>
        <p:txBody>
          <a:bodyPr vert="horz" lIns="90416" tIns="45208" rIns="90416" bIns="45208" rtlCol="0" anchor="b"/>
          <a:lstStyle>
            <a:lvl1pPr algn="l">
              <a:defRPr sz="1200"/>
            </a:lvl1pPr>
          </a:lstStyle>
          <a:p>
            <a:endParaRPr lang="en-US"/>
          </a:p>
        </p:txBody>
      </p:sp>
      <p:sp>
        <p:nvSpPr>
          <p:cNvPr id="7" name="Slide Number Placeholder 6"/>
          <p:cNvSpPr>
            <a:spLocks noGrp="1"/>
          </p:cNvSpPr>
          <p:nvPr>
            <p:ph type="sldNum" sz="quarter" idx="5"/>
          </p:nvPr>
        </p:nvSpPr>
        <p:spPr>
          <a:xfrm>
            <a:off x="4023993" y="9721109"/>
            <a:ext cx="3078428" cy="513506"/>
          </a:xfrm>
          <a:prstGeom prst="rect">
            <a:avLst/>
          </a:prstGeom>
        </p:spPr>
        <p:txBody>
          <a:bodyPr vert="horz" lIns="90416" tIns="45208" rIns="90416" bIns="45208" rtlCol="0" anchor="b"/>
          <a:lstStyle>
            <a:lvl1pPr algn="r">
              <a:defRPr sz="1200"/>
            </a:lvl1pPr>
          </a:lstStyle>
          <a:p>
            <a:fld id="{FEA03054-81E7-45FA-A40D-9B8476838807}" type="slidenum">
              <a:rPr lang="en-US" smtClean="0"/>
              <a:pPr/>
              <a:t>‹#›</a:t>
            </a:fld>
            <a:endParaRPr lang="en-US"/>
          </a:p>
        </p:txBody>
      </p:sp>
    </p:spTree>
    <p:extLst>
      <p:ext uri="{BB962C8B-B14F-4D97-AF65-F5344CB8AC3E}">
        <p14:creationId xmlns:p14="http://schemas.microsoft.com/office/powerpoint/2010/main" val="1467078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2600325" y="566738"/>
            <a:ext cx="5022850" cy="2825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18" name="Google Shape;118;p1:notes"/>
          <p:cNvSpPr txBox="1">
            <a:spLocks noGrp="1"/>
          </p:cNvSpPr>
          <p:nvPr>
            <p:ph type="body" idx="1"/>
          </p:nvPr>
        </p:nvSpPr>
        <p:spPr>
          <a:xfrm>
            <a:off x="1021212" y="3580339"/>
            <a:ext cx="8181183" cy="3391992"/>
          </a:xfrm>
          <a:prstGeom prst="rect">
            <a:avLst/>
          </a:prstGeom>
          <a:noFill/>
          <a:ln>
            <a:noFill/>
          </a:ln>
        </p:spPr>
        <p:txBody>
          <a:bodyPr spcFirstLastPara="1" wrap="square" lIns="90401" tIns="45188" rIns="90401" bIns="45188" anchor="t" anchorCtr="0">
            <a:noAutofit/>
          </a:bodyPr>
          <a:lstStyle/>
          <a:p>
            <a:endParaRPr dirty="0"/>
          </a:p>
        </p:txBody>
      </p:sp>
      <p:sp>
        <p:nvSpPr>
          <p:cNvPr id="119" name="Google Shape;119;p1:notes"/>
          <p:cNvSpPr txBox="1">
            <a:spLocks noGrp="1"/>
          </p:cNvSpPr>
          <p:nvPr>
            <p:ph type="sldNum" idx="12"/>
          </p:nvPr>
        </p:nvSpPr>
        <p:spPr>
          <a:xfrm>
            <a:off x="5791786" y="7160677"/>
            <a:ext cx="4428529" cy="376690"/>
          </a:xfrm>
          <a:prstGeom prst="rect">
            <a:avLst/>
          </a:prstGeom>
          <a:noFill/>
          <a:ln>
            <a:noFill/>
          </a:ln>
        </p:spPr>
        <p:txBody>
          <a:bodyPr spcFirstLastPara="1" wrap="square" lIns="90401" tIns="45188" rIns="90401" bIns="45188" anchor="b" anchorCtr="0">
            <a:noAutofit/>
          </a:bodyPr>
          <a:lstStyle/>
          <a:p>
            <a:pPr>
              <a:buClr>
                <a:schemeClr val="dk1"/>
              </a:buClr>
              <a:buSzPts val="1200"/>
            </a:pPr>
            <a:fld id="{00000000-1234-1234-1234-123412341234}" type="slidenum">
              <a:rPr lang="en-US">
                <a:latin typeface="Calibri"/>
                <a:ea typeface="Calibri"/>
                <a:cs typeface="Calibri"/>
                <a:sym typeface="Calibri"/>
              </a:rPr>
              <a:pPr>
                <a:buClr>
                  <a:schemeClr val="dk1"/>
                </a:buClr>
                <a:buSzPts val="1200"/>
              </a:pPr>
              <a:t>1</a:t>
            </a:fld>
            <a:endParaRPr>
              <a:latin typeface="Calibri"/>
              <a:ea typeface="Calibri"/>
              <a:cs typeface="Calibri"/>
              <a:sym typeface="Calibri"/>
            </a:endParaRPr>
          </a:p>
        </p:txBody>
      </p:sp>
    </p:spTree>
    <p:extLst>
      <p:ext uri="{BB962C8B-B14F-4D97-AF65-F5344CB8AC3E}">
        <p14:creationId xmlns:p14="http://schemas.microsoft.com/office/powerpoint/2010/main" val="1680470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txBox="1">
            <a:spLocks noGrp="1"/>
          </p:cNvSpPr>
          <p:nvPr>
            <p:ph type="body" idx="1"/>
          </p:nvPr>
        </p:nvSpPr>
        <p:spPr>
          <a:xfrm>
            <a:off x="1039742" y="3317155"/>
            <a:ext cx="8329652" cy="3142654"/>
          </a:xfrm>
          <a:prstGeom prst="rect">
            <a:avLst/>
          </a:prstGeom>
        </p:spPr>
        <p:txBody>
          <a:bodyPr spcFirstLastPara="1" wrap="square" lIns="90401" tIns="45188" rIns="90401" bIns="45188" anchor="t" anchorCtr="0">
            <a:noAutofit/>
          </a:bodyPr>
          <a:lstStyle/>
          <a:p>
            <a:pPr>
              <a:spcBef>
                <a:spcPts val="356"/>
              </a:spcBef>
            </a:pPr>
            <a:endParaRPr/>
          </a:p>
        </p:txBody>
      </p:sp>
      <p:sp>
        <p:nvSpPr>
          <p:cNvPr id="183" name="Google Shape;183;p8:notes"/>
          <p:cNvSpPr>
            <a:spLocks noGrp="1" noRot="1" noChangeAspect="1"/>
          </p:cNvSpPr>
          <p:nvPr>
            <p:ph type="sldImg" idx="2"/>
          </p:nvPr>
        </p:nvSpPr>
        <p:spPr>
          <a:xfrm>
            <a:off x="2878138" y="525463"/>
            <a:ext cx="4652962" cy="26177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890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4:notes"/>
          <p:cNvSpPr>
            <a:spLocks noGrp="1" noRot="1" noChangeAspect="1"/>
          </p:cNvSpPr>
          <p:nvPr>
            <p:ph type="sldImg" idx="2"/>
          </p:nvPr>
        </p:nvSpPr>
        <p:spPr>
          <a:xfrm>
            <a:off x="2600325" y="566738"/>
            <a:ext cx="5022850" cy="2825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37" name="Google Shape;237;p14:notes"/>
          <p:cNvSpPr txBox="1">
            <a:spLocks noGrp="1"/>
          </p:cNvSpPr>
          <p:nvPr>
            <p:ph type="body" idx="1"/>
          </p:nvPr>
        </p:nvSpPr>
        <p:spPr>
          <a:xfrm>
            <a:off x="1021212" y="3580339"/>
            <a:ext cx="8181183" cy="3391992"/>
          </a:xfrm>
          <a:prstGeom prst="rect">
            <a:avLst/>
          </a:prstGeom>
          <a:noFill/>
          <a:ln>
            <a:noFill/>
          </a:ln>
        </p:spPr>
        <p:txBody>
          <a:bodyPr spcFirstLastPara="1" wrap="square" lIns="90401" tIns="45188" rIns="90401" bIns="45188" anchor="t" anchorCtr="0">
            <a:noAutofit/>
          </a:bodyPr>
          <a:lstStyle/>
          <a:p>
            <a:endParaRPr/>
          </a:p>
        </p:txBody>
      </p:sp>
      <p:sp>
        <p:nvSpPr>
          <p:cNvPr id="238" name="Google Shape;238;p14:notes"/>
          <p:cNvSpPr txBox="1">
            <a:spLocks noGrp="1"/>
          </p:cNvSpPr>
          <p:nvPr>
            <p:ph type="sldNum" idx="12"/>
          </p:nvPr>
        </p:nvSpPr>
        <p:spPr>
          <a:xfrm>
            <a:off x="5791786" y="7160677"/>
            <a:ext cx="4428529" cy="376690"/>
          </a:xfrm>
          <a:prstGeom prst="rect">
            <a:avLst/>
          </a:prstGeom>
          <a:noFill/>
          <a:ln>
            <a:noFill/>
          </a:ln>
        </p:spPr>
        <p:txBody>
          <a:bodyPr spcFirstLastPara="1" wrap="square" lIns="90401" tIns="45188" rIns="90401" bIns="45188" anchor="b" anchorCtr="0">
            <a:noAutofit/>
          </a:bodyPr>
          <a:lstStyle/>
          <a:p>
            <a:pPr>
              <a:buClr>
                <a:schemeClr val="lt1"/>
              </a:buClr>
              <a:buSzPts val="1200"/>
            </a:pPr>
            <a:fld id="{00000000-1234-1234-1234-123412341234}" type="slidenum">
              <a:rPr lang="en-US">
                <a:latin typeface="Calibri"/>
                <a:ea typeface="Calibri"/>
                <a:cs typeface="Calibri"/>
                <a:sym typeface="Calibri"/>
              </a:rPr>
              <a:pPr>
                <a:buClr>
                  <a:schemeClr val="lt1"/>
                </a:buClr>
                <a:buSzPts val="1200"/>
              </a:pPr>
              <a:t>9</a:t>
            </a:fld>
            <a:endParaRPr>
              <a:latin typeface="Calibri"/>
              <a:ea typeface="Calibri"/>
              <a:cs typeface="Calibri"/>
              <a:sym typeface="Calibri"/>
            </a:endParaRPr>
          </a:p>
        </p:txBody>
      </p:sp>
    </p:spTree>
    <p:extLst>
      <p:ext uri="{BB962C8B-B14F-4D97-AF65-F5344CB8AC3E}">
        <p14:creationId xmlns:p14="http://schemas.microsoft.com/office/powerpoint/2010/main" val="2733235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F3E51AE9-D266-4311-BD28-B3AF1DC7EF80}" type="datetimeFigureOut">
              <a:rPr lang="en-US" smtClean="0"/>
              <a:pPr/>
              <a:t>2/16/2026</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E2682F64-8CE7-4645-910B-CEDACE69240F}" type="slidenum">
              <a:rPr lang="en-US" smtClean="0"/>
              <a:pPr/>
              <a:t>‹#›</a:t>
            </a:fld>
            <a:endParaRPr lang="en-US"/>
          </a:p>
        </p:txBody>
      </p:sp>
    </p:spTree>
    <p:extLst>
      <p:ext uri="{BB962C8B-B14F-4D97-AF65-F5344CB8AC3E}">
        <p14:creationId xmlns:p14="http://schemas.microsoft.com/office/powerpoint/2010/main" val="3378558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51AE9-D266-4311-BD28-B3AF1DC7EF80}" type="datetimeFigureOut">
              <a:rPr lang="en-US" smtClean="0"/>
              <a:pPr/>
              <a:t>2/16/2026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82F64-8CE7-4645-910B-CEDACE69240F}" type="slidenum">
              <a:rPr lang="en-US" smtClean="0"/>
              <a:pPr/>
              <a:t>‹#›</a:t>
            </a:fld>
            <a:endParaRPr lang="en-US"/>
          </a:p>
        </p:txBody>
      </p:sp>
    </p:spTree>
    <p:extLst>
      <p:ext uri="{BB962C8B-B14F-4D97-AF65-F5344CB8AC3E}">
        <p14:creationId xmlns:p14="http://schemas.microsoft.com/office/powerpoint/2010/main" val="93229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51AE9-D266-4311-BD28-B3AF1DC7EF80}" type="datetimeFigureOut">
              <a:rPr lang="en-US" smtClean="0"/>
              <a:pPr/>
              <a:t>2/16/2026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82F64-8CE7-4645-910B-CEDACE69240F}" type="slidenum">
              <a:rPr lang="en-US" smtClean="0"/>
              <a:pPr/>
              <a:t>‹#›</a:t>
            </a:fld>
            <a:endParaRPr lang="en-US"/>
          </a:p>
        </p:txBody>
      </p:sp>
    </p:spTree>
    <p:extLst>
      <p:ext uri="{BB962C8B-B14F-4D97-AF65-F5344CB8AC3E}">
        <p14:creationId xmlns:p14="http://schemas.microsoft.com/office/powerpoint/2010/main" val="155307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51AE9-D266-4311-BD28-B3AF1DC7EF80}" type="datetimeFigureOut">
              <a:rPr lang="en-US" smtClean="0"/>
              <a:pPr/>
              <a:t>2/16/2026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82F64-8CE7-4645-910B-CEDACE69240F}" type="slidenum">
              <a:rPr lang="en-US" smtClean="0"/>
              <a:pPr/>
              <a:t>‹#›</a:t>
            </a:fld>
            <a:endParaRPr lang="en-US"/>
          </a:p>
        </p:txBody>
      </p:sp>
    </p:spTree>
    <p:extLst>
      <p:ext uri="{BB962C8B-B14F-4D97-AF65-F5344CB8AC3E}">
        <p14:creationId xmlns:p14="http://schemas.microsoft.com/office/powerpoint/2010/main" val="141261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E51AE9-D266-4311-BD28-B3AF1DC7EF80}" type="datetimeFigureOut">
              <a:rPr lang="en-US" smtClean="0"/>
              <a:pPr/>
              <a:t>2/16/2026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82F64-8CE7-4645-910B-CEDACE69240F}" type="slidenum">
              <a:rPr lang="en-US" smtClean="0"/>
              <a:pPr/>
              <a:t>‹#›</a:t>
            </a:fld>
            <a:endParaRPr lang="en-US"/>
          </a:p>
        </p:txBody>
      </p:sp>
    </p:spTree>
    <p:extLst>
      <p:ext uri="{BB962C8B-B14F-4D97-AF65-F5344CB8AC3E}">
        <p14:creationId xmlns:p14="http://schemas.microsoft.com/office/powerpoint/2010/main" val="248645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E51AE9-D266-4311-BD28-B3AF1DC7EF80}" type="datetimeFigureOut">
              <a:rPr lang="en-US" smtClean="0"/>
              <a:pPr/>
              <a:t>2/16/2026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682F64-8CE7-4645-910B-CEDACE69240F}" type="slidenum">
              <a:rPr lang="en-US" smtClean="0"/>
              <a:pPr/>
              <a:t>‹#›</a:t>
            </a:fld>
            <a:endParaRPr lang="en-US"/>
          </a:p>
        </p:txBody>
      </p:sp>
    </p:spTree>
    <p:extLst>
      <p:ext uri="{BB962C8B-B14F-4D97-AF65-F5344CB8AC3E}">
        <p14:creationId xmlns:p14="http://schemas.microsoft.com/office/powerpoint/2010/main" val="475584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E51AE9-D266-4311-BD28-B3AF1DC7EF80}" type="datetimeFigureOut">
              <a:rPr lang="en-US" smtClean="0"/>
              <a:pPr/>
              <a:t>2/16/2026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682F64-8CE7-4645-910B-CEDACE69240F}" type="slidenum">
              <a:rPr lang="en-US" smtClean="0"/>
              <a:pPr/>
              <a:t>‹#›</a:t>
            </a:fld>
            <a:endParaRPr lang="en-US"/>
          </a:p>
        </p:txBody>
      </p:sp>
    </p:spTree>
    <p:extLst>
      <p:ext uri="{BB962C8B-B14F-4D97-AF65-F5344CB8AC3E}">
        <p14:creationId xmlns:p14="http://schemas.microsoft.com/office/powerpoint/2010/main" val="3388519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E51AE9-D266-4311-BD28-B3AF1DC7EF80}" type="datetimeFigureOut">
              <a:rPr lang="en-US" smtClean="0"/>
              <a:pPr/>
              <a:t>2/16/2026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682F64-8CE7-4645-910B-CEDACE69240F}" type="slidenum">
              <a:rPr lang="en-US" smtClean="0"/>
              <a:pPr/>
              <a:t>‹#›</a:t>
            </a:fld>
            <a:endParaRPr lang="en-US"/>
          </a:p>
        </p:txBody>
      </p:sp>
    </p:spTree>
    <p:extLst>
      <p:ext uri="{BB962C8B-B14F-4D97-AF65-F5344CB8AC3E}">
        <p14:creationId xmlns:p14="http://schemas.microsoft.com/office/powerpoint/2010/main" val="1684064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E51AE9-D266-4311-BD28-B3AF1DC7EF80}" type="datetimeFigureOut">
              <a:rPr lang="en-US" smtClean="0"/>
              <a:pPr/>
              <a:t>2/16/2026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682F64-8CE7-4645-910B-CEDACE69240F}" type="slidenum">
              <a:rPr lang="en-US" smtClean="0"/>
              <a:pPr/>
              <a:t>‹#›</a:t>
            </a:fld>
            <a:endParaRPr lang="en-US"/>
          </a:p>
        </p:txBody>
      </p:sp>
    </p:spTree>
    <p:extLst>
      <p:ext uri="{BB962C8B-B14F-4D97-AF65-F5344CB8AC3E}">
        <p14:creationId xmlns:p14="http://schemas.microsoft.com/office/powerpoint/2010/main" val="178656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F3E51AE9-D266-4311-BD28-B3AF1DC7EF80}" type="datetimeFigureOut">
              <a:rPr lang="en-US" smtClean="0"/>
              <a:pPr/>
              <a:t>2/16/2026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2682F64-8CE7-4645-910B-CEDACE69240F}" type="slidenum">
              <a:rPr lang="en-US" smtClean="0"/>
              <a:pPr/>
              <a:t>‹#›</a:t>
            </a:fld>
            <a:endParaRPr lang="en-US"/>
          </a:p>
        </p:txBody>
      </p:sp>
    </p:spTree>
    <p:extLst>
      <p:ext uri="{BB962C8B-B14F-4D97-AF65-F5344CB8AC3E}">
        <p14:creationId xmlns:p14="http://schemas.microsoft.com/office/powerpoint/2010/main" val="3362111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F3E51AE9-D266-4311-BD28-B3AF1DC7EF80}" type="datetimeFigureOut">
              <a:rPr lang="en-US" smtClean="0"/>
              <a:pPr/>
              <a:t>2/16/2026</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E2682F64-8CE7-4645-910B-CEDACE69240F}" type="slidenum">
              <a:rPr lang="en-US" smtClean="0"/>
              <a:pPr/>
              <a:t>‹#›</a:t>
            </a:fld>
            <a:endParaRPr lang="en-US"/>
          </a:p>
        </p:txBody>
      </p:sp>
    </p:spTree>
    <p:extLst>
      <p:ext uri="{BB962C8B-B14F-4D97-AF65-F5344CB8AC3E}">
        <p14:creationId xmlns:p14="http://schemas.microsoft.com/office/powerpoint/2010/main" val="322075412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F3E51AE9-D266-4311-BD28-B3AF1DC7EF80}" type="datetimeFigureOut">
              <a:rPr lang="en-US" smtClean="0"/>
              <a:pPr/>
              <a:t>2/16/2026</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E2682F64-8CE7-4645-910B-CEDACE69240F}" type="slidenum">
              <a:rPr lang="en-US" smtClean="0"/>
              <a:pPr/>
              <a:t>‹#›</a:t>
            </a:fld>
            <a:endParaRPr lang="en-US"/>
          </a:p>
        </p:txBody>
      </p:sp>
    </p:spTree>
    <p:extLst>
      <p:ext uri="{BB962C8B-B14F-4D97-AF65-F5344CB8AC3E}">
        <p14:creationId xmlns:p14="http://schemas.microsoft.com/office/powerpoint/2010/main" val="1090354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1385685" y="344028"/>
            <a:ext cx="9268831" cy="379078"/>
          </a:xfrm>
          <a:prstGeom prst="rect">
            <a:avLst/>
          </a:prstGeom>
          <a:noFill/>
          <a:ln>
            <a:noFill/>
          </a:ln>
        </p:spPr>
        <p:txBody>
          <a:bodyPr spcFirstLastPara="1" wrap="square" lIns="0" tIns="12700" rIns="0" bIns="0" anchor="b" anchorCtr="0">
            <a:spAutoFit/>
          </a:bodyPr>
          <a:lstStyle/>
          <a:p>
            <a:pPr marL="0" lvl="0" indent="0" algn="ctr" rtl="0">
              <a:spcBef>
                <a:spcPts val="0"/>
              </a:spcBef>
              <a:spcAft>
                <a:spcPts val="0"/>
              </a:spcAft>
              <a:buClr>
                <a:schemeClr val="accent1"/>
              </a:buClr>
              <a:buSzPts val="2800"/>
              <a:buFont typeface="Times New Roman"/>
              <a:buNone/>
            </a:pPr>
            <a:r>
              <a:rPr lang="en-US" sz="2800" b="1" dirty="0">
                <a:solidFill>
                  <a:schemeClr val="tx1"/>
                </a:solidFill>
                <a:latin typeface="Times New Roman"/>
                <a:ea typeface="Times New Roman"/>
                <a:cs typeface="Times New Roman"/>
                <a:sym typeface="Times New Roman"/>
              </a:rPr>
              <a:t>Jal Jeevan Mission under ministry of Jal Shakti</a:t>
            </a:r>
            <a:endParaRPr sz="2800" b="1" dirty="0">
              <a:solidFill>
                <a:schemeClr val="tx1"/>
              </a:solidFill>
              <a:latin typeface="Times New Roman"/>
              <a:ea typeface="Times New Roman"/>
              <a:cs typeface="Times New Roman"/>
              <a:sym typeface="Times New Roman"/>
            </a:endParaRPr>
          </a:p>
        </p:txBody>
      </p:sp>
      <p:sp>
        <p:nvSpPr>
          <p:cNvPr id="125" name="Google Shape;125;p16"/>
          <p:cNvSpPr txBox="1">
            <a:spLocks noGrp="1"/>
          </p:cNvSpPr>
          <p:nvPr>
            <p:ph type="sldNum" sz="quarter" idx="12"/>
          </p:nvPr>
        </p:nvSpPr>
        <p:spPr>
          <a:xfrm>
            <a:off x="10566400" y="6356350"/>
            <a:ext cx="1016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45C75"/>
              </a:buClr>
              <a:buSzPts val="1200"/>
              <a:buFont typeface="Arial"/>
              <a:buNone/>
            </a:pPr>
            <a:fld id="{00000000-1234-1234-1234-123412341234}" type="slidenum">
              <a:rPr lang="en-US" sz="1200" b="0" i="0" u="none" strike="noStrike" cap="none">
                <a:solidFill>
                  <a:srgbClr val="045C75"/>
                </a:solidFill>
                <a:latin typeface="Arial"/>
                <a:ea typeface="Arial"/>
                <a:cs typeface="Arial"/>
                <a:sym typeface="Arial"/>
              </a:rPr>
              <a:pPr marL="0" marR="0" lvl="0" indent="0" algn="r" rtl="0">
                <a:lnSpc>
                  <a:spcPct val="100000"/>
                </a:lnSpc>
                <a:spcBef>
                  <a:spcPts val="0"/>
                </a:spcBef>
                <a:spcAft>
                  <a:spcPts val="0"/>
                </a:spcAft>
                <a:buClr>
                  <a:srgbClr val="045C75"/>
                </a:buClr>
                <a:buSzPts val="1200"/>
                <a:buFont typeface="Arial"/>
                <a:buNone/>
              </a:pPr>
              <a:t>1</a:t>
            </a:fld>
            <a:endParaRPr sz="1200" b="0" i="0" u="none" strike="noStrike" cap="none">
              <a:solidFill>
                <a:srgbClr val="045C75"/>
              </a:solidFill>
              <a:latin typeface="Arial"/>
              <a:ea typeface="Arial"/>
              <a:cs typeface="Arial"/>
              <a:sym typeface="Arial"/>
            </a:endParaRPr>
          </a:p>
        </p:txBody>
      </p:sp>
      <p:pic>
        <p:nvPicPr>
          <p:cNvPr id="122" name="Google Shape;122;p16"/>
          <p:cNvPicPr preferRelativeResize="0"/>
          <p:nvPr/>
        </p:nvPicPr>
        <p:blipFill rotWithShape="1">
          <a:blip r:embed="rId3">
            <a:alphaModFix/>
          </a:blip>
          <a:srcRect/>
          <a:stretch/>
        </p:blipFill>
        <p:spPr>
          <a:xfrm>
            <a:off x="381000" y="228600"/>
            <a:ext cx="914400" cy="989013"/>
          </a:xfrm>
          <a:prstGeom prst="rect">
            <a:avLst/>
          </a:prstGeom>
          <a:noFill/>
          <a:ln>
            <a:noFill/>
          </a:ln>
        </p:spPr>
      </p:pic>
      <p:pic>
        <p:nvPicPr>
          <p:cNvPr id="123" name="Google Shape;123;p16"/>
          <p:cNvPicPr preferRelativeResize="0"/>
          <p:nvPr/>
        </p:nvPicPr>
        <p:blipFill rotWithShape="1">
          <a:blip r:embed="rId4">
            <a:alphaModFix/>
          </a:blip>
          <a:srcRect/>
          <a:stretch/>
        </p:blipFill>
        <p:spPr>
          <a:xfrm>
            <a:off x="10896600" y="228600"/>
            <a:ext cx="838200" cy="912813"/>
          </a:xfrm>
          <a:prstGeom prst="rect">
            <a:avLst/>
          </a:prstGeom>
          <a:noFill/>
          <a:ln>
            <a:noFill/>
          </a:ln>
        </p:spPr>
      </p:pic>
      <p:pic>
        <p:nvPicPr>
          <p:cNvPr id="5" name="Picture 4">
            <a:extLst>
              <a:ext uri="{FF2B5EF4-FFF2-40B4-BE49-F238E27FC236}">
                <a16:creationId xmlns:a16="http://schemas.microsoft.com/office/drawing/2014/main" id="{EDD40EE4-1CFE-84DD-E2BD-C1B01BEE3751}"/>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0" y="-14076"/>
            <a:ext cx="12192000" cy="6890512"/>
          </a:xfrm>
          <a:prstGeom prst="rect">
            <a:avLst/>
          </a:prstGeom>
        </p:spPr>
      </p:pic>
      <p:pic>
        <p:nvPicPr>
          <p:cNvPr id="126" name="Google Shape;126;p16" descr="WhatsApp Image 2023-03-16 at 12.32.54 PM.jpeg"/>
          <p:cNvPicPr preferRelativeResize="0"/>
          <p:nvPr/>
        </p:nvPicPr>
        <p:blipFill rotWithShape="1">
          <a:blip r:embed="rId6">
            <a:alphaModFix/>
          </a:blip>
          <a:srcRect/>
          <a:stretch/>
        </p:blipFill>
        <p:spPr>
          <a:xfrm>
            <a:off x="10363200" y="5899150"/>
            <a:ext cx="1828800" cy="850900"/>
          </a:xfrm>
          <a:prstGeom prst="rect">
            <a:avLst/>
          </a:prstGeom>
          <a:noFill/>
          <a:ln>
            <a:noFill/>
          </a:ln>
        </p:spPr>
      </p:pic>
      <p:sp>
        <p:nvSpPr>
          <p:cNvPr id="127" name="Google Shape;127;p16"/>
          <p:cNvSpPr txBox="1"/>
          <p:nvPr/>
        </p:nvSpPr>
        <p:spPr>
          <a:xfrm>
            <a:off x="2086698" y="2538051"/>
            <a:ext cx="8018601" cy="3353436"/>
          </a:xfrm>
          <a:prstGeom prst="rect">
            <a:avLst/>
          </a:prstGeom>
          <a:noFill/>
          <a:ln>
            <a:noFill/>
          </a:ln>
        </p:spPr>
        <p:txBody>
          <a:bodyPr spcFirstLastPara="1" wrap="square" lIns="0" tIns="12050" rIns="0" bIns="0" anchor="t" anchorCtr="0">
            <a:noAutofit/>
          </a:bodyPr>
          <a:lstStyle/>
          <a:p>
            <a:pPr marL="0" marR="0" lvl="0" indent="0" algn="ctr" rtl="0">
              <a:lnSpc>
                <a:spcPct val="100000"/>
              </a:lnSpc>
              <a:spcBef>
                <a:spcPts val="0"/>
              </a:spcBef>
              <a:spcAft>
                <a:spcPts val="0"/>
              </a:spcAft>
              <a:buClr>
                <a:srgbClr val="002060"/>
              </a:buClr>
              <a:buSzPts val="3600"/>
              <a:buFont typeface="Times New Roman"/>
              <a:buNone/>
            </a:pPr>
            <a:r>
              <a:rPr lang="en-US" sz="2800" b="1" i="0" u="none" strike="noStrike" cap="none" dirty="0">
                <a:solidFill>
                  <a:srgbClr val="002060"/>
                </a:solidFill>
                <a:latin typeface="Gill Sans MT" pitchFamily="34" charset="0"/>
                <a:ea typeface="Times New Roman"/>
                <a:cs typeface="Times New Roman"/>
                <a:sym typeface="Times New Roman"/>
              </a:rPr>
              <a:t>District Water &amp; Sanitation Mission (DWSM) </a:t>
            </a:r>
            <a:r>
              <a:rPr lang="en-US" sz="2800" b="1" dirty="0">
                <a:solidFill>
                  <a:srgbClr val="002060"/>
                </a:solidFill>
                <a:latin typeface="Gill Sans MT" pitchFamily="34" charset="0"/>
                <a:ea typeface="Times New Roman"/>
                <a:cs typeface="Times New Roman"/>
                <a:sym typeface="Times New Roman"/>
              </a:rPr>
              <a:t>Jaisalmer, Rajasthan</a:t>
            </a:r>
          </a:p>
          <a:p>
            <a:pPr marL="0" marR="0" lvl="0" indent="0" algn="ctr" rtl="0">
              <a:lnSpc>
                <a:spcPct val="100000"/>
              </a:lnSpc>
              <a:spcBef>
                <a:spcPts val="0"/>
              </a:spcBef>
              <a:spcAft>
                <a:spcPts val="0"/>
              </a:spcAft>
              <a:buClr>
                <a:srgbClr val="002060"/>
              </a:buClr>
              <a:buSzPts val="3600"/>
              <a:buFont typeface="Times New Roman"/>
              <a:buNone/>
            </a:pPr>
            <a:endParaRPr lang="en-US" sz="1400" b="1" dirty="0">
              <a:solidFill>
                <a:srgbClr val="002060"/>
              </a:solidFill>
              <a:latin typeface="Gill Sans MT" pitchFamily="34" charset="0"/>
              <a:ea typeface="Times New Roman"/>
              <a:cs typeface="Times New Roman"/>
              <a:sym typeface="Times New Roman"/>
            </a:endParaRPr>
          </a:p>
          <a:p>
            <a:pPr marL="0" marR="0" lvl="0" indent="0" algn="ctr" rtl="0">
              <a:lnSpc>
                <a:spcPct val="100000"/>
              </a:lnSpc>
              <a:spcBef>
                <a:spcPts val="0"/>
              </a:spcBef>
              <a:spcAft>
                <a:spcPts val="0"/>
              </a:spcAft>
              <a:buClr>
                <a:srgbClr val="002060"/>
              </a:buClr>
              <a:buSzPts val="3600"/>
              <a:buFont typeface="Times New Roman"/>
              <a:buNone/>
            </a:pPr>
            <a:endParaRPr lang="en-US" b="1" dirty="0">
              <a:solidFill>
                <a:srgbClr val="002060"/>
              </a:solidFill>
              <a:latin typeface="Gill Sans MT" pitchFamily="34" charset="0"/>
              <a:cs typeface="Times New Roman"/>
              <a:sym typeface="Times New Roman"/>
            </a:endParaRPr>
          </a:p>
          <a:p>
            <a:pPr marL="0" marR="0" lvl="0" indent="0" algn="ctr" rtl="0">
              <a:lnSpc>
                <a:spcPct val="100000"/>
              </a:lnSpc>
              <a:spcBef>
                <a:spcPts val="0"/>
              </a:spcBef>
              <a:spcAft>
                <a:spcPts val="0"/>
              </a:spcAft>
              <a:buClr>
                <a:srgbClr val="002060"/>
              </a:buClr>
              <a:buSzPts val="3600"/>
              <a:buFont typeface="Times New Roman"/>
              <a:buNone/>
            </a:pPr>
            <a:endParaRPr lang="en-US" sz="2000" b="1" dirty="0">
              <a:solidFill>
                <a:srgbClr val="002060"/>
              </a:solidFill>
              <a:latin typeface="Gill Sans MT" pitchFamily="34" charset="0"/>
              <a:cs typeface="Times New Roman"/>
              <a:sym typeface="Times New Roman"/>
            </a:endParaRPr>
          </a:p>
          <a:p>
            <a:pPr marL="0" marR="0" lvl="0" indent="0" algn="ctr" rtl="0">
              <a:lnSpc>
                <a:spcPct val="100000"/>
              </a:lnSpc>
              <a:spcBef>
                <a:spcPts val="0"/>
              </a:spcBef>
              <a:spcAft>
                <a:spcPts val="0"/>
              </a:spcAft>
              <a:buClr>
                <a:srgbClr val="002060"/>
              </a:buClr>
              <a:buSzPts val="3600"/>
              <a:buFont typeface="Times New Roman"/>
              <a:buNone/>
            </a:pPr>
            <a:r>
              <a:rPr lang="en-US" sz="2000" b="1" dirty="0">
                <a:solidFill>
                  <a:srgbClr val="002060"/>
                </a:solidFill>
                <a:latin typeface="Gill Sans MT" pitchFamily="34" charset="0"/>
                <a:cs typeface="Times New Roman"/>
                <a:sym typeface="Times New Roman"/>
              </a:rPr>
              <a:t>Presented By:</a:t>
            </a:r>
          </a:p>
          <a:p>
            <a:pPr marL="0" marR="0" lvl="0" indent="0" algn="ctr" rtl="0">
              <a:lnSpc>
                <a:spcPct val="100000"/>
              </a:lnSpc>
              <a:spcBef>
                <a:spcPts val="0"/>
              </a:spcBef>
              <a:spcAft>
                <a:spcPts val="0"/>
              </a:spcAft>
              <a:buClr>
                <a:srgbClr val="002060"/>
              </a:buClr>
              <a:buSzPts val="3600"/>
              <a:buFont typeface="Times New Roman"/>
              <a:buNone/>
            </a:pPr>
            <a:r>
              <a:rPr lang="en-US" sz="2000" b="1" dirty="0">
                <a:solidFill>
                  <a:srgbClr val="002060"/>
                </a:solidFill>
                <a:latin typeface="Gill Sans MT" pitchFamily="34" charset="0"/>
                <a:cs typeface="Times New Roman"/>
                <a:sym typeface="Times New Roman"/>
              </a:rPr>
              <a:t>Shri Pratap Singh, I.A.S.</a:t>
            </a:r>
          </a:p>
          <a:p>
            <a:pPr marL="0" marR="0" lvl="0" indent="0" algn="ctr" rtl="0">
              <a:lnSpc>
                <a:spcPct val="100000"/>
              </a:lnSpc>
              <a:spcBef>
                <a:spcPts val="0"/>
              </a:spcBef>
              <a:spcAft>
                <a:spcPts val="0"/>
              </a:spcAft>
              <a:buClr>
                <a:srgbClr val="002060"/>
              </a:buClr>
              <a:buSzPts val="3600"/>
              <a:buFont typeface="Times New Roman"/>
              <a:buNone/>
            </a:pPr>
            <a:r>
              <a:rPr lang="en-US" sz="2000" b="1" dirty="0">
                <a:solidFill>
                  <a:srgbClr val="002060"/>
                </a:solidFill>
                <a:latin typeface="Gill Sans MT" pitchFamily="34" charset="0"/>
                <a:cs typeface="Times New Roman"/>
                <a:sym typeface="Times New Roman"/>
              </a:rPr>
              <a:t>Collector &amp; District Magistrate,</a:t>
            </a:r>
          </a:p>
          <a:p>
            <a:pPr marL="0" marR="0" lvl="0" indent="0" algn="ctr" rtl="0">
              <a:lnSpc>
                <a:spcPct val="100000"/>
              </a:lnSpc>
              <a:spcBef>
                <a:spcPts val="0"/>
              </a:spcBef>
              <a:spcAft>
                <a:spcPts val="0"/>
              </a:spcAft>
              <a:buClr>
                <a:srgbClr val="002060"/>
              </a:buClr>
              <a:buSzPts val="3600"/>
              <a:buFont typeface="Times New Roman"/>
              <a:buNone/>
            </a:pPr>
            <a:r>
              <a:rPr lang="en-US" sz="2000" b="1" dirty="0">
                <a:solidFill>
                  <a:srgbClr val="002060"/>
                </a:solidFill>
                <a:latin typeface="Gill Sans MT" pitchFamily="34" charset="0"/>
                <a:cs typeface="Times New Roman"/>
                <a:sym typeface="Times New Roman"/>
              </a:rPr>
              <a:t>Jaisalmer</a:t>
            </a:r>
          </a:p>
        </p:txBody>
      </p:sp>
      <p:sp>
        <p:nvSpPr>
          <p:cNvPr id="2" name="Google Shape;121;p16">
            <a:extLst>
              <a:ext uri="{FF2B5EF4-FFF2-40B4-BE49-F238E27FC236}">
                <a16:creationId xmlns:a16="http://schemas.microsoft.com/office/drawing/2014/main" id="{E6D5140C-045E-107A-D7F8-0BA348469D4B}"/>
              </a:ext>
            </a:extLst>
          </p:cNvPr>
          <p:cNvSpPr txBox="1">
            <a:spLocks/>
          </p:cNvSpPr>
          <p:nvPr/>
        </p:nvSpPr>
        <p:spPr>
          <a:xfrm>
            <a:off x="1461584" y="1243622"/>
            <a:ext cx="9268831" cy="379078"/>
          </a:xfrm>
          <a:prstGeom prst="rect">
            <a:avLst/>
          </a:prstGeom>
          <a:noFill/>
          <a:ln>
            <a:noFill/>
          </a:ln>
        </p:spPr>
        <p:txBody>
          <a:bodyPr spcFirstLastPara="1" vert="horz" wrap="square" lIns="0" tIns="12700" rIns="0" bIns="0" rtlCol="0" anchor="b" anchorCtr="0">
            <a:sp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spcBef>
                <a:spcPts val="0"/>
              </a:spcBef>
              <a:buClr>
                <a:schemeClr val="accent1"/>
              </a:buClr>
              <a:buSzPts val="2800"/>
              <a:buFont typeface="Times New Roman"/>
              <a:buNone/>
            </a:pPr>
            <a:r>
              <a:rPr lang="en-US" sz="2800" b="1" dirty="0">
                <a:solidFill>
                  <a:schemeClr val="tx1"/>
                </a:solidFill>
                <a:latin typeface="Gill Sans MT" pitchFamily="34" charset="0"/>
                <a:ea typeface="Times New Roman"/>
                <a:cs typeface="Times New Roman"/>
                <a:sym typeface="Times New Roman"/>
              </a:rPr>
              <a:t>Collector’s </a:t>
            </a:r>
            <a:r>
              <a:rPr lang="en-US" sz="2800" b="1" dirty="0" err="1">
                <a:solidFill>
                  <a:schemeClr val="tx1"/>
                </a:solidFill>
                <a:latin typeface="Gill Sans MT" pitchFamily="34" charset="0"/>
                <a:ea typeface="Times New Roman"/>
                <a:cs typeface="Times New Roman"/>
                <a:sym typeface="Times New Roman"/>
              </a:rPr>
              <a:t>Peyjal</a:t>
            </a:r>
            <a:r>
              <a:rPr lang="en-US" sz="2800" b="1" dirty="0">
                <a:solidFill>
                  <a:schemeClr val="tx1"/>
                </a:solidFill>
                <a:latin typeface="Gill Sans MT" pitchFamily="34" charset="0"/>
                <a:ea typeface="Times New Roman"/>
                <a:cs typeface="Times New Roman"/>
                <a:sym typeface="Times New Roman"/>
              </a:rPr>
              <a:t> </a:t>
            </a:r>
            <a:r>
              <a:rPr lang="en-US" sz="2800" b="1" dirty="0" err="1">
                <a:solidFill>
                  <a:schemeClr val="tx1"/>
                </a:solidFill>
                <a:latin typeface="Gill Sans MT" pitchFamily="34" charset="0"/>
                <a:ea typeface="Times New Roman"/>
                <a:cs typeface="Times New Roman"/>
                <a:sym typeface="Times New Roman"/>
              </a:rPr>
              <a:t>Samvad</a:t>
            </a:r>
            <a:endParaRPr lang="en-US" sz="2800" b="1" dirty="0">
              <a:solidFill>
                <a:schemeClr val="tx1"/>
              </a:solidFill>
              <a:latin typeface="Gill Sans MT" pitchFamily="34" charset="0"/>
              <a:ea typeface="Times New Roman"/>
              <a:cs typeface="Times New Roman"/>
              <a:sym typeface="Times New Roman"/>
            </a:endParaRPr>
          </a:p>
        </p:txBody>
      </p:sp>
      <p:sp>
        <p:nvSpPr>
          <p:cNvPr id="3" name="Google Shape;121;p16">
            <a:extLst>
              <a:ext uri="{FF2B5EF4-FFF2-40B4-BE49-F238E27FC236}">
                <a16:creationId xmlns:a16="http://schemas.microsoft.com/office/drawing/2014/main" id="{43E4B74B-C49A-90D4-C074-D7F0A4C80F30}"/>
              </a:ext>
            </a:extLst>
          </p:cNvPr>
          <p:cNvSpPr txBox="1">
            <a:spLocks/>
          </p:cNvSpPr>
          <p:nvPr/>
        </p:nvSpPr>
        <p:spPr>
          <a:xfrm>
            <a:off x="1534159" y="1714667"/>
            <a:ext cx="9268831" cy="222112"/>
          </a:xfrm>
          <a:prstGeom prst="rect">
            <a:avLst/>
          </a:prstGeom>
          <a:noFill/>
          <a:ln>
            <a:noFill/>
          </a:ln>
        </p:spPr>
        <p:txBody>
          <a:bodyPr spcFirstLastPara="1" vert="horz" wrap="square" lIns="0" tIns="12700" rIns="0" bIns="0" rtlCol="0" anchor="b" anchorCtr="0">
            <a:sp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spcBef>
                <a:spcPts val="0"/>
              </a:spcBef>
              <a:buClr>
                <a:schemeClr val="accent1"/>
              </a:buClr>
              <a:buSzPts val="2800"/>
              <a:buFont typeface="Times New Roman"/>
              <a:buNone/>
            </a:pPr>
            <a:r>
              <a:rPr lang="en-US" sz="1600" b="1" dirty="0">
                <a:solidFill>
                  <a:schemeClr val="tx1"/>
                </a:solidFill>
                <a:latin typeface="Gill Sans MT" pitchFamily="34" charset="0"/>
                <a:ea typeface="Times New Roman"/>
                <a:cs typeface="Times New Roman"/>
                <a:sym typeface="Times New Roman"/>
              </a:rPr>
              <a:t>FROM GRASSROOTS  TO  FOREFRONT </a:t>
            </a:r>
          </a:p>
        </p:txBody>
      </p:sp>
      <p:sp>
        <p:nvSpPr>
          <p:cNvPr id="4" name="Google Shape;121;p16">
            <a:extLst>
              <a:ext uri="{FF2B5EF4-FFF2-40B4-BE49-F238E27FC236}">
                <a16:creationId xmlns:a16="http://schemas.microsoft.com/office/drawing/2014/main" id="{8E9FE909-7765-D627-D9C1-97D0C0B05E43}"/>
              </a:ext>
            </a:extLst>
          </p:cNvPr>
          <p:cNvSpPr txBox="1">
            <a:spLocks/>
          </p:cNvSpPr>
          <p:nvPr/>
        </p:nvSpPr>
        <p:spPr>
          <a:xfrm>
            <a:off x="1385685" y="2014901"/>
            <a:ext cx="9268831" cy="379078"/>
          </a:xfrm>
          <a:prstGeom prst="rect">
            <a:avLst/>
          </a:prstGeom>
          <a:noFill/>
          <a:ln>
            <a:noFill/>
          </a:ln>
        </p:spPr>
        <p:txBody>
          <a:bodyPr spcFirstLastPara="1" vert="horz" wrap="square" lIns="0" tIns="12700" rIns="0" bIns="0" rtlCol="0" anchor="b" anchorCtr="0">
            <a:sp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spcBef>
                <a:spcPts val="0"/>
              </a:spcBef>
              <a:buClr>
                <a:schemeClr val="accent1"/>
              </a:buClr>
              <a:buSzPts val="2800"/>
              <a:buFont typeface="Times New Roman"/>
              <a:buNone/>
            </a:pPr>
            <a:r>
              <a:rPr lang="en-US" sz="2800" b="1">
                <a:solidFill>
                  <a:schemeClr val="tx1"/>
                </a:solidFill>
                <a:latin typeface="Gill Sans MT" pitchFamily="34" charset="0"/>
                <a:ea typeface="Times New Roman"/>
                <a:cs typeface="Times New Roman"/>
                <a:sym typeface="Times New Roman"/>
              </a:rPr>
              <a:t>Dated : 17-02-2026</a:t>
            </a:r>
            <a:endParaRPr lang="en-US" sz="2800" b="1" dirty="0">
              <a:solidFill>
                <a:schemeClr val="tx1"/>
              </a:solidFill>
              <a:latin typeface="Gill Sans MT" pitchFamily="34" charset="0"/>
              <a:ea typeface="Times New Roman"/>
              <a:cs typeface="Times New Roman"/>
              <a:sym typeface="Times New Roman"/>
            </a:endParaRPr>
          </a:p>
        </p:txBody>
      </p:sp>
    </p:spTree>
    <p:extLst>
      <p:ext uri="{BB962C8B-B14F-4D97-AF65-F5344CB8AC3E}">
        <p14:creationId xmlns:p14="http://schemas.microsoft.com/office/powerpoint/2010/main" val="177806800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2B1DD6-DD36-647C-DBF3-6C4762FE3E13}"/>
              </a:ext>
            </a:extLst>
          </p:cNvPr>
          <p:cNvSpPr/>
          <p:nvPr/>
        </p:nvSpPr>
        <p:spPr>
          <a:xfrm>
            <a:off x="598714" y="3018269"/>
            <a:ext cx="5455866" cy="78015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Gill Sans MT" pitchFamily="34" charset="0"/>
                <a:cs typeface="Times New Roman" panose="02020603050405020304" pitchFamily="18" charset="0"/>
              </a:rPr>
              <a:t>Coverage of FHTCs before JJM </a:t>
            </a:r>
          </a:p>
          <a:p>
            <a:pPr algn="ctr"/>
            <a:r>
              <a:rPr lang="en-US" sz="2000" dirty="0">
                <a:solidFill>
                  <a:schemeClr val="tx1"/>
                </a:solidFill>
                <a:latin typeface="Gill Sans MT" pitchFamily="34" charset="0"/>
                <a:cs typeface="Times New Roman" panose="02020603050405020304" pitchFamily="18" charset="0"/>
              </a:rPr>
              <a:t> ( as of 15th Aug 2019)</a:t>
            </a:r>
            <a:endParaRPr lang="en-IN" sz="2000" dirty="0">
              <a:solidFill>
                <a:schemeClr val="tx1"/>
              </a:solidFill>
              <a:latin typeface="Gill Sans MT"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C20DC13-8EEF-334E-339E-015F2BA22046}"/>
              </a:ext>
            </a:extLst>
          </p:cNvPr>
          <p:cNvSpPr/>
          <p:nvPr/>
        </p:nvSpPr>
        <p:spPr>
          <a:xfrm>
            <a:off x="6173939" y="3008671"/>
            <a:ext cx="5455866" cy="78609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Gill Sans MT" pitchFamily="34" charset="0"/>
                <a:cs typeface="Times New Roman" panose="02020603050405020304" pitchFamily="18" charset="0"/>
              </a:rPr>
              <a:t>Coverage of FHTCs since launch of JJM  </a:t>
            </a:r>
          </a:p>
          <a:p>
            <a:pPr algn="ctr"/>
            <a:r>
              <a:rPr lang="en-US" sz="2000" dirty="0">
                <a:solidFill>
                  <a:schemeClr val="tx1"/>
                </a:solidFill>
                <a:latin typeface="Gill Sans MT" pitchFamily="34" charset="0"/>
                <a:cs typeface="Times New Roman" panose="02020603050405020304" pitchFamily="18" charset="0"/>
              </a:rPr>
              <a:t>( till Jan -2026)  </a:t>
            </a:r>
            <a:endParaRPr lang="en-IN" sz="2000" dirty="0">
              <a:solidFill>
                <a:schemeClr val="tx1"/>
              </a:solidFill>
              <a:latin typeface="Gill Sans MT"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F9DC6A9-0774-7E0F-BDC4-9238E9157C4D}"/>
              </a:ext>
            </a:extLst>
          </p:cNvPr>
          <p:cNvSpPr/>
          <p:nvPr/>
        </p:nvSpPr>
        <p:spPr>
          <a:xfrm>
            <a:off x="627979" y="3934411"/>
            <a:ext cx="5455866" cy="44662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Gill Sans MT" pitchFamily="34" charset="0"/>
                <a:cs typeface="Times New Roman" panose="02020603050405020304" pitchFamily="18" charset="0"/>
              </a:rPr>
              <a:t>FTHCs covered –</a:t>
            </a:r>
            <a:r>
              <a:rPr lang="en-IN" sz="2000" dirty="0">
                <a:solidFill>
                  <a:schemeClr val="tx1"/>
                </a:solidFill>
                <a:latin typeface="Gill Sans MT" pitchFamily="34" charset="0"/>
                <a:cs typeface="Times New Roman" panose="02020603050405020304" pitchFamily="18" charset="0"/>
              </a:rPr>
              <a:t> 2,442 (1.99%)</a:t>
            </a:r>
            <a:r>
              <a:rPr lang="en-US" sz="2000" dirty="0">
                <a:solidFill>
                  <a:schemeClr val="tx1"/>
                </a:solidFill>
                <a:latin typeface="Gill Sans MT" pitchFamily="34" charset="0"/>
                <a:cs typeface="Times New Roman" panose="02020603050405020304" pitchFamily="18" charset="0"/>
              </a:rPr>
              <a:t> </a:t>
            </a:r>
            <a:endParaRPr lang="en-IN" sz="2000" dirty="0">
              <a:solidFill>
                <a:schemeClr val="tx1"/>
              </a:solidFill>
              <a:latin typeface="Gill Sans MT"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198262B-45F7-D315-A72B-5E6279E351F6}"/>
              </a:ext>
            </a:extLst>
          </p:cNvPr>
          <p:cNvSpPr/>
          <p:nvPr/>
        </p:nvSpPr>
        <p:spPr>
          <a:xfrm>
            <a:off x="6159191" y="3934412"/>
            <a:ext cx="5455866" cy="44662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Gill Sans MT" pitchFamily="34" charset="0"/>
                <a:cs typeface="Times New Roman" panose="02020603050405020304" pitchFamily="18" charset="0"/>
              </a:rPr>
              <a:t>FTHCs  covered  61,317(49.86%) </a:t>
            </a:r>
            <a:endParaRPr lang="en-IN" sz="2000" dirty="0">
              <a:solidFill>
                <a:schemeClr val="tx1"/>
              </a:solidFill>
              <a:latin typeface="Gill Sans MT"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CDC77F6-C081-62AA-6904-6F133FBD51FF}"/>
              </a:ext>
            </a:extLst>
          </p:cNvPr>
          <p:cNvPicPr>
            <a:picLocks noChangeAspect="1"/>
          </p:cNvPicPr>
          <p:nvPr/>
        </p:nvPicPr>
        <p:blipFill>
          <a:blip r:embed="rId2" cstate="print">
            <a:extLst>
              <a:ext uri="{28A0092B-C50C-407E-A947-70E740481C1C}">
                <a14:useLocalDpi xmlns:a14="http://schemas.microsoft.com/office/drawing/2010/main" val="0"/>
              </a:ext>
            </a:extLst>
          </a:blip>
          <a:srcRect t="13867"/>
          <a:stretch>
            <a:fillRect/>
          </a:stretch>
        </p:blipFill>
        <p:spPr>
          <a:xfrm>
            <a:off x="598714" y="4593175"/>
            <a:ext cx="3002834" cy="2091840"/>
          </a:xfrm>
          <a:prstGeom prst="rect">
            <a:avLst/>
          </a:prstGeom>
        </p:spPr>
      </p:pic>
      <p:pic>
        <p:nvPicPr>
          <p:cNvPr id="15" name="Google Shape;234;p28">
            <a:extLst>
              <a:ext uri="{FF2B5EF4-FFF2-40B4-BE49-F238E27FC236}">
                <a16:creationId xmlns:a16="http://schemas.microsoft.com/office/drawing/2014/main" id="{2F505A2B-8BC1-7386-73E0-50BD07A0B2EB}"/>
              </a:ext>
            </a:extLst>
          </p:cNvPr>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8590886" y="4593415"/>
            <a:ext cx="3002400" cy="2091600"/>
          </a:xfrm>
          <a:prstGeom prst="rect">
            <a:avLst/>
          </a:prstGeom>
          <a:noFill/>
          <a:ln>
            <a:noFill/>
          </a:ln>
        </p:spPr>
      </p:pic>
      <p:pic>
        <p:nvPicPr>
          <p:cNvPr id="16" name="Google Shape;234;p28">
            <a:extLst>
              <a:ext uri="{FF2B5EF4-FFF2-40B4-BE49-F238E27FC236}">
                <a16:creationId xmlns:a16="http://schemas.microsoft.com/office/drawing/2014/main" id="{72029FF9-E084-F1F4-F393-95DC4C01C9EF}"/>
              </a:ext>
            </a:extLst>
          </p:cNvPr>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4657991" y="4636957"/>
            <a:ext cx="3002400" cy="2091600"/>
          </a:xfrm>
          <a:prstGeom prst="rect">
            <a:avLst/>
          </a:prstGeom>
          <a:noFill/>
          <a:ln>
            <a:noFill/>
          </a:ln>
        </p:spPr>
      </p:pic>
      <p:sp>
        <p:nvSpPr>
          <p:cNvPr id="18" name="TextBox 17">
            <a:extLst>
              <a:ext uri="{FF2B5EF4-FFF2-40B4-BE49-F238E27FC236}">
                <a16:creationId xmlns:a16="http://schemas.microsoft.com/office/drawing/2014/main" id="{903C9981-4E87-AE49-BC73-DDD07086D7C3}"/>
              </a:ext>
            </a:extLst>
          </p:cNvPr>
          <p:cNvSpPr txBox="1"/>
          <p:nvPr/>
        </p:nvSpPr>
        <p:spPr>
          <a:xfrm>
            <a:off x="333829" y="209027"/>
            <a:ext cx="11357429" cy="461665"/>
          </a:xfrm>
          <a:prstGeom prst="rect">
            <a:avLst/>
          </a:prstGeom>
          <a:noFill/>
        </p:spPr>
        <p:txBody>
          <a:bodyPr wrap="square" rtlCol="0">
            <a:spAutoFit/>
          </a:bodyPr>
          <a:lstStyle/>
          <a:p>
            <a:pPr algn="ctr"/>
            <a:r>
              <a:rPr lang="en-US" sz="2400" b="1" u="sng" dirty="0">
                <a:latin typeface="Gill Sans MT" pitchFamily="34" charset="0"/>
                <a:cs typeface="Times New Roman" panose="02020603050405020304" pitchFamily="18" charset="0"/>
              </a:rPr>
              <a:t>Geographical Scenario of Jaisalmer and present progress of Jal Jeevan Mission</a:t>
            </a:r>
            <a:endParaRPr lang="en-IN" sz="2400" b="1" u="sng" dirty="0">
              <a:latin typeface="Gill Sans MT"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5DDCC1B9-EA8C-3286-4AA6-C73D6133D411}"/>
              </a:ext>
            </a:extLst>
          </p:cNvPr>
          <p:cNvSpPr txBox="1"/>
          <p:nvPr/>
        </p:nvSpPr>
        <p:spPr>
          <a:xfrm>
            <a:off x="544754" y="740986"/>
            <a:ext cx="11190516" cy="2131353"/>
          </a:xfrm>
          <a:prstGeom prst="rect">
            <a:avLst/>
          </a:prstGeom>
          <a:noFill/>
        </p:spPr>
        <p:txBody>
          <a:bodyPr wrap="square" rtlCol="0">
            <a:spAutoFit/>
          </a:bodyPr>
          <a:lstStyle/>
          <a:p>
            <a:pPr marL="285750" indent="-285750" algn="just">
              <a:spcBef>
                <a:spcPts val="300"/>
              </a:spcBef>
              <a:buFont typeface="Arial" panose="020B0604020202020204" pitchFamily="34" charset="0"/>
              <a:buChar char="•"/>
            </a:pPr>
            <a:r>
              <a:rPr lang="en-US" sz="2000" dirty="0">
                <a:latin typeface="Gill Sans MT" pitchFamily="34" charset="0"/>
                <a:cs typeface="Times New Roman" panose="02020603050405020304" pitchFamily="18" charset="0"/>
              </a:rPr>
              <a:t>Jaisalmer is situated in western part of India. </a:t>
            </a:r>
          </a:p>
          <a:p>
            <a:pPr marL="285750" indent="-285750" algn="just">
              <a:spcBef>
                <a:spcPts val="300"/>
              </a:spcBef>
              <a:buFont typeface="Arial" panose="020B0604020202020204" pitchFamily="34" charset="0"/>
              <a:buChar char="•"/>
            </a:pPr>
            <a:r>
              <a:rPr lang="en-US" sz="2000" dirty="0">
                <a:latin typeface="Gill Sans MT" pitchFamily="34" charset="0"/>
                <a:cs typeface="Times New Roman" panose="02020603050405020304" pitchFamily="18" charset="0"/>
              </a:rPr>
              <a:t>It is the largest district of the state with 38,401 sq km area. </a:t>
            </a:r>
          </a:p>
          <a:p>
            <a:pPr marL="285750" indent="-285750" algn="just">
              <a:spcBef>
                <a:spcPts val="300"/>
              </a:spcBef>
              <a:buFont typeface="Arial" panose="020B0604020202020204" pitchFamily="34" charset="0"/>
              <a:buChar char="•"/>
            </a:pPr>
            <a:r>
              <a:rPr lang="en-US" sz="2000" dirty="0">
                <a:latin typeface="Gill Sans MT" pitchFamily="34" charset="0"/>
                <a:cs typeface="Times New Roman" panose="02020603050405020304" pitchFamily="18" charset="0"/>
              </a:rPr>
              <a:t>Around 70 sq km. area is under urban region while 38,331 sq km. is under rural region. </a:t>
            </a:r>
          </a:p>
          <a:p>
            <a:pPr marL="285750" indent="-285750" algn="just">
              <a:spcBef>
                <a:spcPts val="300"/>
              </a:spcBef>
              <a:buFont typeface="Arial" panose="020B0604020202020204" pitchFamily="34" charset="0"/>
              <a:buChar char="•"/>
            </a:pPr>
            <a:r>
              <a:rPr lang="en-US" sz="2000" dirty="0">
                <a:latin typeface="Gill Sans MT" pitchFamily="34" charset="0"/>
                <a:cs typeface="Times New Roman" panose="02020603050405020304" pitchFamily="18" charset="0"/>
              </a:rPr>
              <a:t>Jaisalmer has a hot arid climate and is thus prone to extremes of temperature. </a:t>
            </a:r>
          </a:p>
          <a:p>
            <a:pPr marL="285750" indent="-285750" algn="just">
              <a:spcBef>
                <a:spcPts val="300"/>
              </a:spcBef>
              <a:buFont typeface="Arial" panose="020B0604020202020204" pitchFamily="34" charset="0"/>
              <a:buChar char="•"/>
            </a:pPr>
            <a:r>
              <a:rPr lang="en-US" sz="2000" dirty="0">
                <a:latin typeface="Gill Sans MT" pitchFamily="34" charset="0"/>
                <a:cs typeface="Times New Roman" panose="02020603050405020304" pitchFamily="18" charset="0"/>
              </a:rPr>
              <a:t>The temperature varies greatly from day to night in both summer and winter.  </a:t>
            </a:r>
          </a:p>
          <a:p>
            <a:pPr marL="285750" indent="-285750" algn="just">
              <a:spcBef>
                <a:spcPts val="300"/>
              </a:spcBef>
              <a:buFont typeface="Arial" panose="020B0604020202020204" pitchFamily="34" charset="0"/>
              <a:buChar char="•"/>
            </a:pPr>
            <a:r>
              <a:rPr lang="en-US" sz="2000" dirty="0">
                <a:latin typeface="Gill Sans MT" pitchFamily="34" charset="0"/>
                <a:cs typeface="Times New Roman" panose="02020603050405020304" pitchFamily="18" charset="0"/>
              </a:rPr>
              <a:t>Total HHs – 1,22,958 having population of 6,69,919. </a:t>
            </a:r>
            <a:endParaRPr lang="en-IN" sz="2000" dirty="0">
              <a:latin typeface="Gill Sans MT" pitchFamily="34" charset="0"/>
              <a:cs typeface="Times New Roman" panose="02020603050405020304" pitchFamily="18" charset="0"/>
            </a:endParaRPr>
          </a:p>
        </p:txBody>
      </p:sp>
    </p:spTree>
    <p:extLst>
      <p:ext uri="{BB962C8B-B14F-4D97-AF65-F5344CB8AC3E}">
        <p14:creationId xmlns:p14="http://schemas.microsoft.com/office/powerpoint/2010/main" val="2049154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rol 1" hidden="1"/>
          <p:cNvPicPr>
            <a:picLocks noChangeAspect="1"/>
          </p:cNvPicPr>
          <p:nvPr/>
        </p:nvPicPr>
        <p:blipFill>
          <a:blip r:embed="rId2"/>
          <a:stretch>
            <a:fillRect/>
          </a:stretch>
        </p:blipFill>
        <p:spPr>
          <a:xfrm>
            <a:off x="676275" y="2273300"/>
            <a:ext cx="914400" cy="228600"/>
          </a:xfrm>
          <a:prstGeom prst="rect">
            <a:avLst/>
          </a:prstGeom>
        </p:spPr>
      </p:pic>
      <p:pic>
        <p:nvPicPr>
          <p:cNvPr id="7" name="Control 1" hidden="1"/>
          <p:cNvPicPr>
            <a:picLocks noChangeAspect="1"/>
          </p:cNvPicPr>
          <p:nvPr/>
        </p:nvPicPr>
        <p:blipFill>
          <a:blip r:embed="rId2"/>
          <a:stretch>
            <a:fillRect/>
          </a:stretch>
        </p:blipFill>
        <p:spPr>
          <a:xfrm>
            <a:off x="3079750" y="2201863"/>
            <a:ext cx="914400" cy="228600"/>
          </a:xfrm>
          <a:prstGeom prst="rect">
            <a:avLst/>
          </a:prstGeom>
        </p:spPr>
      </p:pic>
      <p:pic>
        <p:nvPicPr>
          <p:cNvPr id="8" name="Control 1" hidden="1"/>
          <p:cNvPicPr>
            <a:picLocks noChangeAspect="1"/>
          </p:cNvPicPr>
          <p:nvPr/>
        </p:nvPicPr>
        <p:blipFill>
          <a:blip r:embed="rId2"/>
          <a:stretch>
            <a:fillRect/>
          </a:stretch>
        </p:blipFill>
        <p:spPr>
          <a:xfrm>
            <a:off x="1179513" y="2201863"/>
            <a:ext cx="917575" cy="228600"/>
          </a:xfrm>
          <a:prstGeom prst="rect">
            <a:avLst/>
          </a:prstGeom>
        </p:spPr>
      </p:pic>
      <p:pic>
        <p:nvPicPr>
          <p:cNvPr id="9" name="Control 1" hidden="1"/>
          <p:cNvPicPr>
            <a:picLocks noChangeAspect="1"/>
          </p:cNvPicPr>
          <p:nvPr/>
        </p:nvPicPr>
        <p:blipFill>
          <a:blip r:embed="rId2"/>
          <a:stretch>
            <a:fillRect/>
          </a:stretch>
        </p:blipFill>
        <p:spPr>
          <a:xfrm>
            <a:off x="1246188" y="2200275"/>
            <a:ext cx="914400" cy="228600"/>
          </a:xfrm>
          <a:prstGeom prst="rect">
            <a:avLst/>
          </a:prstGeom>
        </p:spPr>
      </p:pic>
      <p:pic>
        <p:nvPicPr>
          <p:cNvPr id="11" name="Control 1" hidden="1"/>
          <p:cNvPicPr>
            <a:picLocks noChangeAspect="1"/>
          </p:cNvPicPr>
          <p:nvPr/>
        </p:nvPicPr>
        <p:blipFill>
          <a:blip r:embed="rId2"/>
          <a:stretch>
            <a:fillRect/>
          </a:stretch>
        </p:blipFill>
        <p:spPr>
          <a:xfrm>
            <a:off x="3225800" y="2201863"/>
            <a:ext cx="914400" cy="228600"/>
          </a:xfrm>
          <a:prstGeom prst="rect">
            <a:avLst/>
          </a:prstGeom>
        </p:spPr>
      </p:pic>
      <p:pic>
        <p:nvPicPr>
          <p:cNvPr id="10" name="Control 1" hidden="1"/>
          <p:cNvPicPr>
            <a:picLocks noChangeAspect="1"/>
          </p:cNvPicPr>
          <p:nvPr/>
        </p:nvPicPr>
        <p:blipFill>
          <a:blip r:embed="rId2"/>
          <a:stretch>
            <a:fillRect/>
          </a:stretch>
        </p:blipFill>
        <p:spPr>
          <a:xfrm>
            <a:off x="1817688" y="2127250"/>
            <a:ext cx="914400" cy="228600"/>
          </a:xfrm>
          <a:prstGeom prst="rect">
            <a:avLst/>
          </a:prstGeom>
        </p:spPr>
      </p:pic>
      <p:pic>
        <p:nvPicPr>
          <p:cNvPr id="3" name="Picture 2" hidden="1">
            <a:extLst>
              <a:ext uri="{FF2B5EF4-FFF2-40B4-BE49-F238E27FC236}">
                <a16:creationId xmlns:a16="http://schemas.microsoft.com/office/drawing/2014/main" id="{BD45E497-8CA1-616C-D98B-C0BFAC4134DD}"/>
              </a:ext>
            </a:extLst>
          </p:cNvPr>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2505075" y="2185988"/>
            <a:ext cx="914400" cy="228600"/>
          </a:xfrm>
          <a:prstGeom prst="rect">
            <a:avLst/>
          </a:prstGeom>
          <a:noFill/>
          <a:ln w="9525">
            <a:miter lim="800000"/>
            <a:headEnd/>
            <a:tailEnd/>
          </a:ln>
        </p:spPr>
      </p:pic>
      <p:pic>
        <p:nvPicPr>
          <p:cNvPr id="5" name="Control 1" hidden="1">
            <a:extLst>
              <a:ext uri="{FF2B5EF4-FFF2-40B4-BE49-F238E27FC236}">
                <a16:creationId xmlns:a16="http://schemas.microsoft.com/office/drawing/2014/main" id="{5E20749B-FDF3-DFA2-92B4-29EE7D19306D}"/>
              </a:ext>
            </a:extLst>
          </p:cNvPr>
          <p:cNvPicPr>
            <a:picLocks noChangeAspect="1"/>
          </p:cNvPicPr>
          <p:nvPr/>
        </p:nvPicPr>
        <p:blipFill>
          <a:blip r:embed="rId4"/>
          <a:stretch>
            <a:fillRect/>
          </a:stretch>
        </p:blipFill>
        <p:spPr>
          <a:xfrm>
            <a:off x="1260995" y="2086901"/>
            <a:ext cx="1236723" cy="403335"/>
          </a:xfrm>
          <a:prstGeom prst="rect">
            <a:avLst/>
          </a:prstGeom>
        </p:spPr>
      </p:pic>
      <p:pic>
        <p:nvPicPr>
          <p:cNvPr id="12" name="Control 1" hidden="1">
            <a:extLst>
              <a:ext uri="{FF2B5EF4-FFF2-40B4-BE49-F238E27FC236}">
                <a16:creationId xmlns:a16="http://schemas.microsoft.com/office/drawing/2014/main" id="{7DAC9999-DF9C-4144-B9F0-48BA55FA0E23}"/>
              </a:ext>
            </a:extLst>
          </p:cNvPr>
          <p:cNvPicPr>
            <a:picLocks noChangeAspect="1"/>
          </p:cNvPicPr>
          <p:nvPr/>
        </p:nvPicPr>
        <p:blipFill>
          <a:blip r:embed="rId5"/>
          <a:stretch>
            <a:fillRect/>
          </a:stretch>
        </p:blipFill>
        <p:spPr>
          <a:xfrm>
            <a:off x="387783" y="388270"/>
            <a:ext cx="1818523" cy="510491"/>
          </a:xfrm>
          <a:prstGeom prst="rect">
            <a:avLst/>
          </a:prstGeom>
        </p:spPr>
      </p:pic>
      <p:pic>
        <p:nvPicPr>
          <p:cNvPr id="13" name="Control 1" hidden="1">
            <a:extLst>
              <a:ext uri="{FF2B5EF4-FFF2-40B4-BE49-F238E27FC236}">
                <a16:creationId xmlns:a16="http://schemas.microsoft.com/office/drawing/2014/main" id="{65EA627C-6C75-EACE-A837-8DDB4CF7D38D}"/>
              </a:ext>
            </a:extLst>
          </p:cNvPr>
          <p:cNvPicPr>
            <a:picLocks noChangeAspect="1"/>
          </p:cNvPicPr>
          <p:nvPr/>
        </p:nvPicPr>
        <p:blipFill>
          <a:blip r:embed="rId5"/>
          <a:stretch>
            <a:fillRect/>
          </a:stretch>
        </p:blipFill>
        <p:spPr>
          <a:xfrm>
            <a:off x="422939" y="520520"/>
            <a:ext cx="1859400" cy="464850"/>
          </a:xfrm>
          <a:prstGeom prst="rect">
            <a:avLst/>
          </a:prstGeom>
        </p:spPr>
      </p:pic>
      <p:pic>
        <p:nvPicPr>
          <p:cNvPr id="14" name="Control 1" hidden="1">
            <a:extLst>
              <a:ext uri="{FF2B5EF4-FFF2-40B4-BE49-F238E27FC236}">
                <a16:creationId xmlns:a16="http://schemas.microsoft.com/office/drawing/2014/main" id="{80AC57B7-F4FF-B00D-9802-B15E9C3D6F6A}"/>
              </a:ext>
            </a:extLst>
          </p:cNvPr>
          <p:cNvPicPr>
            <a:picLocks noChangeAspect="1"/>
          </p:cNvPicPr>
          <p:nvPr/>
        </p:nvPicPr>
        <p:blipFill>
          <a:blip r:embed="rId5"/>
          <a:stretch>
            <a:fillRect/>
          </a:stretch>
        </p:blipFill>
        <p:spPr>
          <a:xfrm>
            <a:off x="402908" y="416878"/>
            <a:ext cx="1670350" cy="418314"/>
          </a:xfrm>
          <a:prstGeom prst="rect">
            <a:avLst/>
          </a:prstGeom>
        </p:spPr>
      </p:pic>
      <p:pic>
        <p:nvPicPr>
          <p:cNvPr id="15" name="Control 1" hidden="1">
            <a:extLst>
              <a:ext uri="{FF2B5EF4-FFF2-40B4-BE49-F238E27FC236}">
                <a16:creationId xmlns:a16="http://schemas.microsoft.com/office/drawing/2014/main" id="{098F3307-2DE2-3FA3-2947-D969CC27DDF1}"/>
              </a:ext>
            </a:extLst>
          </p:cNvPr>
          <p:cNvPicPr>
            <a:picLocks noChangeAspect="1"/>
          </p:cNvPicPr>
          <p:nvPr/>
        </p:nvPicPr>
        <p:blipFill>
          <a:blip r:embed="rId5"/>
          <a:stretch>
            <a:fillRect/>
          </a:stretch>
        </p:blipFill>
        <p:spPr>
          <a:xfrm>
            <a:off x="617477" y="588682"/>
            <a:ext cx="914400" cy="228600"/>
          </a:xfrm>
          <a:prstGeom prst="rect">
            <a:avLst/>
          </a:prstGeom>
        </p:spPr>
      </p:pic>
      <p:pic>
        <p:nvPicPr>
          <p:cNvPr id="16" name="Control 1" hidden="1">
            <a:extLst>
              <a:ext uri="{FF2B5EF4-FFF2-40B4-BE49-F238E27FC236}">
                <a16:creationId xmlns:a16="http://schemas.microsoft.com/office/drawing/2014/main" id="{A301AE1E-6B50-6230-7C6E-BC98AE7C74F9}"/>
              </a:ext>
            </a:extLst>
          </p:cNvPr>
          <p:cNvPicPr>
            <a:picLocks noChangeAspect="1"/>
          </p:cNvPicPr>
          <p:nvPr/>
        </p:nvPicPr>
        <p:blipFill>
          <a:blip r:embed="rId5"/>
          <a:stretch>
            <a:fillRect/>
          </a:stretch>
        </p:blipFill>
        <p:spPr>
          <a:xfrm>
            <a:off x="357764" y="561686"/>
            <a:ext cx="1176733" cy="488710"/>
          </a:xfrm>
          <a:prstGeom prst="rect">
            <a:avLst/>
          </a:prstGeom>
        </p:spPr>
      </p:pic>
      <p:pic>
        <p:nvPicPr>
          <p:cNvPr id="20" name="Control 1" hidden="1">
            <a:extLst>
              <a:ext uri="{FF2B5EF4-FFF2-40B4-BE49-F238E27FC236}">
                <a16:creationId xmlns:a16="http://schemas.microsoft.com/office/drawing/2014/main" id="{A301AE1E-6B50-6230-7C6E-BC98AE7C74F9}"/>
              </a:ext>
            </a:extLst>
          </p:cNvPr>
          <p:cNvPicPr>
            <a:picLocks noChangeAspect="1"/>
          </p:cNvPicPr>
          <p:nvPr/>
        </p:nvPicPr>
        <p:blipFill>
          <a:blip r:embed="rId5"/>
          <a:stretch>
            <a:fillRect/>
          </a:stretch>
        </p:blipFill>
        <p:spPr>
          <a:xfrm>
            <a:off x="440891" y="480981"/>
            <a:ext cx="1157329" cy="456044"/>
          </a:xfrm>
          <a:prstGeom prst="rect">
            <a:avLst/>
          </a:prstGeom>
        </p:spPr>
      </p:pic>
      <p:graphicFrame>
        <p:nvGraphicFramePr>
          <p:cNvPr id="2" name="Table 1">
            <a:extLst>
              <a:ext uri="{FF2B5EF4-FFF2-40B4-BE49-F238E27FC236}">
                <a16:creationId xmlns:a16="http://schemas.microsoft.com/office/drawing/2014/main" id="{854D6CC0-FF49-A695-0839-F570EC37E632}"/>
              </a:ext>
            </a:extLst>
          </p:cNvPr>
          <p:cNvGraphicFramePr>
            <a:graphicFrameLocks noGrp="1"/>
          </p:cNvGraphicFramePr>
          <p:nvPr>
            <p:extLst>
              <p:ext uri="{D42A27DB-BD31-4B8C-83A1-F6EECF244321}">
                <p14:modId xmlns:p14="http://schemas.microsoft.com/office/powerpoint/2010/main" val="1454867485"/>
              </p:ext>
            </p:extLst>
          </p:nvPr>
        </p:nvGraphicFramePr>
        <p:xfrm>
          <a:off x="275769" y="984876"/>
          <a:ext cx="11509831" cy="5076862"/>
        </p:xfrm>
        <a:graphic>
          <a:graphicData uri="http://schemas.openxmlformats.org/drawingml/2006/table">
            <a:tbl>
              <a:tblPr/>
              <a:tblGrid>
                <a:gridCol w="586788">
                  <a:extLst>
                    <a:ext uri="{9D8B030D-6E8A-4147-A177-3AD203B41FA5}">
                      <a16:colId xmlns:a16="http://schemas.microsoft.com/office/drawing/2014/main" val="149996376"/>
                    </a:ext>
                  </a:extLst>
                </a:gridCol>
                <a:gridCol w="1158130">
                  <a:extLst>
                    <a:ext uri="{9D8B030D-6E8A-4147-A177-3AD203B41FA5}">
                      <a16:colId xmlns:a16="http://schemas.microsoft.com/office/drawing/2014/main" val="3520309007"/>
                    </a:ext>
                  </a:extLst>
                </a:gridCol>
                <a:gridCol w="751542">
                  <a:extLst>
                    <a:ext uri="{9D8B030D-6E8A-4147-A177-3AD203B41FA5}">
                      <a16:colId xmlns:a16="http://schemas.microsoft.com/office/drawing/2014/main" val="2120946714"/>
                    </a:ext>
                  </a:extLst>
                </a:gridCol>
                <a:gridCol w="1030514">
                  <a:extLst>
                    <a:ext uri="{9D8B030D-6E8A-4147-A177-3AD203B41FA5}">
                      <a16:colId xmlns:a16="http://schemas.microsoft.com/office/drawing/2014/main" val="285950381"/>
                    </a:ext>
                  </a:extLst>
                </a:gridCol>
                <a:gridCol w="624114">
                  <a:extLst>
                    <a:ext uri="{9D8B030D-6E8A-4147-A177-3AD203B41FA5}">
                      <a16:colId xmlns:a16="http://schemas.microsoft.com/office/drawing/2014/main" val="1835472220"/>
                    </a:ext>
                  </a:extLst>
                </a:gridCol>
                <a:gridCol w="595086">
                  <a:extLst>
                    <a:ext uri="{9D8B030D-6E8A-4147-A177-3AD203B41FA5}">
                      <a16:colId xmlns:a16="http://schemas.microsoft.com/office/drawing/2014/main" val="2475329934"/>
                    </a:ext>
                  </a:extLst>
                </a:gridCol>
                <a:gridCol w="493486">
                  <a:extLst>
                    <a:ext uri="{9D8B030D-6E8A-4147-A177-3AD203B41FA5}">
                      <a16:colId xmlns:a16="http://schemas.microsoft.com/office/drawing/2014/main" val="1755277913"/>
                    </a:ext>
                  </a:extLst>
                </a:gridCol>
                <a:gridCol w="493485">
                  <a:extLst>
                    <a:ext uri="{9D8B030D-6E8A-4147-A177-3AD203B41FA5}">
                      <a16:colId xmlns:a16="http://schemas.microsoft.com/office/drawing/2014/main" val="1314421641"/>
                    </a:ext>
                  </a:extLst>
                </a:gridCol>
                <a:gridCol w="508000">
                  <a:extLst>
                    <a:ext uri="{9D8B030D-6E8A-4147-A177-3AD203B41FA5}">
                      <a16:colId xmlns:a16="http://schemas.microsoft.com/office/drawing/2014/main" val="735501038"/>
                    </a:ext>
                  </a:extLst>
                </a:gridCol>
                <a:gridCol w="441001">
                  <a:extLst>
                    <a:ext uri="{9D8B030D-6E8A-4147-A177-3AD203B41FA5}">
                      <a16:colId xmlns:a16="http://schemas.microsoft.com/office/drawing/2014/main" val="2246553842"/>
                    </a:ext>
                  </a:extLst>
                </a:gridCol>
                <a:gridCol w="490020">
                  <a:extLst>
                    <a:ext uri="{9D8B030D-6E8A-4147-A177-3AD203B41FA5}">
                      <a16:colId xmlns:a16="http://schemas.microsoft.com/office/drawing/2014/main" val="2417457598"/>
                    </a:ext>
                  </a:extLst>
                </a:gridCol>
                <a:gridCol w="476865">
                  <a:extLst>
                    <a:ext uri="{9D8B030D-6E8A-4147-A177-3AD203B41FA5}">
                      <a16:colId xmlns:a16="http://schemas.microsoft.com/office/drawing/2014/main" val="3758125005"/>
                    </a:ext>
                  </a:extLst>
                </a:gridCol>
                <a:gridCol w="508000">
                  <a:extLst>
                    <a:ext uri="{9D8B030D-6E8A-4147-A177-3AD203B41FA5}">
                      <a16:colId xmlns:a16="http://schemas.microsoft.com/office/drawing/2014/main" val="2145136241"/>
                    </a:ext>
                  </a:extLst>
                </a:gridCol>
                <a:gridCol w="489974">
                  <a:extLst>
                    <a:ext uri="{9D8B030D-6E8A-4147-A177-3AD203B41FA5}">
                      <a16:colId xmlns:a16="http://schemas.microsoft.com/office/drawing/2014/main" val="4023272091"/>
                    </a:ext>
                  </a:extLst>
                </a:gridCol>
                <a:gridCol w="642140">
                  <a:extLst>
                    <a:ext uri="{9D8B030D-6E8A-4147-A177-3AD203B41FA5}">
                      <a16:colId xmlns:a16="http://schemas.microsoft.com/office/drawing/2014/main" val="2770235911"/>
                    </a:ext>
                  </a:extLst>
                </a:gridCol>
                <a:gridCol w="1001486">
                  <a:extLst>
                    <a:ext uri="{9D8B030D-6E8A-4147-A177-3AD203B41FA5}">
                      <a16:colId xmlns:a16="http://schemas.microsoft.com/office/drawing/2014/main" val="3693377810"/>
                    </a:ext>
                  </a:extLst>
                </a:gridCol>
                <a:gridCol w="1219200">
                  <a:extLst>
                    <a:ext uri="{9D8B030D-6E8A-4147-A177-3AD203B41FA5}">
                      <a16:colId xmlns:a16="http://schemas.microsoft.com/office/drawing/2014/main" val="1080408616"/>
                    </a:ext>
                  </a:extLst>
                </a:gridCol>
              </a:tblGrid>
              <a:tr h="569170">
                <a:tc rowSpan="2">
                  <a:txBody>
                    <a:bodyPr/>
                    <a:lstStyle/>
                    <a:p>
                      <a:pPr algn="ctr" fontAlgn="ctr">
                        <a:buNone/>
                      </a:pPr>
                      <a:r>
                        <a:rPr lang="en-US" sz="1600" b="1" i="0" u="none" strike="noStrike" dirty="0" err="1">
                          <a:solidFill>
                            <a:srgbClr val="000000"/>
                          </a:solidFill>
                          <a:effectLst/>
                          <a:latin typeface="Gill Sans MT" pitchFamily="34" charset="0"/>
                          <a:cs typeface="Times New Roman" panose="02020603050405020304" pitchFamily="18" charset="0"/>
                        </a:rPr>
                        <a:t>S.No</a:t>
                      </a:r>
                      <a:r>
                        <a:rPr lang="en-US" sz="1600" b="1" i="0" u="none" strike="noStrike" dirty="0">
                          <a:solidFill>
                            <a:srgbClr val="000000"/>
                          </a:solidFill>
                          <a:effectLst/>
                          <a:latin typeface="Gill Sans MT" pitchFamily="34" charset="0"/>
                          <a:cs typeface="Times New Roman" panose="02020603050405020304" pitchFamily="18" charset="0"/>
                        </a:rPr>
                        <a:t>.</a:t>
                      </a:r>
                    </a:p>
                  </a:txBody>
                  <a:tcPr marL="0" marR="0" marT="0" marB="0">
                    <a:lnL w="12700" cap="flat" cmpd="sng" algn="ctr">
                      <a:solidFill>
                        <a:srgbClr val="BBD9EE"/>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rowSpan="2">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Block</a:t>
                      </a:r>
                    </a:p>
                  </a:txBody>
                  <a:tcPr marL="0" marR="0" marT="0" marB="0">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rowSpan="2">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Total Rural HHs </a:t>
                      </a:r>
                    </a:p>
                  </a:txBody>
                  <a:tcPr marL="0" marR="0" marT="0" marB="0">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rowSpan="2">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HHs Connections provided till FY    24-25 </a:t>
                      </a:r>
                    </a:p>
                  </a:txBody>
                  <a:tcPr marL="0" marR="0" marT="0" marB="0">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gridSpan="11">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HHs Connection  provided  during</a:t>
                      </a:r>
                      <a:r>
                        <a:rPr lang="en-US" sz="1600" b="1" i="0" u="none" strike="noStrike" baseline="0" dirty="0">
                          <a:solidFill>
                            <a:srgbClr val="000000"/>
                          </a:solidFill>
                          <a:effectLst/>
                          <a:latin typeface="Gill Sans MT" pitchFamily="34" charset="0"/>
                          <a:cs typeface="Times New Roman" panose="02020603050405020304" pitchFamily="18" charset="0"/>
                        </a:rPr>
                        <a:t> FY </a:t>
                      </a:r>
                      <a:r>
                        <a:rPr lang="en-US" sz="1600" b="1" i="0" u="none" strike="noStrike" dirty="0">
                          <a:solidFill>
                            <a:srgbClr val="000000"/>
                          </a:solidFill>
                          <a:effectLst/>
                          <a:latin typeface="Gill Sans MT" pitchFamily="34" charset="0"/>
                          <a:cs typeface="Times New Roman" panose="02020603050405020304" pitchFamily="18" charset="0"/>
                        </a:rPr>
                        <a:t>2025-2026</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Total HHs connections till Jan –2026 </a:t>
                      </a:r>
                    </a:p>
                  </a:txBody>
                  <a:tcPr marL="0" marR="0" marT="0" marB="0">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rowSpan="2">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  Progress till Jan-2026 under JJM</a:t>
                      </a:r>
                    </a:p>
                  </a:txBody>
                  <a:tcPr marL="0" marR="0" marT="0" marB="0">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extLst>
                  <a:ext uri="{0D108BD9-81ED-4DB2-BD59-A6C34878D82A}">
                    <a16:rowId xmlns:a16="http://schemas.microsoft.com/office/drawing/2014/main" val="3998739708"/>
                  </a:ext>
                </a:extLst>
              </a:tr>
              <a:tr h="1034790">
                <a:tc vMerge="1">
                  <a:txBody>
                    <a:bodyPr/>
                    <a:lstStyle/>
                    <a:p>
                      <a:endParaRPr lang="en-US"/>
                    </a:p>
                  </a:txBody>
                  <a:tcPr/>
                </a:tc>
                <a:tc vMerge="1">
                  <a:txBody>
                    <a:bodyPr/>
                    <a:lstStyle/>
                    <a:p>
                      <a:endParaRPr lang="en-US"/>
                    </a:p>
                  </a:txBody>
                  <a:tcPr/>
                </a:tc>
                <a:tc vMerge="1">
                  <a:txBody>
                    <a:bodyPr/>
                    <a:lstStyle/>
                    <a:p>
                      <a:pPr algn="ctr" fontAlgn="ctr">
                        <a:buNone/>
                      </a:pP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a:noFill/>
                    </a:lnT>
                    <a:lnB w="12700" cap="flat" cmpd="sng" algn="ctr">
                      <a:solidFill>
                        <a:srgbClr val="76A0C5"/>
                      </a:solidFill>
                      <a:prstDash val="solid"/>
                      <a:round/>
                      <a:headEnd type="none" w="med" len="med"/>
                      <a:tailEnd type="none" w="med" len="med"/>
                    </a:lnB>
                    <a:solidFill>
                      <a:srgbClr val="D1D1D1"/>
                    </a:solidFill>
                  </a:tcPr>
                </a:tc>
                <a:tc vMerge="1">
                  <a:txBody>
                    <a:bodyPr/>
                    <a:lstStyle/>
                    <a:p>
                      <a:pPr algn="ctr" fontAlgn="ctr">
                        <a:buNone/>
                      </a:pP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a:noFill/>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Apr</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May</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Jun</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Jul</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Aug</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Sep</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Oct</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Nov</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Dec</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Jan</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Total</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1215937"/>
                  </a:ext>
                </a:extLst>
              </a:tr>
              <a:tr h="479282">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1</a:t>
                      </a:r>
                    </a:p>
                  </a:txBody>
                  <a:tcPr marL="0" marR="0" marT="0" marB="0" anchor="ctr">
                    <a:lnL w="12700" cap="flat" cmpd="sng" algn="ctr">
                      <a:solidFill>
                        <a:srgbClr val="BBD9EE"/>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marL="36000" algn="l" fontAlgn="b">
                        <a:buNone/>
                      </a:pPr>
                      <a:r>
                        <a:rPr lang="en-US" sz="1600" b="0" i="0" u="none" strike="noStrike" dirty="0" err="1">
                          <a:solidFill>
                            <a:srgbClr val="000000"/>
                          </a:solidFill>
                          <a:effectLst/>
                          <a:latin typeface="Gill Sans MT" pitchFamily="34" charset="0"/>
                          <a:cs typeface="Times New Roman" panose="02020603050405020304" pitchFamily="18" charset="0"/>
                        </a:rPr>
                        <a:t>Bhaniyana</a:t>
                      </a:r>
                      <a:endParaRPr lang="en-US" sz="1600" b="0" i="0" u="none" strike="noStrike" dirty="0">
                        <a:solidFill>
                          <a:srgbClr val="000000"/>
                        </a:solidFill>
                        <a:effectLst/>
                        <a:latin typeface="Gill Sans MT" pitchFamily="34" charset="0"/>
                        <a:cs typeface="Times New Roman" panose="02020603050405020304" pitchFamily="18" charset="0"/>
                      </a:endParaRP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21956</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8462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523</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800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543</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1014</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15</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46</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718</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600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4259</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12721</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57.94</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extLst>
                  <a:ext uri="{0D108BD9-81ED-4DB2-BD59-A6C34878D82A}">
                    <a16:rowId xmlns:a16="http://schemas.microsoft.com/office/drawing/2014/main" val="3580762912"/>
                  </a:ext>
                </a:extLst>
              </a:tr>
              <a:tr h="377151">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2</a:t>
                      </a:r>
                    </a:p>
                  </a:txBody>
                  <a:tcPr marL="0" marR="0" marT="0" marB="0" anchor="ctr">
                    <a:lnL w="12700" cap="flat" cmpd="sng" algn="ctr">
                      <a:solidFill>
                        <a:srgbClr val="BBD9EE"/>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marL="36000" algn="l" fontAlgn="b">
                        <a:buNone/>
                      </a:pPr>
                      <a:r>
                        <a:rPr lang="en-US" sz="1600" b="0" i="0" u="none" strike="noStrike" dirty="0" err="1">
                          <a:solidFill>
                            <a:srgbClr val="000000"/>
                          </a:solidFill>
                          <a:effectLst/>
                          <a:latin typeface="Gill Sans MT" pitchFamily="34" charset="0"/>
                          <a:cs typeface="Times New Roman" panose="02020603050405020304" pitchFamily="18" charset="0"/>
                        </a:rPr>
                        <a:t>Fatehgarh</a:t>
                      </a:r>
                      <a:endParaRPr lang="en-US" sz="1600" b="0" i="0" u="none" strike="noStrike" dirty="0">
                        <a:solidFill>
                          <a:srgbClr val="000000"/>
                        </a:solidFill>
                        <a:effectLst/>
                        <a:latin typeface="Gill Sans MT" pitchFamily="34" charset="0"/>
                        <a:cs typeface="Times New Roman" panose="02020603050405020304" pitchFamily="18" charset="0"/>
                      </a:endParaRP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23444</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8704</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36</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22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58</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8762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37.37</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extLst>
                  <a:ext uri="{0D108BD9-81ED-4DB2-BD59-A6C34878D82A}">
                    <a16:rowId xmlns:a16="http://schemas.microsoft.com/office/drawing/2014/main" val="2445155632"/>
                  </a:ext>
                </a:extLst>
              </a:tr>
              <a:tr h="377151">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3</a:t>
                      </a:r>
                    </a:p>
                  </a:txBody>
                  <a:tcPr marL="0" marR="0" marT="0" marB="0" anchor="ctr">
                    <a:lnL w="12700" cap="flat" cmpd="sng" algn="ctr">
                      <a:solidFill>
                        <a:srgbClr val="BBD9EE"/>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marL="36000" algn="l" fontAlgn="b">
                        <a:buNone/>
                      </a:pPr>
                      <a:r>
                        <a:rPr lang="en-US" sz="1600" b="0" i="0" u="none" strike="noStrike" dirty="0">
                          <a:solidFill>
                            <a:srgbClr val="000000"/>
                          </a:solidFill>
                          <a:effectLst/>
                          <a:latin typeface="Gill Sans MT" pitchFamily="34" charset="0"/>
                          <a:cs typeface="Times New Roman" panose="02020603050405020304" pitchFamily="18" charset="0"/>
                        </a:rPr>
                        <a:t>Jaisalmer</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14947</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4102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163</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167</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64</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404</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4506</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30.15</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extLst>
                  <a:ext uri="{0D108BD9-81ED-4DB2-BD59-A6C34878D82A}">
                    <a16:rowId xmlns:a16="http://schemas.microsoft.com/office/drawing/2014/main" val="705534126"/>
                  </a:ext>
                </a:extLst>
              </a:tr>
              <a:tr h="377151">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4</a:t>
                      </a:r>
                    </a:p>
                  </a:txBody>
                  <a:tcPr marL="0" marR="0" marT="0" marB="0" anchor="ctr">
                    <a:lnL w="12700" cap="flat" cmpd="sng" algn="ctr">
                      <a:solidFill>
                        <a:srgbClr val="BBD9EE"/>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marL="36000" algn="l" fontAlgn="b">
                        <a:buNone/>
                      </a:pPr>
                      <a:r>
                        <a:rPr lang="en-US" sz="1600" b="0" i="0" u="none" strike="noStrike">
                          <a:solidFill>
                            <a:srgbClr val="000000"/>
                          </a:solidFill>
                          <a:effectLst/>
                          <a:latin typeface="Gill Sans MT" pitchFamily="34" charset="0"/>
                          <a:cs typeface="Times New Roman" panose="02020603050405020304" pitchFamily="18" charset="0"/>
                        </a:rPr>
                        <a:t>Mohangarh</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9569</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a:solidFill>
                            <a:srgbClr val="000000"/>
                          </a:solidFill>
                          <a:effectLst/>
                          <a:latin typeface="Gill Sans MT" pitchFamily="34" charset="0"/>
                          <a:cs typeface="Times New Roman" panose="02020603050405020304" pitchFamily="18" charset="0"/>
                        </a:rPr>
                        <a:t>3202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104</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48</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220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372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3574</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37.35</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extLst>
                  <a:ext uri="{0D108BD9-81ED-4DB2-BD59-A6C34878D82A}">
                    <a16:rowId xmlns:a16="http://schemas.microsoft.com/office/drawing/2014/main" val="2338747628"/>
                  </a:ext>
                </a:extLst>
              </a:tr>
              <a:tr h="377151">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5</a:t>
                      </a:r>
                    </a:p>
                  </a:txBody>
                  <a:tcPr marL="0" marR="0" marT="0" marB="0" anchor="ctr">
                    <a:lnL w="12700" cap="flat" cmpd="sng" algn="ctr">
                      <a:solidFill>
                        <a:srgbClr val="BBD9EE"/>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marL="36000" algn="l" fontAlgn="b">
                        <a:buNone/>
                      </a:pPr>
                      <a:r>
                        <a:rPr lang="en-US" sz="1600" b="0" i="0" u="none" strike="noStrike" dirty="0" err="1">
                          <a:solidFill>
                            <a:srgbClr val="000000"/>
                          </a:solidFill>
                          <a:effectLst/>
                          <a:latin typeface="Gill Sans MT" pitchFamily="34" charset="0"/>
                          <a:cs typeface="Times New Roman" panose="02020603050405020304" pitchFamily="18" charset="0"/>
                        </a:rPr>
                        <a:t>Nachana</a:t>
                      </a:r>
                      <a:endParaRPr lang="en-US" sz="1600" b="0" i="0" u="none" strike="noStrike" dirty="0">
                        <a:solidFill>
                          <a:srgbClr val="000000"/>
                        </a:solidFill>
                        <a:effectLst/>
                        <a:latin typeface="Gill Sans MT" pitchFamily="34" charset="0"/>
                        <a:cs typeface="Times New Roman" panose="02020603050405020304" pitchFamily="18" charset="0"/>
                      </a:endParaRP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9482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a:solidFill>
                            <a:srgbClr val="000000"/>
                          </a:solidFill>
                          <a:effectLst/>
                          <a:latin typeface="Gill Sans MT" pitchFamily="34" charset="0"/>
                          <a:cs typeface="Times New Roman" panose="02020603050405020304" pitchFamily="18" charset="0"/>
                        </a:rPr>
                        <a:t>5773</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103</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164</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245</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512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6285</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66.28</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extLst>
                  <a:ext uri="{0D108BD9-81ED-4DB2-BD59-A6C34878D82A}">
                    <a16:rowId xmlns:a16="http://schemas.microsoft.com/office/drawing/2014/main" val="1959282888"/>
                  </a:ext>
                </a:extLst>
              </a:tr>
              <a:tr h="377151">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6</a:t>
                      </a:r>
                    </a:p>
                  </a:txBody>
                  <a:tcPr marL="0" marR="0" marT="0" marB="0" anchor="ctr">
                    <a:lnL w="12700" cap="flat" cmpd="sng" algn="ctr">
                      <a:solidFill>
                        <a:srgbClr val="BBD9EE"/>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marL="36000" algn="l" fontAlgn="b">
                        <a:buNone/>
                      </a:pPr>
                      <a:r>
                        <a:rPr lang="en-US" sz="1600" b="0" i="0" u="none" strike="noStrike" dirty="0">
                          <a:solidFill>
                            <a:srgbClr val="000000"/>
                          </a:solidFill>
                          <a:effectLst/>
                          <a:latin typeface="Gill Sans MT" pitchFamily="34" charset="0"/>
                          <a:cs typeface="Times New Roman" panose="02020603050405020304" pitchFamily="18" charset="0"/>
                        </a:rPr>
                        <a:t>Sam</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22222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a:solidFill>
                            <a:srgbClr val="000000"/>
                          </a:solidFill>
                          <a:effectLst/>
                          <a:latin typeface="Gill Sans MT" pitchFamily="34" charset="0"/>
                          <a:cs typeface="Times New Roman" panose="02020603050405020304" pitchFamily="18" charset="0"/>
                        </a:rPr>
                        <a:t>11160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191</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232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14</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122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105</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120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3</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787</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11947</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53.76</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extLst>
                  <a:ext uri="{0D108BD9-81ED-4DB2-BD59-A6C34878D82A}">
                    <a16:rowId xmlns:a16="http://schemas.microsoft.com/office/drawing/2014/main" val="570567821"/>
                  </a:ext>
                </a:extLst>
              </a:tr>
              <a:tr h="479282">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7</a:t>
                      </a:r>
                    </a:p>
                  </a:txBody>
                  <a:tcPr marL="0" marR="0" marT="0" marB="0" anchor="ctr">
                    <a:lnL w="12700" cap="flat" cmpd="sng" algn="ctr">
                      <a:solidFill>
                        <a:srgbClr val="BBD9EE"/>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marL="36000" algn="l" fontAlgn="b">
                        <a:buNone/>
                      </a:pPr>
                      <a:r>
                        <a:rPr lang="en-US" sz="1600" b="0" i="0" u="none" strike="noStrike" dirty="0" err="1">
                          <a:solidFill>
                            <a:srgbClr val="000000"/>
                          </a:solidFill>
                          <a:effectLst/>
                          <a:latin typeface="Gill Sans MT" pitchFamily="34" charset="0"/>
                          <a:cs typeface="Times New Roman" panose="02020603050405020304" pitchFamily="18" charset="0"/>
                        </a:rPr>
                        <a:t>Sankra</a:t>
                      </a:r>
                      <a:endParaRPr lang="en-US" sz="1600" b="0" i="0" u="none" strike="noStrike" dirty="0">
                        <a:solidFill>
                          <a:srgbClr val="000000"/>
                        </a:solidFill>
                        <a:effectLst/>
                        <a:latin typeface="Gill Sans MT" pitchFamily="34" charset="0"/>
                        <a:cs typeface="Times New Roman" panose="02020603050405020304" pitchFamily="18" charset="0"/>
                      </a:endParaRP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21338</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12415</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258</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178</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52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75</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8</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393</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a:solidFill>
                            <a:srgbClr val="000000"/>
                          </a:solidFill>
                          <a:effectLst/>
                          <a:latin typeface="Gill Sans MT" pitchFamily="34" charset="0"/>
                          <a:ea typeface="+mn-ea"/>
                          <a:cs typeface="Times New Roman" panose="02020603050405020304" pitchFamily="18" charset="0"/>
                        </a:rPr>
                        <a:t>143</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kern="1200" dirty="0">
                          <a:solidFill>
                            <a:srgbClr val="000000"/>
                          </a:solidFill>
                          <a:effectLst/>
                          <a:latin typeface="Gill Sans MT" pitchFamily="34" charset="0"/>
                          <a:ea typeface="+mn-ea"/>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1107</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13522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tc>
                  <a:txBody>
                    <a:bodyPr/>
                    <a:lstStyle/>
                    <a:p>
                      <a:pPr algn="ctr" fontAlgn="b">
                        <a:buNone/>
                      </a:pPr>
                      <a:r>
                        <a:rPr lang="en-US" sz="1600" b="0" i="0" u="none" strike="noStrike" dirty="0">
                          <a:solidFill>
                            <a:srgbClr val="000000"/>
                          </a:solidFill>
                          <a:effectLst/>
                          <a:latin typeface="Gill Sans MT" pitchFamily="34" charset="0"/>
                          <a:cs typeface="Times New Roman" panose="02020603050405020304" pitchFamily="18" charset="0"/>
                        </a:rPr>
                        <a:t>63.37</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noFill/>
                  </a:tcPr>
                </a:tc>
                <a:extLst>
                  <a:ext uri="{0D108BD9-81ED-4DB2-BD59-A6C34878D82A}">
                    <a16:rowId xmlns:a16="http://schemas.microsoft.com/office/drawing/2014/main" val="570921669"/>
                  </a:ext>
                </a:extLst>
              </a:tr>
              <a:tr h="628583">
                <a:tc gridSpan="2">
                  <a:txBody>
                    <a:bodyPr/>
                    <a:lstStyle/>
                    <a:p>
                      <a:pPr algn="ctr" fontAlgn="ctr">
                        <a:buNone/>
                      </a:pPr>
                      <a:r>
                        <a:rPr lang="en-US" sz="1600" b="0" i="0" u="none" strike="noStrike" dirty="0">
                          <a:solidFill>
                            <a:srgbClr val="000000"/>
                          </a:solidFill>
                          <a:effectLst/>
                          <a:latin typeface="Gill Sans MT" pitchFamily="34" charset="0"/>
                          <a:cs typeface="Times New Roman" panose="02020603050405020304" pitchFamily="18" charset="0"/>
                        </a:rPr>
                        <a:t>Total</a:t>
                      </a:r>
                    </a:p>
                  </a:txBody>
                  <a:tcPr marL="0" marR="0" marT="0" marB="0" anchor="ctr">
                    <a:lnL w="12700" cap="flat" cmpd="sng" algn="ctr">
                      <a:solidFill>
                        <a:srgbClr val="BBD9EE"/>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hMerge="1">
                  <a:txBody>
                    <a:bodyPr/>
                    <a:lstStyle/>
                    <a:p>
                      <a:endParaRPr lang="en-US"/>
                    </a:p>
                  </a:txBody>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122958</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53818</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1179</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1457</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781</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1089</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37</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168</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1226</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1250</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312</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7499</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61317</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tc>
                  <a:txBody>
                    <a:bodyPr/>
                    <a:lstStyle/>
                    <a:p>
                      <a:pPr algn="ctr" fontAlgn="ctr">
                        <a:buNone/>
                      </a:pPr>
                      <a:r>
                        <a:rPr lang="en-US" sz="1600" b="1" i="0" u="none" strike="noStrike" dirty="0">
                          <a:solidFill>
                            <a:srgbClr val="000000"/>
                          </a:solidFill>
                          <a:effectLst/>
                          <a:latin typeface="Gill Sans MT" pitchFamily="34" charset="0"/>
                          <a:cs typeface="Times New Roman" panose="02020603050405020304" pitchFamily="18" charset="0"/>
                        </a:rPr>
                        <a:t>49.86</a:t>
                      </a:r>
                    </a:p>
                  </a:txBody>
                  <a:tcPr marL="0" marR="0" marT="0" marB="0" anchor="ctr">
                    <a:lnL w="12700" cap="flat" cmpd="sng" algn="ctr">
                      <a:solidFill>
                        <a:srgbClr val="76A0C5"/>
                      </a:solidFill>
                      <a:prstDash val="solid"/>
                      <a:round/>
                      <a:headEnd type="none" w="med" len="med"/>
                      <a:tailEnd type="none" w="med" len="med"/>
                    </a:lnL>
                    <a:lnR w="12700" cap="flat" cmpd="sng" algn="ctr">
                      <a:solidFill>
                        <a:srgbClr val="76A0C5"/>
                      </a:solidFill>
                      <a:prstDash val="solid"/>
                      <a:round/>
                      <a:headEnd type="none" w="med" len="med"/>
                      <a:tailEnd type="none" w="med" len="med"/>
                    </a:lnR>
                    <a:lnT w="12700" cap="flat" cmpd="sng" algn="ctr">
                      <a:solidFill>
                        <a:srgbClr val="76A0C5"/>
                      </a:solidFill>
                      <a:prstDash val="solid"/>
                      <a:round/>
                      <a:headEnd type="none" w="med" len="med"/>
                      <a:tailEnd type="none" w="med" len="med"/>
                    </a:lnT>
                    <a:lnB w="12700" cap="flat" cmpd="sng" algn="ctr">
                      <a:solidFill>
                        <a:srgbClr val="76A0C5"/>
                      </a:solidFill>
                      <a:prstDash val="solid"/>
                      <a:round/>
                      <a:headEnd type="none" w="med" len="med"/>
                      <a:tailEnd type="none" w="med" len="med"/>
                    </a:lnB>
                    <a:solidFill>
                      <a:srgbClr val="D1D1D1"/>
                    </a:solidFill>
                  </a:tcPr>
                </a:tc>
                <a:extLst>
                  <a:ext uri="{0D108BD9-81ED-4DB2-BD59-A6C34878D82A}">
                    <a16:rowId xmlns:a16="http://schemas.microsoft.com/office/drawing/2014/main" val="860277724"/>
                  </a:ext>
                </a:extLst>
              </a:tr>
            </a:tbl>
          </a:graphicData>
        </a:graphic>
      </p:graphicFrame>
      <p:pic>
        <p:nvPicPr>
          <p:cNvPr id="4" name="Control 1" hidden="1">
            <a:extLst>
              <a:ext uri="{FF2B5EF4-FFF2-40B4-BE49-F238E27FC236}">
                <a16:creationId xmlns:a16="http://schemas.microsoft.com/office/drawing/2014/main" id="{72A30FF3-5BC8-F751-F984-4B892D844FE7}"/>
              </a:ext>
            </a:extLst>
          </p:cNvPr>
          <p:cNvPicPr>
            <a:picLocks noChangeAspect="1"/>
          </p:cNvPicPr>
          <p:nvPr/>
        </p:nvPicPr>
        <p:blipFill>
          <a:blip r:embed="rId5"/>
          <a:stretch>
            <a:fillRect/>
          </a:stretch>
        </p:blipFill>
        <p:spPr>
          <a:xfrm>
            <a:off x="361080" y="416402"/>
            <a:ext cx="1263341" cy="225425"/>
          </a:xfrm>
          <a:prstGeom prst="rect">
            <a:avLst/>
          </a:prstGeom>
        </p:spPr>
      </p:pic>
      <p:sp>
        <p:nvSpPr>
          <p:cNvPr id="18" name="TextBox 17">
            <a:extLst>
              <a:ext uri="{FF2B5EF4-FFF2-40B4-BE49-F238E27FC236}">
                <a16:creationId xmlns:a16="http://schemas.microsoft.com/office/drawing/2014/main" id="{40615E7B-3A56-70A3-52D3-26550667AF9C}"/>
              </a:ext>
            </a:extLst>
          </p:cNvPr>
          <p:cNvSpPr txBox="1"/>
          <p:nvPr/>
        </p:nvSpPr>
        <p:spPr>
          <a:xfrm>
            <a:off x="804241" y="275549"/>
            <a:ext cx="11387759" cy="523220"/>
          </a:xfrm>
          <a:prstGeom prst="rect">
            <a:avLst/>
          </a:prstGeom>
          <a:noFill/>
        </p:spPr>
        <p:txBody>
          <a:bodyPr wrap="square">
            <a:spAutoFit/>
          </a:bodyPr>
          <a:lstStyle/>
          <a:p>
            <a:pPr algn="ctr" fontAlgn="b">
              <a:buNone/>
            </a:pPr>
            <a:r>
              <a:rPr lang="en-US" sz="2800" b="1" i="0" u="sng" strike="noStrike" dirty="0">
                <a:solidFill>
                  <a:srgbClr val="000000"/>
                </a:solidFill>
                <a:effectLst/>
                <a:latin typeface="Gill Sans MT" pitchFamily="34" charset="0"/>
                <a:cs typeface="Times New Roman" panose="02020603050405020304" pitchFamily="18" charset="0"/>
              </a:rPr>
              <a:t>Block-wise FHTCs progress under JJM in District Jaisalmer</a:t>
            </a:r>
          </a:p>
        </p:txBody>
      </p:sp>
    </p:spTree>
    <p:extLst>
      <p:ext uri="{BB962C8B-B14F-4D97-AF65-F5344CB8AC3E}">
        <p14:creationId xmlns:p14="http://schemas.microsoft.com/office/powerpoint/2010/main" val="3907912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p:nvPr/>
        </p:nvSpPr>
        <p:spPr>
          <a:xfrm>
            <a:off x="495300" y="259951"/>
            <a:ext cx="10799775" cy="4990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2400" b="1" i="0" u="sng" dirty="0">
                <a:solidFill>
                  <a:schemeClr val="tx2">
                    <a:lumMod val="10000"/>
                  </a:schemeClr>
                </a:solidFill>
                <a:latin typeface="Gill Sans MT" pitchFamily="34" charset="0"/>
                <a:ea typeface="Arial"/>
                <a:cs typeface="Times New Roman" panose="02020603050405020304" pitchFamily="18" charset="0"/>
                <a:sym typeface="Arial"/>
              </a:rPr>
              <a:t>Availability of drinking water in Schools, AWCs, Gram Panchayat Building &amp; Health Centers</a:t>
            </a:r>
            <a:endParaRPr sz="2400" b="1" i="0" u="sng" dirty="0">
              <a:solidFill>
                <a:schemeClr val="tx2">
                  <a:lumMod val="10000"/>
                </a:schemeClr>
              </a:solidFill>
              <a:latin typeface="Gill Sans MT" pitchFamily="34" charset="0"/>
              <a:ea typeface="Times New Roman"/>
              <a:cs typeface="Times New Roman" panose="02020603050405020304" pitchFamily="18" charset="0"/>
              <a:sym typeface="Times New Roman"/>
            </a:endParaRPr>
          </a:p>
        </p:txBody>
      </p:sp>
      <p:pic>
        <p:nvPicPr>
          <p:cNvPr id="186" name="Google Shape;186;p23"/>
          <p:cNvPicPr preferRelativeResize="0"/>
          <p:nvPr/>
        </p:nvPicPr>
        <p:blipFill rotWithShape="1">
          <a:blip r:embed="rId3">
            <a:alphaModFix/>
          </a:blip>
          <a:srcRect/>
          <a:stretch/>
        </p:blipFill>
        <p:spPr>
          <a:xfrm>
            <a:off x="11403931" y="6089015"/>
            <a:ext cx="668326" cy="632460"/>
          </a:xfrm>
          <a:prstGeom prst="rect">
            <a:avLst/>
          </a:prstGeom>
          <a:noFill/>
          <a:ln>
            <a:noFill/>
          </a:ln>
        </p:spPr>
      </p:pic>
      <p:sp>
        <p:nvSpPr>
          <p:cNvPr id="189" name="Google Shape;189;p23"/>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45C75"/>
              </a:buClr>
              <a:buSzPts val="1200"/>
              <a:buFont typeface="Arial"/>
              <a:buNone/>
            </a:pPr>
            <a:fld id="{00000000-1234-1234-1234-123412341234}" type="slidenum">
              <a:rPr lang="en-US" sz="1200" b="0" i="0" u="none">
                <a:solidFill>
                  <a:srgbClr val="045C75"/>
                </a:solidFill>
                <a:latin typeface="Arial"/>
                <a:ea typeface="Arial"/>
                <a:cs typeface="Arial"/>
                <a:sym typeface="Arial"/>
              </a:rPr>
              <a:pPr marL="0" marR="0" lvl="0" indent="0" algn="r" rtl="0">
                <a:lnSpc>
                  <a:spcPct val="100000"/>
                </a:lnSpc>
                <a:spcBef>
                  <a:spcPts val="0"/>
                </a:spcBef>
                <a:spcAft>
                  <a:spcPts val="0"/>
                </a:spcAft>
                <a:buClr>
                  <a:srgbClr val="045C75"/>
                </a:buClr>
                <a:buSzPts val="1200"/>
                <a:buFont typeface="Arial"/>
                <a:buNone/>
              </a:pPr>
              <a:t>4</a:t>
            </a:fld>
            <a:endParaRPr sz="1200" b="0" i="0" u="none">
              <a:solidFill>
                <a:srgbClr val="045C75"/>
              </a:solidFill>
              <a:latin typeface="Arial"/>
              <a:ea typeface="Arial"/>
              <a:cs typeface="Arial"/>
              <a:sym typeface="Arial"/>
            </a:endParaRPr>
          </a:p>
        </p:txBody>
      </p:sp>
      <p:graphicFrame>
        <p:nvGraphicFramePr>
          <p:cNvPr id="2" name="Google Shape;187;p23">
            <a:extLst>
              <a:ext uri="{FF2B5EF4-FFF2-40B4-BE49-F238E27FC236}">
                <a16:creationId xmlns:a16="http://schemas.microsoft.com/office/drawing/2014/main" id="{68E0EBD3-BD3C-73FB-1983-05FA91AE76A2}"/>
              </a:ext>
            </a:extLst>
          </p:cNvPr>
          <p:cNvGraphicFramePr/>
          <p:nvPr>
            <p:extLst>
              <p:ext uri="{D42A27DB-BD31-4B8C-83A1-F6EECF244321}">
                <p14:modId xmlns:p14="http://schemas.microsoft.com/office/powerpoint/2010/main" val="723164670"/>
              </p:ext>
            </p:extLst>
          </p:nvPr>
        </p:nvGraphicFramePr>
        <p:xfrm>
          <a:off x="551544" y="1176758"/>
          <a:ext cx="11088912" cy="1234137"/>
        </p:xfrm>
        <a:graphic>
          <a:graphicData uri="http://schemas.openxmlformats.org/drawingml/2006/table">
            <a:tbl>
              <a:tblPr>
                <a:noFill/>
              </a:tblPr>
              <a:tblGrid>
                <a:gridCol w="1164070">
                  <a:extLst>
                    <a:ext uri="{9D8B030D-6E8A-4147-A177-3AD203B41FA5}">
                      <a16:colId xmlns:a16="http://schemas.microsoft.com/office/drawing/2014/main" val="20000"/>
                    </a:ext>
                  </a:extLst>
                </a:gridCol>
                <a:gridCol w="1335896">
                  <a:extLst>
                    <a:ext uri="{9D8B030D-6E8A-4147-A177-3AD203B41FA5}">
                      <a16:colId xmlns:a16="http://schemas.microsoft.com/office/drawing/2014/main" val="20001"/>
                    </a:ext>
                  </a:extLst>
                </a:gridCol>
                <a:gridCol w="1347516">
                  <a:extLst>
                    <a:ext uri="{9D8B030D-6E8A-4147-A177-3AD203B41FA5}">
                      <a16:colId xmlns:a16="http://schemas.microsoft.com/office/drawing/2014/main" val="20002"/>
                    </a:ext>
                  </a:extLst>
                </a:gridCol>
                <a:gridCol w="1555153">
                  <a:extLst>
                    <a:ext uri="{9D8B030D-6E8A-4147-A177-3AD203B41FA5}">
                      <a16:colId xmlns:a16="http://schemas.microsoft.com/office/drawing/2014/main" val="20003"/>
                    </a:ext>
                  </a:extLst>
                </a:gridCol>
                <a:gridCol w="1510238">
                  <a:extLst>
                    <a:ext uri="{9D8B030D-6E8A-4147-A177-3AD203B41FA5}">
                      <a16:colId xmlns:a16="http://schemas.microsoft.com/office/drawing/2014/main" val="20004"/>
                    </a:ext>
                  </a:extLst>
                </a:gridCol>
                <a:gridCol w="1384386">
                  <a:extLst>
                    <a:ext uri="{9D8B030D-6E8A-4147-A177-3AD203B41FA5}">
                      <a16:colId xmlns:a16="http://schemas.microsoft.com/office/drawing/2014/main" val="20005"/>
                    </a:ext>
                  </a:extLst>
                </a:gridCol>
                <a:gridCol w="1487357">
                  <a:extLst>
                    <a:ext uri="{9D8B030D-6E8A-4147-A177-3AD203B41FA5}">
                      <a16:colId xmlns:a16="http://schemas.microsoft.com/office/drawing/2014/main" val="20006"/>
                    </a:ext>
                  </a:extLst>
                </a:gridCol>
                <a:gridCol w="1304296">
                  <a:extLst>
                    <a:ext uri="{9D8B030D-6E8A-4147-A177-3AD203B41FA5}">
                      <a16:colId xmlns:a16="http://schemas.microsoft.com/office/drawing/2014/main" val="20007"/>
                    </a:ext>
                  </a:extLst>
                </a:gridCol>
              </a:tblGrid>
              <a:tr h="349568">
                <a:tc gridSpan="2">
                  <a:txBody>
                    <a:bodyPr/>
                    <a:lstStyle/>
                    <a:p>
                      <a:pPr marL="0" marR="0" lvl="0" indent="0" algn="ctr" rtl="0">
                        <a:spcBef>
                          <a:spcPts val="0"/>
                        </a:spcBef>
                        <a:spcAft>
                          <a:spcPts val="0"/>
                        </a:spcAft>
                        <a:buClr>
                          <a:schemeClr val="dk1"/>
                        </a:buClr>
                        <a:buSzPts val="1400"/>
                        <a:buFont typeface="Times New Roman"/>
                        <a:buNone/>
                      </a:pPr>
                      <a:r>
                        <a:rPr lang="en-US" sz="1800" b="1" kern="1200" dirty="0">
                          <a:solidFill>
                            <a:schemeClr val="bg1"/>
                          </a:solidFill>
                          <a:latin typeface="Gill Sans MT" pitchFamily="34" charset="0"/>
                          <a:ea typeface="+mn-ea"/>
                          <a:cs typeface="Times New Roman" pitchFamily="18" charset="0"/>
                          <a:sym typeface="Times New Roman"/>
                        </a:rPr>
                        <a:t>Schools </a:t>
                      </a:r>
                      <a:endParaRPr sz="1800" b="1" kern="1200" dirty="0">
                        <a:solidFill>
                          <a:schemeClr val="bg1"/>
                        </a:solidFill>
                        <a:latin typeface="Gill Sans MT" pitchFamily="34" charset="0"/>
                        <a:ea typeface="+mn-ea"/>
                        <a:cs typeface="Times New Roman" pitchFamily="18" charset="0"/>
                        <a:sym typeface="Times New Roman"/>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1"/>
                    </a:solidFill>
                  </a:tcPr>
                </a:tc>
                <a:tc hMerge="1">
                  <a:txBody>
                    <a:bodyPr/>
                    <a:lstStyle/>
                    <a:p>
                      <a:endParaRPr lang="en-US"/>
                    </a:p>
                  </a:txBody>
                  <a:tcPr/>
                </a:tc>
                <a:tc gridSpan="2">
                  <a:txBody>
                    <a:bodyPr/>
                    <a:lstStyle/>
                    <a:p>
                      <a:pPr marL="0" marR="0" lvl="0" indent="0" algn="ctr" rtl="0">
                        <a:spcBef>
                          <a:spcPts val="0"/>
                        </a:spcBef>
                        <a:spcAft>
                          <a:spcPts val="0"/>
                        </a:spcAft>
                        <a:buClr>
                          <a:schemeClr val="dk1"/>
                        </a:buClr>
                        <a:buSzPts val="1400"/>
                        <a:buFont typeface="Times New Roman"/>
                        <a:buNone/>
                      </a:pPr>
                      <a:r>
                        <a:rPr lang="en-US" sz="1800" b="1" kern="1200" dirty="0" err="1">
                          <a:solidFill>
                            <a:schemeClr val="bg1"/>
                          </a:solidFill>
                          <a:latin typeface="Gill Sans MT" pitchFamily="34" charset="0"/>
                          <a:ea typeface="+mn-ea"/>
                          <a:cs typeface="Times New Roman" pitchFamily="18" charset="0"/>
                          <a:sym typeface="Times New Roman"/>
                        </a:rPr>
                        <a:t>Anganwari</a:t>
                      </a:r>
                      <a:r>
                        <a:rPr lang="en-US" sz="1800" b="1" kern="1200" dirty="0">
                          <a:solidFill>
                            <a:schemeClr val="bg1"/>
                          </a:solidFill>
                          <a:latin typeface="Gill Sans MT" pitchFamily="34" charset="0"/>
                          <a:ea typeface="+mn-ea"/>
                          <a:cs typeface="Times New Roman" pitchFamily="18" charset="0"/>
                          <a:sym typeface="Times New Roman"/>
                        </a:rPr>
                        <a:t> </a:t>
                      </a:r>
                      <a:endParaRPr sz="1800" b="1" kern="1200" dirty="0">
                        <a:solidFill>
                          <a:schemeClr val="bg1"/>
                        </a:solidFill>
                        <a:latin typeface="Gill Sans MT" pitchFamily="34" charset="0"/>
                        <a:ea typeface="+mn-ea"/>
                        <a:cs typeface="Times New Roman" pitchFamily="18" charset="0"/>
                        <a:sym typeface="Times New Roman"/>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1"/>
                    </a:solidFill>
                  </a:tcPr>
                </a:tc>
                <a:tc hMerge="1">
                  <a:txBody>
                    <a:bodyPr/>
                    <a:lstStyle/>
                    <a:p>
                      <a:endParaRPr lang="en-US"/>
                    </a:p>
                  </a:txBody>
                  <a:tcPr/>
                </a:tc>
                <a:tc gridSpan="2">
                  <a:txBody>
                    <a:bodyPr/>
                    <a:lstStyle/>
                    <a:p>
                      <a:pPr marL="0" marR="0" lvl="0" indent="0" algn="ctr" rtl="0">
                        <a:spcBef>
                          <a:spcPts val="0"/>
                        </a:spcBef>
                        <a:spcAft>
                          <a:spcPts val="0"/>
                        </a:spcAft>
                        <a:buClr>
                          <a:srgbClr val="000000"/>
                        </a:buClr>
                        <a:buSzPts val="1400"/>
                        <a:buFont typeface="Times New Roman"/>
                        <a:buNone/>
                      </a:pPr>
                      <a:r>
                        <a:rPr lang="en-US" sz="1800" b="1" kern="1200" dirty="0">
                          <a:solidFill>
                            <a:schemeClr val="bg1"/>
                          </a:solidFill>
                          <a:latin typeface="Gill Sans MT" pitchFamily="34" charset="0"/>
                          <a:ea typeface="+mn-ea"/>
                          <a:cs typeface="Times New Roman" pitchFamily="18" charset="0"/>
                          <a:sym typeface="Times New Roman"/>
                        </a:rPr>
                        <a:t>Gram Panchayat  Buildings </a:t>
                      </a: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1"/>
                    </a:solidFill>
                  </a:tcPr>
                </a:tc>
                <a:tc hMerge="1">
                  <a:txBody>
                    <a:bodyPr/>
                    <a:lstStyle/>
                    <a:p>
                      <a:endParaRPr lang="en-US"/>
                    </a:p>
                  </a:txBody>
                  <a:tcPr/>
                </a:tc>
                <a:tc gridSpan="2">
                  <a:txBody>
                    <a:bodyPr/>
                    <a:lstStyle/>
                    <a:p>
                      <a:pPr marL="0" marR="0" lvl="0" indent="0" algn="ctr" rtl="0">
                        <a:spcBef>
                          <a:spcPts val="0"/>
                        </a:spcBef>
                        <a:spcAft>
                          <a:spcPts val="0"/>
                        </a:spcAft>
                        <a:buClr>
                          <a:srgbClr val="000000"/>
                        </a:buClr>
                        <a:buSzPts val="1400"/>
                        <a:buFont typeface="Times New Roman"/>
                        <a:buNone/>
                      </a:pPr>
                      <a:r>
                        <a:rPr lang="en-US" sz="1800" b="1" kern="1200" dirty="0">
                          <a:solidFill>
                            <a:schemeClr val="bg1"/>
                          </a:solidFill>
                          <a:latin typeface="Gill Sans MT" pitchFamily="34" charset="0"/>
                          <a:ea typeface="+mn-ea"/>
                          <a:cs typeface="Times New Roman" pitchFamily="18" charset="0"/>
                          <a:sym typeface="Times New Roman"/>
                        </a:rPr>
                        <a:t>Health </a:t>
                      </a:r>
                      <a:r>
                        <a:rPr lang="en-US" sz="1800" b="1" kern="1200" dirty="0" err="1">
                          <a:solidFill>
                            <a:schemeClr val="bg1"/>
                          </a:solidFill>
                          <a:latin typeface="Gill Sans MT" pitchFamily="34" charset="0"/>
                          <a:ea typeface="+mn-ea"/>
                          <a:cs typeface="Times New Roman" pitchFamily="18" charset="0"/>
                          <a:sym typeface="Times New Roman"/>
                        </a:rPr>
                        <a:t>Centres</a:t>
                      </a:r>
                      <a:r>
                        <a:rPr lang="en-US" sz="1800" b="1" kern="1200" dirty="0">
                          <a:solidFill>
                            <a:schemeClr val="bg1"/>
                          </a:solidFill>
                          <a:latin typeface="Gill Sans MT" pitchFamily="34" charset="0"/>
                          <a:ea typeface="+mn-ea"/>
                          <a:cs typeface="Times New Roman" pitchFamily="18" charset="0"/>
                          <a:sym typeface="Times New Roman"/>
                        </a:rPr>
                        <a:t> </a:t>
                      </a:r>
                      <a:endParaRPr sz="1800" b="1" kern="1200" dirty="0">
                        <a:solidFill>
                          <a:schemeClr val="bg1"/>
                        </a:solidFill>
                        <a:latin typeface="Gill Sans MT" pitchFamily="34" charset="0"/>
                        <a:ea typeface="+mn-ea"/>
                        <a:cs typeface="Times New Roman" pitchFamily="18" charset="0"/>
                        <a:sym typeface="Times New Roman"/>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527613">
                <a:tc>
                  <a:txBody>
                    <a:bodyPr/>
                    <a:lstStyle/>
                    <a:p>
                      <a:pPr marL="0" marR="0" lvl="0" indent="0" algn="ctr" rtl="0">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Nos. of </a:t>
                      </a:r>
                      <a:endParaRPr sz="1800" kern="1200" dirty="0">
                        <a:solidFill>
                          <a:schemeClr val="tx1"/>
                        </a:solidFill>
                        <a:latin typeface="Gill Sans MT" pitchFamily="34" charset="0"/>
                        <a:ea typeface="+mn-ea"/>
                        <a:cs typeface="Times New Roman" pitchFamily="18" charset="0"/>
                        <a:sym typeface="Times New Roman"/>
                      </a:endParaRPr>
                    </a:p>
                    <a:p>
                      <a:pPr marL="0" marR="0" lvl="0" indent="0" algn="ctr" rtl="0">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Schools</a:t>
                      </a:r>
                      <a:r>
                        <a:rPr lang="en-US" sz="1800" kern="1200" dirty="0">
                          <a:solidFill>
                            <a:schemeClr val="tx1"/>
                          </a:solidFill>
                          <a:latin typeface="Gill Sans MT" pitchFamily="34" charset="0"/>
                          <a:ea typeface="+mn-ea"/>
                          <a:cs typeface="Times New Roman" pitchFamily="18" charset="0"/>
                          <a:sym typeface="Constantia"/>
                        </a:rPr>
                        <a:t> </a:t>
                      </a:r>
                      <a:endParaRPr sz="1800" kern="1200" dirty="0">
                        <a:solidFill>
                          <a:schemeClr val="tx1"/>
                        </a:solidFill>
                        <a:latin typeface="Gill Sans MT" pitchFamily="34" charset="0"/>
                        <a:ea typeface="+mn-ea"/>
                        <a:cs typeface="Times New Roman" pitchFamily="18" charset="0"/>
                        <a:sym typeface="Constantia"/>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1">
                        <a:lumMod val="20000"/>
                        <a:lumOff val="80000"/>
                      </a:schemeClr>
                    </a:solidFill>
                  </a:tcPr>
                </a:tc>
                <a:tc>
                  <a:txBody>
                    <a:bodyPr/>
                    <a:lstStyle/>
                    <a:p>
                      <a:pPr marL="0" marR="0" lvl="0" indent="0" algn="ctr" rtl="0">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Tap </a:t>
                      </a:r>
                      <a:endParaRPr sz="1800" kern="1200" dirty="0">
                        <a:solidFill>
                          <a:schemeClr val="tx1"/>
                        </a:solidFill>
                        <a:latin typeface="Gill Sans MT" pitchFamily="34" charset="0"/>
                        <a:ea typeface="+mn-ea"/>
                        <a:cs typeface="Times New Roman" pitchFamily="18" charset="0"/>
                        <a:sym typeface="Times New Roman"/>
                      </a:endParaRPr>
                    </a:p>
                    <a:p>
                      <a:pPr marL="0" marR="0" lvl="0" indent="0" algn="ctr" rtl="0">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Connections</a:t>
                      </a:r>
                      <a:endParaRPr sz="1800" kern="1200" dirty="0">
                        <a:solidFill>
                          <a:schemeClr val="tx1"/>
                        </a:solidFill>
                        <a:latin typeface="Gill Sans MT" pitchFamily="34" charset="0"/>
                        <a:ea typeface="+mn-ea"/>
                        <a:cs typeface="Times New Roman" pitchFamily="18" charset="0"/>
                        <a:sym typeface="Times New Roman"/>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1">
                        <a:lumMod val="20000"/>
                        <a:lumOff val="80000"/>
                      </a:schemeClr>
                    </a:solidFill>
                  </a:tcPr>
                </a:tc>
                <a:tc>
                  <a:txBody>
                    <a:bodyPr/>
                    <a:lstStyle/>
                    <a:p>
                      <a:pPr marL="0" marR="0" lvl="0" indent="0" algn="ctr" rtl="0">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Nos. of </a:t>
                      </a:r>
                      <a:r>
                        <a:rPr lang="en-US" sz="1800" kern="1200" dirty="0" err="1">
                          <a:solidFill>
                            <a:schemeClr val="tx1"/>
                          </a:solidFill>
                          <a:latin typeface="Gill Sans MT" pitchFamily="34" charset="0"/>
                          <a:ea typeface="+mn-ea"/>
                          <a:cs typeface="Times New Roman" pitchFamily="18" charset="0"/>
                          <a:sym typeface="Times New Roman"/>
                        </a:rPr>
                        <a:t>Anganwari</a:t>
                      </a:r>
                      <a:r>
                        <a:rPr lang="en-US" sz="1800" kern="1200" dirty="0">
                          <a:solidFill>
                            <a:schemeClr val="tx1"/>
                          </a:solidFill>
                          <a:latin typeface="Gill Sans MT" pitchFamily="34" charset="0"/>
                          <a:ea typeface="+mn-ea"/>
                          <a:cs typeface="Times New Roman" pitchFamily="18" charset="0"/>
                          <a:sym typeface="Times New Roman"/>
                        </a:rPr>
                        <a:t> </a:t>
                      </a:r>
                      <a:endParaRPr sz="1800" kern="1200" dirty="0">
                        <a:solidFill>
                          <a:schemeClr val="tx1"/>
                        </a:solidFill>
                        <a:latin typeface="Gill Sans MT" pitchFamily="34" charset="0"/>
                        <a:ea typeface="+mn-ea"/>
                        <a:cs typeface="Times New Roman" pitchFamily="18" charset="0"/>
                        <a:sym typeface="Times New Roman"/>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1">
                        <a:lumMod val="20000"/>
                        <a:lumOff val="80000"/>
                      </a:schemeClr>
                    </a:solidFill>
                  </a:tcPr>
                </a:tc>
                <a:tc>
                  <a:txBody>
                    <a:bodyPr/>
                    <a:lstStyle/>
                    <a:p>
                      <a:pPr marL="0" marR="0" lvl="0" indent="0" algn="ctr" rtl="0">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Tap </a:t>
                      </a:r>
                      <a:endParaRPr sz="1800" kern="1200" dirty="0">
                        <a:solidFill>
                          <a:schemeClr val="tx1"/>
                        </a:solidFill>
                        <a:latin typeface="Gill Sans MT" pitchFamily="34" charset="0"/>
                        <a:ea typeface="+mn-ea"/>
                        <a:cs typeface="Times New Roman" pitchFamily="18" charset="0"/>
                        <a:sym typeface="Times New Roman"/>
                      </a:endParaRPr>
                    </a:p>
                    <a:p>
                      <a:pPr marL="0" marR="0" lvl="0" indent="0" algn="ctr" rtl="0">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Connections</a:t>
                      </a:r>
                      <a:endParaRPr sz="1800" kern="1200" dirty="0">
                        <a:solidFill>
                          <a:schemeClr val="tx1"/>
                        </a:solidFill>
                        <a:latin typeface="Gill Sans MT" pitchFamily="34" charset="0"/>
                        <a:ea typeface="+mn-ea"/>
                        <a:cs typeface="Times New Roman" pitchFamily="18" charset="0"/>
                        <a:sym typeface="Times New Roman"/>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1">
                        <a:lumMod val="20000"/>
                        <a:lumOff val="80000"/>
                      </a:schemeClr>
                    </a:solidFill>
                  </a:tcPr>
                </a:tc>
                <a:tc>
                  <a:txBody>
                    <a:bodyPr/>
                    <a:lstStyle/>
                    <a:p>
                      <a:pPr marL="0" marR="0" lvl="0" indent="0" algn="ctr" rtl="0">
                        <a:spcBef>
                          <a:spcPts val="0"/>
                        </a:spcBef>
                        <a:spcAft>
                          <a:spcPts val="0"/>
                        </a:spcAft>
                        <a:buClr>
                          <a:srgbClr val="000000"/>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Nos. of Buildings </a:t>
                      </a:r>
                      <a:endParaRPr sz="1800" kern="1200" dirty="0">
                        <a:solidFill>
                          <a:schemeClr val="tx1"/>
                        </a:solidFill>
                        <a:latin typeface="Gill Sans MT" pitchFamily="34" charset="0"/>
                        <a:ea typeface="+mn-ea"/>
                        <a:cs typeface="Times New Roman" pitchFamily="18" charset="0"/>
                        <a:sym typeface="Times New Roman"/>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1">
                        <a:lumMod val="20000"/>
                        <a:lumOff val="80000"/>
                      </a:schemeClr>
                    </a:solidFill>
                  </a:tcPr>
                </a:tc>
                <a:tc>
                  <a:txBody>
                    <a:bodyPr/>
                    <a:lstStyle/>
                    <a:p>
                      <a:pPr marL="0" marR="0" lvl="0" indent="0" algn="ctr" rtl="0">
                        <a:spcBef>
                          <a:spcPts val="0"/>
                        </a:spcBef>
                        <a:spcAft>
                          <a:spcPts val="0"/>
                        </a:spcAft>
                        <a:buClr>
                          <a:srgbClr val="000000"/>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Tap </a:t>
                      </a:r>
                      <a:endParaRPr sz="1800" kern="1200" dirty="0">
                        <a:solidFill>
                          <a:schemeClr val="tx1"/>
                        </a:solidFill>
                        <a:latin typeface="Gill Sans MT" pitchFamily="34" charset="0"/>
                        <a:ea typeface="+mn-ea"/>
                        <a:cs typeface="Times New Roman" pitchFamily="18" charset="0"/>
                        <a:sym typeface="Times New Roman"/>
                      </a:endParaRPr>
                    </a:p>
                    <a:p>
                      <a:pPr marL="0" marR="0" lvl="0" indent="0" algn="ctr" rtl="0">
                        <a:spcBef>
                          <a:spcPts val="0"/>
                        </a:spcBef>
                        <a:spcAft>
                          <a:spcPts val="0"/>
                        </a:spcAft>
                        <a:buClr>
                          <a:srgbClr val="000000"/>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Connections</a:t>
                      </a:r>
                      <a:endParaRPr sz="1800" kern="1200" dirty="0">
                        <a:solidFill>
                          <a:schemeClr val="tx1"/>
                        </a:solidFill>
                        <a:latin typeface="Gill Sans MT" pitchFamily="34" charset="0"/>
                        <a:ea typeface="+mn-ea"/>
                        <a:cs typeface="Times New Roman" pitchFamily="18" charset="0"/>
                        <a:sym typeface="Times New Roman"/>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1">
                        <a:lumMod val="20000"/>
                        <a:lumOff val="80000"/>
                      </a:schemeClr>
                    </a:solidFill>
                  </a:tcPr>
                </a:tc>
                <a:tc>
                  <a:txBody>
                    <a:bodyPr/>
                    <a:lstStyle/>
                    <a:p>
                      <a:pPr marL="0" marR="0" lvl="0" indent="0" algn="ctr" rtl="0">
                        <a:spcBef>
                          <a:spcPts val="0"/>
                        </a:spcBef>
                        <a:spcAft>
                          <a:spcPts val="0"/>
                        </a:spcAft>
                        <a:buClr>
                          <a:srgbClr val="000000"/>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Nos. of Health </a:t>
                      </a:r>
                      <a:r>
                        <a:rPr lang="en-US" sz="1800" kern="1200" dirty="0" err="1">
                          <a:solidFill>
                            <a:schemeClr val="tx1"/>
                          </a:solidFill>
                          <a:latin typeface="Gill Sans MT" pitchFamily="34" charset="0"/>
                          <a:ea typeface="+mn-ea"/>
                          <a:cs typeface="Times New Roman" pitchFamily="18" charset="0"/>
                          <a:sym typeface="Times New Roman"/>
                        </a:rPr>
                        <a:t>Centres</a:t>
                      </a:r>
                      <a:r>
                        <a:rPr lang="en-US" sz="1800" kern="1200" dirty="0">
                          <a:solidFill>
                            <a:schemeClr val="tx1"/>
                          </a:solidFill>
                          <a:latin typeface="Gill Sans MT" pitchFamily="34" charset="0"/>
                          <a:ea typeface="+mn-ea"/>
                          <a:cs typeface="Times New Roman" pitchFamily="18" charset="0"/>
                          <a:sym typeface="Times New Roman"/>
                        </a:rPr>
                        <a:t> </a:t>
                      </a:r>
                      <a:endParaRPr sz="1800" kern="1200" dirty="0">
                        <a:solidFill>
                          <a:schemeClr val="tx1"/>
                        </a:solidFill>
                        <a:latin typeface="Gill Sans MT" pitchFamily="34" charset="0"/>
                        <a:ea typeface="+mn-ea"/>
                        <a:cs typeface="Times New Roman" pitchFamily="18" charset="0"/>
                        <a:sym typeface="Times New Roman"/>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1">
                        <a:lumMod val="20000"/>
                        <a:lumOff val="80000"/>
                      </a:schemeClr>
                    </a:solidFill>
                  </a:tcPr>
                </a:tc>
                <a:tc>
                  <a:txBody>
                    <a:bodyPr/>
                    <a:lstStyle/>
                    <a:p>
                      <a:pPr marL="0" marR="0" lvl="0" indent="0" algn="ctr" rtl="0">
                        <a:spcBef>
                          <a:spcPts val="0"/>
                        </a:spcBef>
                        <a:spcAft>
                          <a:spcPts val="0"/>
                        </a:spcAft>
                        <a:buClr>
                          <a:srgbClr val="000000"/>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Tap </a:t>
                      </a:r>
                      <a:endParaRPr sz="1800" kern="1200" dirty="0">
                        <a:solidFill>
                          <a:schemeClr val="tx1"/>
                        </a:solidFill>
                        <a:latin typeface="Gill Sans MT" pitchFamily="34" charset="0"/>
                        <a:ea typeface="+mn-ea"/>
                        <a:cs typeface="Times New Roman" pitchFamily="18" charset="0"/>
                        <a:sym typeface="Times New Roman"/>
                      </a:endParaRPr>
                    </a:p>
                    <a:p>
                      <a:pPr marL="0" marR="0" lvl="0" indent="0" algn="ctr" rtl="0">
                        <a:spcBef>
                          <a:spcPts val="0"/>
                        </a:spcBef>
                        <a:spcAft>
                          <a:spcPts val="0"/>
                        </a:spcAft>
                        <a:buClr>
                          <a:srgbClr val="000000"/>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Connections</a:t>
                      </a:r>
                      <a:endParaRPr sz="1800" kern="1200" dirty="0">
                        <a:solidFill>
                          <a:schemeClr val="tx1"/>
                        </a:solidFill>
                        <a:latin typeface="Gill Sans MT" pitchFamily="34" charset="0"/>
                        <a:ea typeface="+mn-ea"/>
                        <a:cs typeface="Times New Roman" pitchFamily="18" charset="0"/>
                        <a:sym typeface="Times New Roman"/>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1">
                        <a:lumMod val="20000"/>
                        <a:lumOff val="80000"/>
                      </a:schemeClr>
                    </a:solidFill>
                  </a:tcPr>
                </a:tc>
                <a:extLst>
                  <a:ext uri="{0D108BD9-81ED-4DB2-BD59-A6C34878D82A}">
                    <a16:rowId xmlns:a16="http://schemas.microsoft.com/office/drawing/2014/main" val="10001"/>
                  </a:ext>
                </a:extLst>
              </a:tr>
              <a:tr h="326404">
                <a:tc>
                  <a:txBody>
                    <a:bodyPr/>
                    <a:lstStyle/>
                    <a:p>
                      <a:pPr marL="0" marR="0" lvl="0" indent="0" algn="ctr" rtl="0">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1407</a:t>
                      </a:r>
                      <a:endParaRPr sz="1800" kern="1200" dirty="0">
                        <a:solidFill>
                          <a:schemeClr val="tx1"/>
                        </a:solidFill>
                        <a:latin typeface="Gill Sans MT" pitchFamily="34" charset="0"/>
                        <a:ea typeface="+mn-ea"/>
                        <a:cs typeface="Times New Roman" pitchFamily="18" charset="0"/>
                        <a:sym typeface="Times New Roman"/>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853</a:t>
                      </a: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713</a:t>
                      </a: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279</a:t>
                      </a: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194</a:t>
                      </a: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194</a:t>
                      </a: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260</a:t>
                      </a: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914400" rtl="0" eaLnBrk="1" latinLnBrk="0" hangingPunct="1">
                        <a:spcBef>
                          <a:spcPts val="0"/>
                        </a:spcBef>
                        <a:spcAft>
                          <a:spcPts val="0"/>
                        </a:spcAft>
                        <a:buClr>
                          <a:schemeClr val="dk1"/>
                        </a:buClr>
                        <a:buSzPts val="1400"/>
                        <a:buFont typeface="Times New Roman"/>
                        <a:buNone/>
                      </a:pPr>
                      <a:r>
                        <a:rPr lang="en-US" sz="1800" kern="1200" dirty="0">
                          <a:solidFill>
                            <a:schemeClr val="tx1"/>
                          </a:solidFill>
                          <a:latin typeface="Gill Sans MT" pitchFamily="34" charset="0"/>
                          <a:ea typeface="+mn-ea"/>
                          <a:cs typeface="Times New Roman" pitchFamily="18" charset="0"/>
                          <a:sym typeface="Times New Roman"/>
                        </a:rPr>
                        <a:t>92</a:t>
                      </a: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8766A8E4-4CCD-AFE2-8DD4-5FCA674232B5}"/>
              </a:ext>
            </a:extLst>
          </p:cNvPr>
          <p:cNvSpPr txBox="1"/>
          <p:nvPr/>
        </p:nvSpPr>
        <p:spPr>
          <a:xfrm>
            <a:off x="566057" y="3178796"/>
            <a:ext cx="11059886" cy="1631216"/>
          </a:xfrm>
          <a:prstGeom prst="rect">
            <a:avLst/>
          </a:prstGeom>
          <a:noFill/>
        </p:spPr>
        <p:txBody>
          <a:bodyPr wrap="square" rtlCol="0">
            <a:spAutoFit/>
          </a:bodyPr>
          <a:lstStyle/>
          <a:p>
            <a:pPr algn="just"/>
            <a:r>
              <a:rPr lang="en-US" sz="2000" b="1" dirty="0">
                <a:latin typeface="Gill Sans MT" pitchFamily="34" charset="0"/>
                <a:cs typeface="Times New Roman" panose="02020603050405020304" pitchFamily="18" charset="0"/>
              </a:rPr>
              <a:t>Water Quality Monitoring:</a:t>
            </a:r>
            <a:r>
              <a:rPr lang="en-US" sz="2000" dirty="0">
                <a:latin typeface="Gill Sans MT" pitchFamily="34" charset="0"/>
                <a:cs typeface="Times New Roman" panose="02020603050405020304" pitchFamily="18" charset="0"/>
              </a:rPr>
              <a:t> Water quality is strictly and regularly monitored by the Dept systematic testing standard protocols for ensuring supply of safe drinking water for all villages. Water testing are conducted at District level Laboratories (At </a:t>
            </a:r>
            <a:r>
              <a:rPr lang="en-US" sz="2000" dirty="0" err="1">
                <a:latin typeface="Gill Sans MT" pitchFamily="34" charset="0"/>
                <a:cs typeface="Times New Roman" panose="02020603050405020304" pitchFamily="18" charset="0"/>
              </a:rPr>
              <a:t>Gajroopsagar</a:t>
            </a:r>
            <a:r>
              <a:rPr lang="en-US" sz="2000" dirty="0">
                <a:latin typeface="Gill Sans MT" pitchFamily="34" charset="0"/>
                <a:cs typeface="Times New Roman" panose="02020603050405020304" pitchFamily="18" charset="0"/>
              </a:rPr>
              <a:t> Jaisalmer).</a:t>
            </a:r>
          </a:p>
          <a:p>
            <a:pPr algn="just"/>
            <a:r>
              <a:rPr lang="en-US" sz="2000" b="1" dirty="0">
                <a:latin typeface="Gill Sans MT" pitchFamily="34" charset="0"/>
                <a:cs typeface="Times New Roman" panose="02020603050405020304" pitchFamily="18" charset="0"/>
              </a:rPr>
              <a:t>Water Testing at the Village/Community Level: </a:t>
            </a:r>
            <a:r>
              <a:rPr lang="en-US" sz="2000" dirty="0">
                <a:latin typeface="Gill Sans MT" pitchFamily="34" charset="0"/>
                <a:cs typeface="Times New Roman" panose="02020603050405020304" pitchFamily="18" charset="0"/>
              </a:rPr>
              <a:t>Each villages have five trained women for testing water samples through portable water field testing kit (FTK).</a:t>
            </a:r>
            <a:endParaRPr lang="en-IN" sz="2000" dirty="0">
              <a:latin typeface="Gill Sans MT" pitchFamily="34" charset="0"/>
              <a:cs typeface="Times New Roman" panose="02020603050405020304" pitchFamily="18" charset="0"/>
            </a:endParaRPr>
          </a:p>
        </p:txBody>
      </p:sp>
      <p:sp>
        <p:nvSpPr>
          <p:cNvPr id="5" name="Google Shape;185;p23">
            <a:extLst>
              <a:ext uri="{FF2B5EF4-FFF2-40B4-BE49-F238E27FC236}">
                <a16:creationId xmlns:a16="http://schemas.microsoft.com/office/drawing/2014/main" id="{683AF60C-AD5D-5B19-1C9B-E9387B48476B}"/>
              </a:ext>
            </a:extLst>
          </p:cNvPr>
          <p:cNvSpPr txBox="1"/>
          <p:nvPr/>
        </p:nvSpPr>
        <p:spPr>
          <a:xfrm>
            <a:off x="666208" y="2602255"/>
            <a:ext cx="10799775" cy="3998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r>
              <a:rPr lang="en-US" sz="2200" b="1" i="0" u="sng" dirty="0">
                <a:solidFill>
                  <a:schemeClr val="tx2">
                    <a:lumMod val="10000"/>
                  </a:schemeClr>
                </a:solidFill>
                <a:latin typeface="Gill Sans MT" pitchFamily="34" charset="0"/>
                <a:ea typeface="Arial"/>
                <a:cs typeface="Times New Roman" panose="02020603050405020304" pitchFamily="18" charset="0"/>
                <a:sym typeface="Arial"/>
              </a:rPr>
              <a:t>Water Quality Testing</a:t>
            </a:r>
            <a:endParaRPr sz="2200" b="1" i="0" u="sng" dirty="0">
              <a:solidFill>
                <a:schemeClr val="tx2">
                  <a:lumMod val="10000"/>
                </a:schemeClr>
              </a:solidFill>
              <a:latin typeface="Gill Sans MT" pitchFamily="34" charset="0"/>
              <a:ea typeface="Times New Roman"/>
              <a:cs typeface="Times New Roman" panose="02020603050405020304" pitchFamily="18" charset="0"/>
              <a:sym typeface="Times New Roman"/>
            </a:endParaRPr>
          </a:p>
        </p:txBody>
      </p:sp>
      <p:graphicFrame>
        <p:nvGraphicFramePr>
          <p:cNvPr id="6" name="Table 5">
            <a:extLst>
              <a:ext uri="{FF2B5EF4-FFF2-40B4-BE49-F238E27FC236}">
                <a16:creationId xmlns:a16="http://schemas.microsoft.com/office/drawing/2014/main" id="{27691070-1E11-06F9-12D2-17B12447405C}"/>
              </a:ext>
            </a:extLst>
          </p:cNvPr>
          <p:cNvGraphicFramePr>
            <a:graphicFrameLocks noGrp="1"/>
          </p:cNvGraphicFramePr>
          <p:nvPr>
            <p:extLst>
              <p:ext uri="{D42A27DB-BD31-4B8C-83A1-F6EECF244321}">
                <p14:modId xmlns:p14="http://schemas.microsoft.com/office/powerpoint/2010/main" val="110142834"/>
              </p:ext>
            </p:extLst>
          </p:nvPr>
        </p:nvGraphicFramePr>
        <p:xfrm>
          <a:off x="566527" y="4881499"/>
          <a:ext cx="10914743" cy="1554480"/>
        </p:xfrm>
        <a:graphic>
          <a:graphicData uri="http://schemas.openxmlformats.org/drawingml/2006/table">
            <a:tbl>
              <a:tblPr firstRow="1" bandRow="1">
                <a:tableStyleId>{5C22544A-7EE6-4342-B048-85BDC9FD1C3A}</a:tableStyleId>
              </a:tblPr>
              <a:tblGrid>
                <a:gridCol w="1559249">
                  <a:extLst>
                    <a:ext uri="{9D8B030D-6E8A-4147-A177-3AD203B41FA5}">
                      <a16:colId xmlns:a16="http://schemas.microsoft.com/office/drawing/2014/main" val="82838579"/>
                    </a:ext>
                  </a:extLst>
                </a:gridCol>
                <a:gridCol w="2008450">
                  <a:extLst>
                    <a:ext uri="{9D8B030D-6E8A-4147-A177-3AD203B41FA5}">
                      <a16:colId xmlns:a16="http://schemas.microsoft.com/office/drawing/2014/main" val="2149880049"/>
                    </a:ext>
                  </a:extLst>
                </a:gridCol>
                <a:gridCol w="1202443">
                  <a:extLst>
                    <a:ext uri="{9D8B030D-6E8A-4147-A177-3AD203B41FA5}">
                      <a16:colId xmlns:a16="http://schemas.microsoft.com/office/drawing/2014/main" val="3520045487"/>
                    </a:ext>
                  </a:extLst>
                </a:gridCol>
                <a:gridCol w="1466854">
                  <a:extLst>
                    <a:ext uri="{9D8B030D-6E8A-4147-A177-3AD203B41FA5}">
                      <a16:colId xmlns:a16="http://schemas.microsoft.com/office/drawing/2014/main" val="3136331565"/>
                    </a:ext>
                  </a:extLst>
                </a:gridCol>
                <a:gridCol w="1559249">
                  <a:extLst>
                    <a:ext uri="{9D8B030D-6E8A-4147-A177-3AD203B41FA5}">
                      <a16:colId xmlns:a16="http://schemas.microsoft.com/office/drawing/2014/main" val="2864828687"/>
                    </a:ext>
                  </a:extLst>
                </a:gridCol>
                <a:gridCol w="1848640">
                  <a:extLst>
                    <a:ext uri="{9D8B030D-6E8A-4147-A177-3AD203B41FA5}">
                      <a16:colId xmlns:a16="http://schemas.microsoft.com/office/drawing/2014/main" val="3386384254"/>
                    </a:ext>
                  </a:extLst>
                </a:gridCol>
                <a:gridCol w="1269858">
                  <a:extLst>
                    <a:ext uri="{9D8B030D-6E8A-4147-A177-3AD203B41FA5}">
                      <a16:colId xmlns:a16="http://schemas.microsoft.com/office/drawing/2014/main" val="3402798863"/>
                    </a:ext>
                  </a:extLst>
                </a:gridCol>
              </a:tblGrid>
              <a:tr h="818549">
                <a:tc>
                  <a:txBody>
                    <a:bodyPr/>
                    <a:lstStyle/>
                    <a:p>
                      <a:pPr algn="ctr"/>
                      <a:r>
                        <a:rPr lang="en-US" sz="1800" dirty="0">
                          <a:latin typeface="Gill Sans MT" pitchFamily="34" charset="0"/>
                          <a:cs typeface="Times New Roman" panose="02020603050405020304" pitchFamily="18" charset="0"/>
                        </a:rPr>
                        <a:t>Total No. of Villages</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ill Sans MT" pitchFamily="34" charset="0"/>
                          <a:cs typeface="Times New Roman" panose="02020603050405020304" pitchFamily="18" charset="0"/>
                        </a:rPr>
                        <a:t>No. of Villages having 5 women trained for FTK</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ill Sans MT" pitchFamily="34" charset="0"/>
                          <a:cs typeface="Times New Roman" panose="02020603050405020304" pitchFamily="18" charset="0"/>
                        </a:rPr>
                        <a:t>No. of FTK Users</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ill Sans MT" pitchFamily="34" charset="0"/>
                          <a:cs typeface="Times New Roman" panose="02020603050405020304" pitchFamily="18" charset="0"/>
                        </a:rPr>
                        <a:t>Total No. of District Laboratories</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ill Sans MT" pitchFamily="34" charset="0"/>
                          <a:cs typeface="Times New Roman" panose="02020603050405020304" pitchFamily="18" charset="0"/>
                        </a:rPr>
                        <a:t>Total No. of Block Laboratories</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ill Sans MT" pitchFamily="34" charset="0"/>
                          <a:cs typeface="Times New Roman" panose="02020603050405020304" pitchFamily="18" charset="0"/>
                        </a:rPr>
                        <a:t>No. of NABL accredited Laboratory</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ill Sans MT" pitchFamily="34" charset="0"/>
                          <a:cs typeface="Times New Roman" panose="02020603050405020304" pitchFamily="18" charset="0"/>
                        </a:rPr>
                        <a:t>Total No. of WTP’s</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2640847"/>
                  </a:ext>
                </a:extLst>
              </a:tr>
              <a:tr h="362708">
                <a:tc>
                  <a:txBody>
                    <a:bodyPr/>
                    <a:lstStyle/>
                    <a:p>
                      <a:pPr algn="ctr"/>
                      <a:r>
                        <a:rPr lang="en-US" sz="1800" dirty="0">
                          <a:latin typeface="Gill Sans MT" pitchFamily="34" charset="0"/>
                          <a:cs typeface="Times New Roman" panose="02020603050405020304" pitchFamily="18" charset="0"/>
                        </a:rPr>
                        <a:t>756</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ill Sans MT" pitchFamily="34" charset="0"/>
                          <a:cs typeface="Times New Roman" panose="02020603050405020304" pitchFamily="18" charset="0"/>
                        </a:rPr>
                        <a:t>756</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ill Sans MT" pitchFamily="34" charset="0"/>
                          <a:cs typeface="Times New Roman" panose="02020603050405020304" pitchFamily="18" charset="0"/>
                        </a:rPr>
                        <a:t>86</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ill Sans MT" pitchFamily="34" charset="0"/>
                          <a:cs typeface="Times New Roman" panose="02020603050405020304" pitchFamily="18" charset="0"/>
                        </a:rPr>
                        <a:t>1</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ill Sans MT" pitchFamily="34" charset="0"/>
                          <a:cs typeface="Times New Roman" panose="02020603050405020304" pitchFamily="18" charset="0"/>
                        </a:rPr>
                        <a:t>6</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latin typeface="Gill Sans MT" pitchFamily="34" charset="0"/>
                          <a:cs typeface="Times New Roman" panose="02020603050405020304" pitchFamily="18" charset="0"/>
                        </a:rPr>
                        <a:t>1</a:t>
                      </a:r>
                      <a:endParaRPr lang="en-IN" sz="1800" dirty="0">
                        <a:latin typeface="Gill Sans MT"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dirty="0">
                          <a:latin typeface="Gill Sans MT" pitchFamily="34" charset="0"/>
                          <a:cs typeface="Times New Roman" panose="02020603050405020304"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6448978"/>
                  </a:ext>
                </a:extLst>
              </a:tr>
            </a:tbl>
          </a:graphicData>
        </a:graphic>
      </p:graphicFrame>
    </p:spTree>
    <p:extLst>
      <p:ext uri="{BB962C8B-B14F-4D97-AF65-F5344CB8AC3E}">
        <p14:creationId xmlns:p14="http://schemas.microsoft.com/office/powerpoint/2010/main" val="11361696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7BAB6-B70F-02DF-9195-4AA0E9492D0E}"/>
              </a:ext>
            </a:extLst>
          </p:cNvPr>
          <p:cNvSpPr txBox="1"/>
          <p:nvPr/>
        </p:nvSpPr>
        <p:spPr>
          <a:xfrm>
            <a:off x="827314" y="1852464"/>
            <a:ext cx="10071744" cy="1862048"/>
          </a:xfrm>
          <a:prstGeom prst="rect">
            <a:avLst/>
          </a:prstGeom>
          <a:noFill/>
        </p:spPr>
        <p:txBody>
          <a:bodyPr wrap="square" rtlCol="0">
            <a:spAutoFit/>
          </a:bodyPr>
          <a:lstStyle/>
          <a:p>
            <a:pPr marL="285750" indent="-285750" algn="just">
              <a:spcBef>
                <a:spcPts val="300"/>
              </a:spcBef>
              <a:spcAft>
                <a:spcPts val="300"/>
              </a:spcAft>
              <a:buFont typeface="Arial" panose="020B0604020202020204" pitchFamily="34" charset="0"/>
              <a:buChar char="•"/>
            </a:pPr>
            <a:r>
              <a:rPr lang="en-US" sz="2000" dirty="0">
                <a:latin typeface="Gill Sans MT" pitchFamily="34" charset="0"/>
                <a:cs typeface="Times New Roman" panose="02020603050405020304" pitchFamily="18" charset="0"/>
              </a:rPr>
              <a:t>Promotion of conjunctive use of canal water and groundwater to reduce stress on a single source. </a:t>
            </a:r>
          </a:p>
          <a:p>
            <a:pPr marL="285750" indent="-285750" algn="just">
              <a:spcBef>
                <a:spcPts val="300"/>
              </a:spcBef>
              <a:spcAft>
                <a:spcPts val="300"/>
              </a:spcAft>
              <a:buFont typeface="Arial" panose="020B0604020202020204" pitchFamily="34" charset="0"/>
              <a:buChar char="•"/>
            </a:pPr>
            <a:r>
              <a:rPr lang="en-US" sz="2000" dirty="0">
                <a:latin typeface="Gill Sans MT" pitchFamily="34" charset="0"/>
                <a:cs typeface="Times New Roman" panose="02020603050405020304" pitchFamily="18" charset="0"/>
              </a:rPr>
              <a:t>Integration of rainwater harvesting structures at village and institutional level.</a:t>
            </a:r>
          </a:p>
          <a:p>
            <a:pPr marL="285750" indent="-285750" algn="just">
              <a:spcBef>
                <a:spcPts val="300"/>
              </a:spcBef>
              <a:spcAft>
                <a:spcPts val="300"/>
              </a:spcAft>
              <a:buFont typeface="Arial" panose="020B0604020202020204" pitchFamily="34" charset="0"/>
              <a:buChar char="•"/>
            </a:pPr>
            <a:r>
              <a:rPr lang="en-US" sz="2000" dirty="0">
                <a:latin typeface="Gill Sans MT" pitchFamily="34" charset="0"/>
                <a:cs typeface="Times New Roman" panose="02020603050405020304" pitchFamily="18" charset="0"/>
              </a:rPr>
              <a:t>Implementation of artificial recharge measures in critical groundwater blocks</a:t>
            </a:r>
          </a:p>
          <a:p>
            <a:pPr marL="285750" indent="-285750" algn="just">
              <a:spcBef>
                <a:spcPts val="300"/>
              </a:spcBef>
              <a:spcAft>
                <a:spcPts val="300"/>
              </a:spcAft>
              <a:buFont typeface="Arial" panose="020B0604020202020204" pitchFamily="34" charset="0"/>
              <a:buChar char="•"/>
            </a:pPr>
            <a:r>
              <a:rPr lang="en-US" sz="2000" dirty="0">
                <a:latin typeface="Gill Sans MT" pitchFamily="34" charset="0"/>
                <a:cs typeface="Times New Roman" panose="02020603050405020304" pitchFamily="18" charset="0"/>
              </a:rPr>
              <a:t>Strengthening village-level storage capacity (2-3 days).</a:t>
            </a:r>
            <a:endParaRPr lang="en-IN" sz="2000" dirty="0">
              <a:latin typeface="Gill Sans MT"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FE2EBDD-A9A1-753D-3315-985F7A5AD164}"/>
              </a:ext>
            </a:extLst>
          </p:cNvPr>
          <p:cNvSpPr txBox="1"/>
          <p:nvPr/>
        </p:nvSpPr>
        <p:spPr>
          <a:xfrm>
            <a:off x="2634343" y="621792"/>
            <a:ext cx="6966857" cy="523220"/>
          </a:xfrm>
          <a:prstGeom prst="rect">
            <a:avLst/>
          </a:prstGeom>
          <a:noFill/>
        </p:spPr>
        <p:txBody>
          <a:bodyPr wrap="square" rtlCol="0">
            <a:spAutoFit/>
          </a:bodyPr>
          <a:lstStyle/>
          <a:p>
            <a:pPr algn="ctr"/>
            <a:r>
              <a:rPr lang="en-US" sz="2800" b="1" u="sng" dirty="0">
                <a:latin typeface="Gill Sans MT" pitchFamily="34" charset="0"/>
                <a:cs typeface="Times New Roman" panose="02020603050405020304" pitchFamily="18" charset="0"/>
              </a:rPr>
              <a:t>Best Practice on Source Sustainability</a:t>
            </a:r>
            <a:endParaRPr lang="en-IN" sz="2800" b="1" u="sng" dirty="0">
              <a:latin typeface="Gill Sans MT"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C77A9DA-80E3-B132-7A74-61847E606A24}"/>
              </a:ext>
            </a:extLst>
          </p:cNvPr>
          <p:cNvSpPr txBox="1"/>
          <p:nvPr/>
        </p:nvSpPr>
        <p:spPr>
          <a:xfrm>
            <a:off x="899887" y="4669973"/>
            <a:ext cx="10261020" cy="1554272"/>
          </a:xfrm>
          <a:prstGeom prst="rect">
            <a:avLst/>
          </a:prstGeom>
          <a:noFill/>
        </p:spPr>
        <p:txBody>
          <a:bodyPr wrap="square" rtlCol="0">
            <a:spAutoFit/>
          </a:bodyPr>
          <a:lstStyle/>
          <a:p>
            <a:pPr marL="285750" indent="-285750">
              <a:spcBef>
                <a:spcPts val="300"/>
              </a:spcBef>
              <a:spcAft>
                <a:spcPts val="300"/>
              </a:spcAft>
              <a:buFont typeface="Arial" panose="020B0604020202020204" pitchFamily="34" charset="0"/>
              <a:buChar char="•"/>
            </a:pPr>
            <a:r>
              <a:rPr lang="en-US" sz="2000" dirty="0">
                <a:latin typeface="Gill Sans MT" pitchFamily="34" charset="0"/>
                <a:cs typeface="Times New Roman" panose="02020603050405020304" pitchFamily="18" charset="0"/>
              </a:rPr>
              <a:t>Awareness programs on water conservation and groundwater protection. </a:t>
            </a:r>
          </a:p>
          <a:p>
            <a:pPr marL="285750" indent="-285750">
              <a:spcBef>
                <a:spcPts val="300"/>
              </a:spcBef>
              <a:spcAft>
                <a:spcPts val="300"/>
              </a:spcAft>
              <a:buFont typeface="Arial" panose="020B0604020202020204" pitchFamily="34" charset="0"/>
              <a:buChar char="•"/>
            </a:pPr>
            <a:r>
              <a:rPr lang="en-US" sz="2000" dirty="0">
                <a:latin typeface="Gill Sans MT" pitchFamily="34" charset="0"/>
                <a:cs typeface="Times New Roman" panose="02020603050405020304" pitchFamily="18" charset="0"/>
              </a:rPr>
              <a:t>Periodic pre- and post-monsoon groundwater monitoring. </a:t>
            </a:r>
          </a:p>
          <a:p>
            <a:pPr marL="285750" indent="-285750">
              <a:spcBef>
                <a:spcPts val="300"/>
              </a:spcBef>
              <a:spcAft>
                <a:spcPts val="300"/>
              </a:spcAft>
              <a:buFont typeface="Arial" panose="020B0604020202020204" pitchFamily="34" charset="0"/>
              <a:buChar char="•"/>
            </a:pPr>
            <a:r>
              <a:rPr lang="en-US" sz="2000" dirty="0">
                <a:latin typeface="Gill Sans MT" pitchFamily="34" charset="0"/>
                <a:cs typeface="Times New Roman" panose="02020603050405020304" pitchFamily="18" charset="0"/>
              </a:rPr>
              <a:t>Leakage control in transmission lines to reduce non-revenue water. </a:t>
            </a:r>
          </a:p>
          <a:p>
            <a:pPr marL="285750" indent="-285750">
              <a:spcBef>
                <a:spcPts val="300"/>
              </a:spcBef>
              <a:spcAft>
                <a:spcPts val="300"/>
              </a:spcAft>
              <a:buFont typeface="Arial" panose="020B0604020202020204" pitchFamily="34" charset="0"/>
              <a:buChar char="•"/>
            </a:pPr>
            <a:r>
              <a:rPr lang="en-US" sz="2000" dirty="0">
                <a:latin typeface="Gill Sans MT" pitchFamily="34" charset="0"/>
                <a:cs typeface="Times New Roman" panose="02020603050405020304" pitchFamily="18" charset="0"/>
              </a:rPr>
              <a:t>Active involvement of  VWSCs in monitoring source performance and tariff collection</a:t>
            </a:r>
            <a:r>
              <a:rPr lang="en-US" sz="2000" dirty="0">
                <a:latin typeface="Gill Sans MT" pitchFamily="34" charset="0"/>
              </a:rPr>
              <a:t>.</a:t>
            </a:r>
            <a:endParaRPr lang="en-IN" sz="2000" dirty="0">
              <a:latin typeface="Gill Sans MT" pitchFamily="34" charset="0"/>
            </a:endParaRPr>
          </a:p>
        </p:txBody>
      </p:sp>
      <p:sp>
        <p:nvSpPr>
          <p:cNvPr id="5" name="TextBox 4">
            <a:extLst>
              <a:ext uri="{FF2B5EF4-FFF2-40B4-BE49-F238E27FC236}">
                <a16:creationId xmlns:a16="http://schemas.microsoft.com/office/drawing/2014/main" id="{D60AC6A7-7347-D3B9-17DD-A2681C2003C1}"/>
              </a:ext>
            </a:extLst>
          </p:cNvPr>
          <p:cNvSpPr txBox="1"/>
          <p:nvPr/>
        </p:nvSpPr>
        <p:spPr>
          <a:xfrm>
            <a:off x="1034869" y="1425156"/>
            <a:ext cx="9908434" cy="461665"/>
          </a:xfrm>
          <a:prstGeom prst="rect">
            <a:avLst/>
          </a:prstGeom>
          <a:solidFill>
            <a:schemeClr val="accent1">
              <a:lumMod val="20000"/>
              <a:lumOff val="80000"/>
            </a:schemeClr>
          </a:solidFill>
        </p:spPr>
        <p:txBody>
          <a:bodyPr wrap="square" rtlCol="0">
            <a:spAutoFit/>
          </a:bodyPr>
          <a:lstStyle/>
          <a:p>
            <a:r>
              <a:rPr lang="en-US" sz="2400" b="1" dirty="0">
                <a:latin typeface="Gill Sans MT" pitchFamily="34" charset="0"/>
                <a:cs typeface="Times New Roman" panose="02020603050405020304" pitchFamily="18" charset="0"/>
              </a:rPr>
              <a:t>Initiatives</a:t>
            </a:r>
            <a:endParaRPr lang="en-IN" sz="2400" b="1" dirty="0">
              <a:latin typeface="Gill Sans MT"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BA5B0EE-9653-3BFC-ECCB-B3492B6F5A0F}"/>
              </a:ext>
            </a:extLst>
          </p:cNvPr>
          <p:cNvSpPr txBox="1"/>
          <p:nvPr/>
        </p:nvSpPr>
        <p:spPr>
          <a:xfrm>
            <a:off x="1093159" y="3989655"/>
            <a:ext cx="9864892" cy="461665"/>
          </a:xfrm>
          <a:prstGeom prst="rect">
            <a:avLst/>
          </a:prstGeom>
          <a:solidFill>
            <a:schemeClr val="accent1">
              <a:lumMod val="20000"/>
              <a:lumOff val="80000"/>
            </a:schemeClr>
          </a:solidFill>
        </p:spPr>
        <p:txBody>
          <a:bodyPr wrap="square" rtlCol="0">
            <a:spAutoFit/>
          </a:bodyPr>
          <a:lstStyle/>
          <a:p>
            <a:r>
              <a:rPr lang="en-US" sz="2400" b="1" dirty="0">
                <a:latin typeface="Gill Sans MT" pitchFamily="34" charset="0"/>
                <a:cs typeface="Times New Roman" panose="02020603050405020304" pitchFamily="18" charset="0"/>
              </a:rPr>
              <a:t>Action</a:t>
            </a:r>
            <a:endParaRPr lang="en-IN" sz="2400" b="1" dirty="0">
              <a:latin typeface="Gill Sans MT" pitchFamily="34" charset="0"/>
              <a:cs typeface="Times New Roman" panose="02020603050405020304" pitchFamily="18" charset="0"/>
            </a:endParaRPr>
          </a:p>
        </p:txBody>
      </p:sp>
    </p:spTree>
    <p:extLst>
      <p:ext uri="{BB962C8B-B14F-4D97-AF65-F5344CB8AC3E}">
        <p14:creationId xmlns:p14="http://schemas.microsoft.com/office/powerpoint/2010/main" val="1371127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D25AB-0C7B-72B3-1902-31B4C6E195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BFEFCB-D893-5B22-2623-42DCAF33443D}"/>
              </a:ext>
            </a:extLst>
          </p:cNvPr>
          <p:cNvSpPr txBox="1"/>
          <p:nvPr/>
        </p:nvSpPr>
        <p:spPr>
          <a:xfrm>
            <a:off x="1016000" y="1910521"/>
            <a:ext cx="9274048" cy="400110"/>
          </a:xfrm>
          <a:prstGeom prst="rect">
            <a:avLst/>
          </a:prstGeom>
          <a:noFill/>
        </p:spPr>
        <p:txBody>
          <a:bodyPr wrap="square" rtlCol="0">
            <a:spAutoFit/>
          </a:bodyPr>
          <a:lstStyle/>
          <a:p>
            <a:pPr marL="261938" indent="-261938">
              <a:buFont typeface="Arial" pitchFamily="34" charset="0"/>
              <a:buChar char="•"/>
            </a:pPr>
            <a:r>
              <a:rPr lang="en-IN" sz="2000" dirty="0">
                <a:latin typeface="Gill Sans MT" pitchFamily="34" charset="0"/>
                <a:cs typeface="Times New Roman" panose="02020603050405020304" pitchFamily="18" charset="0"/>
              </a:rPr>
              <a:t>Weak local O&amp;M capacity, low user charges collection, limited technical skills</a:t>
            </a:r>
          </a:p>
        </p:txBody>
      </p:sp>
      <p:sp>
        <p:nvSpPr>
          <p:cNvPr id="3" name="TextBox 2">
            <a:extLst>
              <a:ext uri="{FF2B5EF4-FFF2-40B4-BE49-F238E27FC236}">
                <a16:creationId xmlns:a16="http://schemas.microsoft.com/office/drawing/2014/main" id="{BCF3A0DB-EF7A-4ACF-ACB0-ED7F46F5B8EB}"/>
              </a:ext>
            </a:extLst>
          </p:cNvPr>
          <p:cNvSpPr txBox="1"/>
          <p:nvPr/>
        </p:nvSpPr>
        <p:spPr>
          <a:xfrm>
            <a:off x="1784555" y="578675"/>
            <a:ext cx="8141366" cy="523220"/>
          </a:xfrm>
          <a:prstGeom prst="rect">
            <a:avLst/>
          </a:prstGeom>
          <a:noFill/>
        </p:spPr>
        <p:txBody>
          <a:bodyPr wrap="square" rtlCol="0">
            <a:spAutoFit/>
          </a:bodyPr>
          <a:lstStyle/>
          <a:p>
            <a:pPr algn="ctr"/>
            <a:r>
              <a:rPr lang="en-US" sz="2800" b="1" u="sng" dirty="0">
                <a:latin typeface="Gill Sans MT" pitchFamily="34" charset="0"/>
                <a:cs typeface="Times New Roman" panose="02020603050405020304" pitchFamily="18" charset="0"/>
              </a:rPr>
              <a:t>VWSC Strengthening &amp; Institutional Capacity</a:t>
            </a:r>
          </a:p>
        </p:txBody>
      </p:sp>
      <p:sp>
        <p:nvSpPr>
          <p:cNvPr id="4" name="TextBox 3">
            <a:extLst>
              <a:ext uri="{FF2B5EF4-FFF2-40B4-BE49-F238E27FC236}">
                <a16:creationId xmlns:a16="http://schemas.microsoft.com/office/drawing/2014/main" id="{7D0C1EE3-0F23-1D2A-A789-97C811B07C10}"/>
              </a:ext>
            </a:extLst>
          </p:cNvPr>
          <p:cNvSpPr txBox="1"/>
          <p:nvPr/>
        </p:nvSpPr>
        <p:spPr>
          <a:xfrm>
            <a:off x="914400" y="5497712"/>
            <a:ext cx="10029371" cy="861774"/>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IN" sz="2000" dirty="0">
                <a:latin typeface="Gill Sans MT" pitchFamily="34" charset="0"/>
                <a:cs typeface="Times New Roman" panose="02020603050405020304" pitchFamily="18" charset="0"/>
              </a:rPr>
              <a:t>VWSCs operate schemes independently</a:t>
            </a:r>
          </a:p>
          <a:p>
            <a:pPr marL="285750" indent="-285750">
              <a:spcBef>
                <a:spcPts val="600"/>
              </a:spcBef>
              <a:spcAft>
                <a:spcPts val="600"/>
              </a:spcAft>
              <a:buFont typeface="Arial" panose="020B0604020202020204" pitchFamily="34" charset="0"/>
              <a:buChar char="•"/>
            </a:pPr>
            <a:r>
              <a:rPr lang="en-IN" sz="2000" dirty="0">
                <a:latin typeface="Gill Sans MT" pitchFamily="34" charset="0"/>
                <a:cs typeface="Times New Roman" panose="02020603050405020304" pitchFamily="18" charset="0"/>
              </a:rPr>
              <a:t>Faster repairs, improved O&amp;M discipline and tariff recovery</a:t>
            </a:r>
          </a:p>
        </p:txBody>
      </p:sp>
      <p:sp>
        <p:nvSpPr>
          <p:cNvPr id="5" name="TextBox 4">
            <a:extLst>
              <a:ext uri="{FF2B5EF4-FFF2-40B4-BE49-F238E27FC236}">
                <a16:creationId xmlns:a16="http://schemas.microsoft.com/office/drawing/2014/main" id="{45D9F739-7369-54E4-3351-71444C39FEE0}"/>
              </a:ext>
            </a:extLst>
          </p:cNvPr>
          <p:cNvSpPr txBox="1"/>
          <p:nvPr/>
        </p:nvSpPr>
        <p:spPr>
          <a:xfrm>
            <a:off x="1034868" y="1381614"/>
            <a:ext cx="9124841" cy="461665"/>
          </a:xfrm>
          <a:prstGeom prst="rect">
            <a:avLst/>
          </a:prstGeom>
          <a:solidFill>
            <a:schemeClr val="accent1">
              <a:lumMod val="20000"/>
              <a:lumOff val="80000"/>
            </a:schemeClr>
          </a:solidFill>
        </p:spPr>
        <p:txBody>
          <a:bodyPr wrap="square" rtlCol="0">
            <a:spAutoFit/>
          </a:bodyPr>
          <a:lstStyle/>
          <a:p>
            <a:r>
              <a:rPr lang="en-US" sz="2400" b="1" dirty="0">
                <a:latin typeface="Gill Sans MT" pitchFamily="34" charset="0"/>
                <a:cs typeface="Times New Roman" panose="02020603050405020304" pitchFamily="18" charset="0"/>
              </a:rPr>
              <a:t>Challenge</a:t>
            </a:r>
            <a:endParaRPr lang="en-IN" sz="2400" b="1" dirty="0">
              <a:latin typeface="Gill Sans MT"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BB4186C-E92E-015F-955D-8BC69A6B4AF0}"/>
              </a:ext>
            </a:extLst>
          </p:cNvPr>
          <p:cNvSpPr txBox="1"/>
          <p:nvPr/>
        </p:nvSpPr>
        <p:spPr>
          <a:xfrm>
            <a:off x="962297" y="2733956"/>
            <a:ext cx="9258335" cy="461665"/>
          </a:xfrm>
          <a:prstGeom prst="rect">
            <a:avLst/>
          </a:prstGeom>
          <a:solidFill>
            <a:schemeClr val="accent1">
              <a:lumMod val="20000"/>
              <a:lumOff val="80000"/>
            </a:schemeClr>
          </a:solidFill>
        </p:spPr>
        <p:txBody>
          <a:bodyPr wrap="square" rtlCol="0">
            <a:spAutoFit/>
          </a:bodyPr>
          <a:lstStyle/>
          <a:p>
            <a:r>
              <a:rPr lang="en-US" sz="2400" b="1" dirty="0">
                <a:latin typeface="Gill Sans MT" pitchFamily="34" charset="0"/>
                <a:cs typeface="Times New Roman" panose="02020603050405020304" pitchFamily="18" charset="0"/>
              </a:rPr>
              <a:t>Technical Features / Capacity Actions</a:t>
            </a:r>
            <a:endParaRPr lang="en-IN" sz="2400" b="1" dirty="0">
              <a:latin typeface="Gill Sans MT"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035EAC9-8259-6FA6-D669-853086512C6E}"/>
              </a:ext>
            </a:extLst>
          </p:cNvPr>
          <p:cNvSpPr txBox="1"/>
          <p:nvPr/>
        </p:nvSpPr>
        <p:spPr>
          <a:xfrm>
            <a:off x="944740" y="4879021"/>
            <a:ext cx="9305389" cy="461665"/>
          </a:xfrm>
          <a:prstGeom prst="rect">
            <a:avLst/>
          </a:prstGeom>
          <a:solidFill>
            <a:schemeClr val="accent1">
              <a:lumMod val="20000"/>
              <a:lumOff val="80000"/>
            </a:schemeClr>
          </a:solidFill>
        </p:spPr>
        <p:txBody>
          <a:bodyPr wrap="square" rtlCol="0">
            <a:spAutoFit/>
          </a:bodyPr>
          <a:lstStyle/>
          <a:p>
            <a:r>
              <a:rPr lang="en-US" sz="2400" b="1" dirty="0">
                <a:latin typeface="Gill Sans MT" pitchFamily="34" charset="0"/>
                <a:cs typeface="Times New Roman" panose="02020603050405020304" pitchFamily="18" charset="0"/>
              </a:rPr>
              <a:t>Impact</a:t>
            </a:r>
            <a:endParaRPr lang="en-IN" sz="2400" b="1" dirty="0">
              <a:latin typeface="Gill Sans MT"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D0194A0-B4C6-AB39-5D64-C9C628688BD6}"/>
              </a:ext>
            </a:extLst>
          </p:cNvPr>
          <p:cNvSpPr txBox="1"/>
          <p:nvPr/>
        </p:nvSpPr>
        <p:spPr>
          <a:xfrm>
            <a:off x="991325" y="3391496"/>
            <a:ext cx="10213703" cy="1323439"/>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IN" sz="2000" dirty="0">
                <a:latin typeface="Gill Sans MT" pitchFamily="34" charset="0"/>
                <a:cs typeface="Times New Roman" panose="02020603050405020304" pitchFamily="18" charset="0"/>
              </a:rPr>
              <a:t>VWSCs formalized with 11-15 members, 50% women</a:t>
            </a:r>
          </a:p>
          <a:p>
            <a:pPr marL="285750" indent="-285750">
              <a:spcBef>
                <a:spcPts val="600"/>
              </a:spcBef>
              <a:spcAft>
                <a:spcPts val="600"/>
              </a:spcAft>
              <a:buFont typeface="Arial" panose="020B0604020202020204" pitchFamily="34" charset="0"/>
              <a:buChar char="•"/>
            </a:pPr>
            <a:r>
              <a:rPr lang="en-IN" sz="2000" dirty="0">
                <a:latin typeface="Gill Sans MT" pitchFamily="34" charset="0"/>
                <a:cs typeface="Times New Roman" panose="02020603050405020304" pitchFamily="18" charset="0"/>
              </a:rPr>
              <a:t>Training topic are 1. Valve operation 2. Meter reading 3.Leak detection 4. Chlorination.</a:t>
            </a:r>
          </a:p>
          <a:p>
            <a:pPr marL="285750" indent="-285750">
              <a:spcBef>
                <a:spcPts val="600"/>
              </a:spcBef>
              <a:spcAft>
                <a:spcPts val="600"/>
              </a:spcAft>
              <a:buFont typeface="Arial" panose="020B0604020202020204" pitchFamily="34" charset="0"/>
              <a:buChar char="•"/>
            </a:pPr>
            <a:r>
              <a:rPr lang="en-IN" sz="2000" dirty="0">
                <a:latin typeface="Gill Sans MT" pitchFamily="34" charset="0"/>
                <a:cs typeface="Times New Roman" panose="02020603050405020304" pitchFamily="18" charset="0"/>
              </a:rPr>
              <a:t>Monthly O&amp;M registers and other financial books maintenance.</a:t>
            </a:r>
          </a:p>
        </p:txBody>
      </p:sp>
    </p:spTree>
    <p:extLst>
      <p:ext uri="{BB962C8B-B14F-4D97-AF65-F5344CB8AC3E}">
        <p14:creationId xmlns:p14="http://schemas.microsoft.com/office/powerpoint/2010/main" val="948466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6566" y="511629"/>
            <a:ext cx="9564670" cy="523220"/>
          </a:xfrm>
          <a:prstGeom prst="rect">
            <a:avLst/>
          </a:prstGeom>
          <a:noFill/>
        </p:spPr>
        <p:txBody>
          <a:bodyPr wrap="none">
            <a:spAutoFit/>
          </a:bodyPr>
          <a:lstStyle/>
          <a:p>
            <a:pPr algn="ctr">
              <a:defRPr sz="2800"/>
            </a:pPr>
            <a:r>
              <a:rPr sz="2800" b="1" u="sng" dirty="0">
                <a:latin typeface="Gill Sans MT" pitchFamily="34" charset="0"/>
                <a:cs typeface="Times New Roman" panose="02020603050405020304" pitchFamily="18" charset="0"/>
              </a:rPr>
              <a:t>Challenges in Providing Water Supply in </a:t>
            </a:r>
            <a:r>
              <a:rPr lang="en-US" sz="2800" b="1" u="sng" dirty="0">
                <a:latin typeface="Gill Sans MT" pitchFamily="34" charset="0"/>
                <a:cs typeface="Times New Roman" panose="02020603050405020304" pitchFamily="18" charset="0"/>
              </a:rPr>
              <a:t>Jaisalmer</a:t>
            </a:r>
            <a:r>
              <a:rPr sz="2800" b="1" u="sng" dirty="0">
                <a:latin typeface="Gill Sans MT" pitchFamily="34" charset="0"/>
                <a:cs typeface="Times New Roman" panose="02020603050405020304" pitchFamily="18" charset="0"/>
              </a:rPr>
              <a:t> Areas</a:t>
            </a:r>
          </a:p>
        </p:txBody>
      </p:sp>
      <p:sp>
        <p:nvSpPr>
          <p:cNvPr id="4" name="Rounded Rectangle 3"/>
          <p:cNvSpPr/>
          <p:nvPr/>
        </p:nvSpPr>
        <p:spPr>
          <a:xfrm>
            <a:off x="1253303" y="1509486"/>
            <a:ext cx="2743200" cy="6777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sz="1800"/>
            </a:pPr>
            <a:r>
              <a:rPr sz="2400" b="1" dirty="0">
                <a:latin typeface="Gill Sans MT" pitchFamily="34" charset="0"/>
                <a:cs typeface="Times New Roman" panose="02020603050405020304" pitchFamily="18" charset="0"/>
              </a:rPr>
              <a:t>Geographical Challenges</a:t>
            </a:r>
          </a:p>
        </p:txBody>
      </p:sp>
      <p:sp>
        <p:nvSpPr>
          <p:cNvPr id="5" name="TextBox 4"/>
          <p:cNvSpPr txBox="1"/>
          <p:nvPr/>
        </p:nvSpPr>
        <p:spPr>
          <a:xfrm>
            <a:off x="609600" y="2579306"/>
            <a:ext cx="3771900" cy="3785652"/>
          </a:xfrm>
          <a:prstGeom prst="rect">
            <a:avLst/>
          </a:prstGeom>
          <a:noFill/>
        </p:spPr>
        <p:txBody>
          <a:bodyPr wrap="square">
            <a:spAutoFit/>
          </a:bodyPr>
          <a:lstStyle/>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Desert terrain &amp; shifting sand dunes</a:t>
            </a:r>
            <a:endParaRPr lang="en-US" sz="2000" dirty="0">
              <a:latin typeface="Gill Sans MT" pitchFamily="34" charset="0"/>
              <a:cs typeface="Times New Roman" panose="02020603050405020304" pitchFamily="18" charset="0"/>
            </a:endParaRP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Deep &amp; declining groundwater levels</a:t>
            </a:r>
            <a:endParaRPr lang="en-US" sz="2000" dirty="0">
              <a:latin typeface="Gill Sans MT" pitchFamily="34" charset="0"/>
              <a:cs typeface="Times New Roman" panose="02020603050405020304" pitchFamily="18" charset="0"/>
            </a:endParaRP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High salinity &amp; fluoride contamination</a:t>
            </a:r>
            <a:endParaRPr lang="en-US" sz="2000" dirty="0">
              <a:latin typeface="Gill Sans MT" pitchFamily="34" charset="0"/>
              <a:cs typeface="Times New Roman" panose="02020603050405020304" pitchFamily="18" charset="0"/>
            </a:endParaRP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Extreme heat &amp; high evaporation</a:t>
            </a:r>
            <a:endParaRPr lang="en-US" sz="2000" dirty="0">
              <a:latin typeface="Gill Sans MT" pitchFamily="34" charset="0"/>
              <a:cs typeface="Times New Roman" panose="02020603050405020304" pitchFamily="18" charset="0"/>
            </a:endParaRP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Scattered &amp; remote settlements</a:t>
            </a:r>
          </a:p>
        </p:txBody>
      </p:sp>
      <p:sp>
        <p:nvSpPr>
          <p:cNvPr id="6" name="Rounded Rectangle 5"/>
          <p:cNvSpPr/>
          <p:nvPr/>
        </p:nvSpPr>
        <p:spPr>
          <a:xfrm>
            <a:off x="4724400" y="1451429"/>
            <a:ext cx="2743200" cy="72623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sz="1800"/>
            </a:pPr>
            <a:r>
              <a:rPr sz="2400" b="1" dirty="0">
                <a:latin typeface="Gill Sans MT" pitchFamily="34" charset="0"/>
                <a:cs typeface="Times New Roman" panose="02020603050405020304" pitchFamily="18" charset="0"/>
              </a:rPr>
              <a:t>Operational Challenges</a:t>
            </a:r>
          </a:p>
        </p:txBody>
      </p:sp>
      <p:sp>
        <p:nvSpPr>
          <p:cNvPr id="7" name="TextBox 6"/>
          <p:cNvSpPr txBox="1"/>
          <p:nvPr/>
        </p:nvSpPr>
        <p:spPr>
          <a:xfrm>
            <a:off x="4252686" y="2579306"/>
            <a:ext cx="3512457" cy="3170099"/>
          </a:xfrm>
          <a:prstGeom prst="rect">
            <a:avLst/>
          </a:prstGeom>
          <a:noFill/>
        </p:spPr>
        <p:txBody>
          <a:bodyPr wrap="square">
            <a:spAutoFit/>
          </a:bodyPr>
          <a:lstStyle/>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Long transmission pipelines</a:t>
            </a: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High O&amp;M cost</a:t>
            </a: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Frequent pump breakdowns</a:t>
            </a: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Irregular power supply</a:t>
            </a: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Canal closure dependency</a:t>
            </a:r>
          </a:p>
        </p:txBody>
      </p:sp>
      <p:sp>
        <p:nvSpPr>
          <p:cNvPr id="8" name="Rounded Rectangle 7"/>
          <p:cNvSpPr/>
          <p:nvPr/>
        </p:nvSpPr>
        <p:spPr>
          <a:xfrm>
            <a:off x="8195497" y="1436914"/>
            <a:ext cx="2743200" cy="7503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sz="1800"/>
            </a:pPr>
            <a:r>
              <a:rPr sz="2400" b="1" dirty="0">
                <a:latin typeface="Gill Sans MT" pitchFamily="34" charset="0"/>
                <a:cs typeface="Times New Roman" panose="02020603050405020304" pitchFamily="18" charset="0"/>
              </a:rPr>
              <a:t>Institutional Challenges</a:t>
            </a:r>
          </a:p>
        </p:txBody>
      </p:sp>
      <p:sp>
        <p:nvSpPr>
          <p:cNvPr id="9" name="TextBox 8"/>
          <p:cNvSpPr txBox="1"/>
          <p:nvPr/>
        </p:nvSpPr>
        <p:spPr>
          <a:xfrm>
            <a:off x="7692571" y="2651074"/>
            <a:ext cx="3976915" cy="3170099"/>
          </a:xfrm>
          <a:prstGeom prst="rect">
            <a:avLst/>
          </a:prstGeom>
          <a:noFill/>
        </p:spPr>
        <p:txBody>
          <a:bodyPr wrap="square">
            <a:spAutoFit/>
          </a:bodyPr>
          <a:lstStyle/>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Limited financial allocation</a:t>
            </a: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Shortage of technical manpower</a:t>
            </a: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Procurement delays</a:t>
            </a: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Weak monitoring mechanisms</a:t>
            </a:r>
          </a:p>
          <a:p>
            <a:pPr marL="742950" lvl="1" indent="-285750">
              <a:spcBef>
                <a:spcPts val="600"/>
              </a:spcBef>
              <a:spcAft>
                <a:spcPts val="600"/>
              </a:spcAft>
              <a:buFont typeface="Wingdings" panose="05000000000000000000" pitchFamily="2" charset="2"/>
              <a:buChar char="Ø"/>
            </a:pPr>
            <a:r>
              <a:rPr sz="2000" dirty="0">
                <a:latin typeface="Gill Sans MT" pitchFamily="34" charset="0"/>
                <a:cs typeface="Times New Roman" panose="02020603050405020304" pitchFamily="18" charset="0"/>
              </a:rPr>
              <a:t>Inter-department coordination gaps</a:t>
            </a:r>
          </a:p>
        </p:txBody>
      </p:sp>
      <p:sp>
        <p:nvSpPr>
          <p:cNvPr id="10" name="Arrow: Down 9">
            <a:extLst>
              <a:ext uri="{FF2B5EF4-FFF2-40B4-BE49-F238E27FC236}">
                <a16:creationId xmlns:a16="http://schemas.microsoft.com/office/drawing/2014/main" id="{EC81A25A-E62A-C3A7-26C5-55B9996C19A7}"/>
              </a:ext>
            </a:extLst>
          </p:cNvPr>
          <p:cNvSpPr/>
          <p:nvPr/>
        </p:nvSpPr>
        <p:spPr>
          <a:xfrm>
            <a:off x="2451167" y="2177662"/>
            <a:ext cx="347472" cy="3617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Arrow: Down 10">
            <a:extLst>
              <a:ext uri="{FF2B5EF4-FFF2-40B4-BE49-F238E27FC236}">
                <a16:creationId xmlns:a16="http://schemas.microsoft.com/office/drawing/2014/main" id="{8BC169BE-9730-A488-9CCB-B1DFC15E49F7}"/>
              </a:ext>
            </a:extLst>
          </p:cNvPr>
          <p:cNvSpPr/>
          <p:nvPr/>
        </p:nvSpPr>
        <p:spPr>
          <a:xfrm>
            <a:off x="9393361" y="2187246"/>
            <a:ext cx="347472" cy="3617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Arrow: Down 11">
            <a:extLst>
              <a:ext uri="{FF2B5EF4-FFF2-40B4-BE49-F238E27FC236}">
                <a16:creationId xmlns:a16="http://schemas.microsoft.com/office/drawing/2014/main" id="{9279BAC9-4FE0-5888-30E4-C4B45974AF54}"/>
              </a:ext>
            </a:extLst>
          </p:cNvPr>
          <p:cNvSpPr/>
          <p:nvPr/>
        </p:nvSpPr>
        <p:spPr>
          <a:xfrm>
            <a:off x="5922264" y="2177662"/>
            <a:ext cx="347472" cy="3617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6-02-12 at 6.26.22 PM (1)">
            <a:hlinkClick r:id="" action="ppaction://media"/>
            <a:extLst>
              <a:ext uri="{FF2B5EF4-FFF2-40B4-BE49-F238E27FC236}">
                <a16:creationId xmlns:a16="http://schemas.microsoft.com/office/drawing/2014/main" id="{3837B4CD-514A-B322-1B8F-C884B9FA50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7514" y="1274444"/>
            <a:ext cx="10116970" cy="4809363"/>
          </a:xfrm>
          <a:prstGeom prst="rect">
            <a:avLst/>
          </a:prstGeom>
        </p:spPr>
      </p:pic>
      <p:sp>
        <p:nvSpPr>
          <p:cNvPr id="3" name="TextBox 2">
            <a:extLst>
              <a:ext uri="{FF2B5EF4-FFF2-40B4-BE49-F238E27FC236}">
                <a16:creationId xmlns:a16="http://schemas.microsoft.com/office/drawing/2014/main" id="{AD45DE6B-1FD1-EE6C-382A-99791C9E20E1}"/>
              </a:ext>
            </a:extLst>
          </p:cNvPr>
          <p:cNvSpPr txBox="1"/>
          <p:nvPr/>
        </p:nvSpPr>
        <p:spPr>
          <a:xfrm>
            <a:off x="1002890" y="512583"/>
            <a:ext cx="10412362" cy="523220"/>
          </a:xfrm>
          <a:prstGeom prst="rect">
            <a:avLst/>
          </a:prstGeom>
          <a:noFill/>
        </p:spPr>
        <p:txBody>
          <a:bodyPr wrap="square" rtlCol="0">
            <a:spAutoFit/>
          </a:bodyPr>
          <a:lstStyle/>
          <a:p>
            <a:pPr algn="ctr"/>
            <a:r>
              <a:rPr lang="en-US" sz="2800" b="1" u="sng" dirty="0">
                <a:latin typeface="Gill Sans MT" pitchFamily="34" charset="0"/>
                <a:cs typeface="Times New Roman" panose="02020603050405020304" pitchFamily="18" charset="0"/>
              </a:rPr>
              <a:t>SUCCESS STORIES (VIDEO) ON LONGEWALA VILLAGE</a:t>
            </a:r>
            <a:endParaRPr lang="en-IN" sz="2800" b="1" u="sng" dirty="0">
              <a:latin typeface="Gill Sans MT" pitchFamily="34" charset="0"/>
              <a:cs typeface="Times New Roman" panose="02020603050405020304" pitchFamily="18" charset="0"/>
            </a:endParaRPr>
          </a:p>
        </p:txBody>
      </p:sp>
    </p:spTree>
    <p:extLst>
      <p:ext uri="{BB962C8B-B14F-4D97-AF65-F5344CB8AC3E}">
        <p14:creationId xmlns:p14="http://schemas.microsoft.com/office/powerpoint/2010/main" val="337135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9" descr="C:\Users\jitu8\Downloads\WhatsApp Image 2022-06-17 at 12.45.20 PM.jpeg"/>
          <p:cNvPicPr preferRelativeResize="0"/>
          <p:nvPr/>
        </p:nvPicPr>
        <p:blipFill rotWithShape="1">
          <a:blip r:embed="rId3">
            <a:alphaModFix/>
          </a:blip>
          <a:srcRect/>
          <a:stretch/>
        </p:blipFill>
        <p:spPr>
          <a:xfrm>
            <a:off x="19050" y="0"/>
            <a:ext cx="12183745" cy="6831965"/>
          </a:xfrm>
          <a:prstGeom prst="rect">
            <a:avLst/>
          </a:prstGeom>
          <a:noFill/>
          <a:ln>
            <a:noFill/>
          </a:ln>
        </p:spPr>
      </p:pic>
      <p:sp>
        <p:nvSpPr>
          <p:cNvPr id="241" name="Google Shape;241;p29"/>
          <p:cNvSpPr/>
          <p:nvPr/>
        </p:nvSpPr>
        <p:spPr>
          <a:xfrm>
            <a:off x="5715180" y="1600200"/>
            <a:ext cx="5321755" cy="1198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C00000"/>
              </a:buClr>
              <a:buSzPts val="7200"/>
              <a:buFont typeface="Times New Roman"/>
              <a:buNone/>
            </a:pPr>
            <a:r>
              <a:rPr lang="en-US" sz="7200" b="1" i="0" u="none" strike="noStrike" cap="none" dirty="0">
                <a:solidFill>
                  <a:schemeClr val="bg1"/>
                </a:solidFill>
                <a:latin typeface="Gill Sans MT" pitchFamily="34" charset="0"/>
                <a:ea typeface="Times New Roman"/>
                <a:cs typeface="Times New Roman"/>
                <a:sym typeface="Times New Roman"/>
              </a:rPr>
              <a:t>Thank You !</a:t>
            </a:r>
            <a:endParaRPr sz="7200" b="1" i="0" u="none" strike="noStrike" cap="none" dirty="0">
              <a:solidFill>
                <a:schemeClr val="bg1"/>
              </a:solidFill>
              <a:latin typeface="Gill Sans MT" pitchFamily="34" charset="0"/>
              <a:ea typeface="Times New Roman"/>
              <a:cs typeface="Times New Roman"/>
              <a:sym typeface="Times New Roman"/>
            </a:endParaRPr>
          </a:p>
        </p:txBody>
      </p:sp>
      <p:sp>
        <p:nvSpPr>
          <p:cNvPr id="242" name="Google Shape;242;p29"/>
          <p:cNvSpPr txBox="1">
            <a:spLocks noGrp="1"/>
          </p:cNvSpPr>
          <p:nvPr>
            <p:ph type="sldNum" sz="quarter" idx="12"/>
          </p:nvPr>
        </p:nvSpPr>
        <p:spPr>
          <a:xfrm>
            <a:off x="10566400" y="6356350"/>
            <a:ext cx="1016000" cy="365125"/>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D1EAEE"/>
              </a:buClr>
              <a:buSzPts val="1600"/>
              <a:buFont typeface="Arial"/>
              <a:buNone/>
            </a:pPr>
            <a:fld id="{00000000-1234-1234-1234-123412341234}" type="slidenum">
              <a:rPr lang="en-US" sz="1600" b="0" i="0" u="none">
                <a:solidFill>
                  <a:srgbClr val="D1EAEE"/>
                </a:solidFill>
                <a:latin typeface="Arial"/>
                <a:ea typeface="Arial"/>
                <a:cs typeface="Arial"/>
                <a:sym typeface="Arial"/>
              </a:rPr>
              <a:pPr marL="0" marR="0" lvl="0" indent="0" algn="r" rtl="0">
                <a:lnSpc>
                  <a:spcPct val="100000"/>
                </a:lnSpc>
                <a:spcBef>
                  <a:spcPts val="0"/>
                </a:spcBef>
                <a:spcAft>
                  <a:spcPts val="0"/>
                </a:spcAft>
                <a:buClr>
                  <a:srgbClr val="D1EAEE"/>
                </a:buClr>
                <a:buSzPts val="1600"/>
                <a:buFont typeface="Arial"/>
                <a:buNone/>
              </a:pPr>
              <a:t>9</a:t>
            </a:fld>
            <a:endParaRPr sz="1600" b="0" i="0" u="none">
              <a:solidFill>
                <a:srgbClr val="D1EAEE"/>
              </a:solidFill>
              <a:latin typeface="Arial"/>
              <a:ea typeface="Arial"/>
              <a:cs typeface="Arial"/>
              <a:sym typeface="Arial"/>
            </a:endParaRPr>
          </a:p>
        </p:txBody>
      </p:sp>
    </p:spTree>
    <p:extLst>
      <p:ext uri="{BB962C8B-B14F-4D97-AF65-F5344CB8AC3E}">
        <p14:creationId xmlns:p14="http://schemas.microsoft.com/office/powerpoint/2010/main" val="2177145941"/>
      </p:ext>
    </p:extLst>
  </p:cSld>
  <p:clrMapOvr>
    <a:masterClrMapping/>
  </p:clrMapOvr>
  <p:transition spd="slow">
    <p:fade/>
  </p:transition>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4909</TotalTime>
  <Words>800</Words>
  <Application>Microsoft Office PowerPoint</Application>
  <PresentationFormat>Widescreen</PresentationFormat>
  <Paragraphs>269</Paragraphs>
  <Slides>9</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Gill Sans MT</vt:lpstr>
      <vt:lpstr>Times New Roman</vt:lpstr>
      <vt:lpstr>Wingdings</vt:lpstr>
      <vt:lpstr>Metropolitan</vt:lpstr>
      <vt:lpstr>Jal Jeevan Mission under ministry of Jal Shakti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SMEC</dc:creator>
  <cp:lastModifiedBy>Srivastava, Sumit</cp:lastModifiedBy>
  <cp:revision>912</cp:revision>
  <cp:lastPrinted>2026-02-16T07:25:05Z</cp:lastPrinted>
  <dcterms:created xsi:type="dcterms:W3CDTF">2024-05-21T07:32:58Z</dcterms:created>
  <dcterms:modified xsi:type="dcterms:W3CDTF">2026-02-16T13:12:27Z</dcterms:modified>
</cp:coreProperties>
</file>