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147482814" r:id="rId2"/>
    <p:sldId id="2147482822" r:id="rId3"/>
    <p:sldId id="2147482826" r:id="rId4"/>
    <p:sldId id="2147482828" r:id="rId5"/>
    <p:sldId id="2147482823" r:id="rId6"/>
    <p:sldId id="2147482825" r:id="rId7"/>
    <p:sldId id="2147482832" r:id="rId8"/>
    <p:sldId id="2147482830" r:id="rId9"/>
    <p:sldId id="2147482833" r:id="rId10"/>
    <p:sldId id="2147482834" r:id="rId11"/>
    <p:sldId id="2147482835" r:id="rId12"/>
    <p:sldId id="2147482836" r:id="rId13"/>
    <p:sldId id="2147482767" r:id="rId14"/>
    <p:sldId id="270" r:id="rId15"/>
    <p:sldId id="214748283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18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E6D88-EBA0-472C-80C6-F18EFBB9DCE5}" type="datetimeFigureOut">
              <a:rPr lang="en-IN" smtClean="0"/>
              <a:pPr/>
              <a:t>15-02-2026</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C69A-02D4-44CE-A7E1-2611E70FF9F7}" type="slidenum">
              <a:rPr lang="en-IN" smtClean="0"/>
              <a:pPr/>
              <a:t>‹#›</a:t>
            </a:fld>
            <a:endParaRPr lang="en-IN"/>
          </a:p>
        </p:txBody>
      </p:sp>
    </p:spTree>
    <p:extLst>
      <p:ext uri="{BB962C8B-B14F-4D97-AF65-F5344CB8AC3E}">
        <p14:creationId xmlns:p14="http://schemas.microsoft.com/office/powerpoint/2010/main" val="2452660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415C5AD-4520-4BBC-9431-0AB8AE1C995E}" type="slidenum">
              <a:rPr lang="en-IN" smtClean="0"/>
              <a:pPr/>
              <a:t>3</a:t>
            </a:fld>
            <a:endParaRPr lang="en-IN"/>
          </a:p>
        </p:txBody>
      </p:sp>
    </p:spTree>
    <p:extLst>
      <p:ext uri="{BB962C8B-B14F-4D97-AF65-F5344CB8AC3E}">
        <p14:creationId xmlns:p14="http://schemas.microsoft.com/office/powerpoint/2010/main" val="257178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462DBD-B562-4632-B9CB-407613D8C8C9}" type="slidenum">
              <a:rPr lang="en-IN" smtClean="0"/>
              <a:pPr/>
              <a:t>13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pPr/>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pPr/>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pPr/>
              <a:t>2/15/2026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pPr/>
              <a:t>2/15/2026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pPr/>
              <a:t>2/15/2026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pPr/>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pPr/>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pPr/>
              <a:t>2/15/2026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3391070-71BE-2818-4C84-491620EFA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3457"/>
            <a:ext cx="8010331" cy="386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ECC56C5-0894-CEF5-9360-C7CF18BF0818}"/>
              </a:ext>
            </a:extLst>
          </p:cNvPr>
          <p:cNvSpPr txBox="1">
            <a:spLocks/>
          </p:cNvSpPr>
          <p:nvPr/>
        </p:nvSpPr>
        <p:spPr>
          <a:xfrm>
            <a:off x="596153" y="5068907"/>
            <a:ext cx="7772400" cy="1950098"/>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u="sng" dirty="0">
                <a:solidFill>
                  <a:srgbClr val="7030A0"/>
                </a:solidFill>
                <a:latin typeface="Britannic Bold" panose="020B0903060703020204" pitchFamily="34" charset="0"/>
              </a:rPr>
              <a:t>South Andaman District</a:t>
            </a:r>
          </a:p>
          <a:p>
            <a:r>
              <a:rPr lang="en-US" sz="3600" u="sng" dirty="0">
                <a:solidFill>
                  <a:srgbClr val="7030A0"/>
                </a:solidFill>
                <a:latin typeface="Britannic Bold" panose="020B0903060703020204" pitchFamily="34" charset="0"/>
              </a:rPr>
              <a:t>A &amp; N ISLANDS</a:t>
            </a:r>
          </a:p>
        </p:txBody>
      </p:sp>
      <p:sp>
        <p:nvSpPr>
          <p:cNvPr id="6" name="Subtitle 2">
            <a:extLst>
              <a:ext uri="{FF2B5EF4-FFF2-40B4-BE49-F238E27FC236}">
                <a16:creationId xmlns:a16="http://schemas.microsoft.com/office/drawing/2014/main" id="{E2BC3850-4902-A2B3-E4CF-E063A565FC63}"/>
              </a:ext>
            </a:extLst>
          </p:cNvPr>
          <p:cNvSpPr txBox="1">
            <a:spLocks/>
          </p:cNvSpPr>
          <p:nvPr/>
        </p:nvSpPr>
        <p:spPr>
          <a:xfrm>
            <a:off x="1371600" y="4938251"/>
            <a:ext cx="6400800"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None/>
            </a:pPr>
            <a:endParaRPr lang="en-IN" b="1" u="sng" dirty="0">
              <a:solidFill>
                <a:srgbClr val="002060"/>
              </a:solidFill>
            </a:endParaRPr>
          </a:p>
        </p:txBody>
      </p:sp>
      <p:sp>
        <p:nvSpPr>
          <p:cNvPr id="3" name="TextBox 2"/>
          <p:cNvSpPr txBox="1"/>
          <p:nvPr/>
        </p:nvSpPr>
        <p:spPr>
          <a:xfrm>
            <a:off x="358588" y="4114800"/>
            <a:ext cx="8543365" cy="1077218"/>
          </a:xfrm>
          <a:prstGeom prst="rect">
            <a:avLst/>
          </a:prstGeom>
          <a:noFill/>
        </p:spPr>
        <p:txBody>
          <a:bodyPr wrap="square" rtlCol="0">
            <a:spAutoFit/>
          </a:bodyPr>
          <a:lstStyle/>
          <a:p>
            <a:pPr algn="ctr"/>
            <a:r>
              <a:rPr lang="en-IN" sz="3200" b="1" dirty="0"/>
              <a:t>PWSS Functionality &amp; Best Practises</a:t>
            </a:r>
          </a:p>
          <a:p>
            <a:pPr algn="ctr"/>
            <a:r>
              <a:rPr lang="en-IN" sz="3200" b="1" dirty="0"/>
              <a:t>DWSM</a:t>
            </a:r>
          </a:p>
        </p:txBody>
      </p:sp>
    </p:spTree>
    <p:extLst>
      <p:ext uri="{BB962C8B-B14F-4D97-AF65-F5344CB8AC3E}">
        <p14:creationId xmlns:p14="http://schemas.microsoft.com/office/powerpoint/2010/main" val="51128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65" y="111125"/>
            <a:ext cx="9004967"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u="sng" dirty="0">
                <a:solidFill>
                  <a:schemeClr val="tx1"/>
                </a:solidFill>
                <a:effectLst>
                  <a:outerShdw blurRad="38100" dist="38100" dir="2700000" algn="tl">
                    <a:srgbClr val="000000">
                      <a:alpha val="43137"/>
                    </a:srgbClr>
                  </a:outerShdw>
                </a:effectLst>
                <a:latin typeface="Book Antiqua" pitchFamily="18" charset="0"/>
              </a:rPr>
              <a:t>WATER CONCERT AT MARINA PARK</a:t>
            </a:r>
            <a:endParaRPr lang="en-US" sz="2800" b="1" u="sng" dirty="0">
              <a:solidFill>
                <a:schemeClr val="tx1"/>
              </a:solidFill>
              <a:effectLst>
                <a:outerShdw blurRad="38100" dist="38100" dir="2700000" algn="tl">
                  <a:srgbClr val="000000">
                    <a:alpha val="43137"/>
                  </a:srgbClr>
                </a:outerShdw>
              </a:effectLst>
              <a:latin typeface="Book Antiqua" pitchFamily="18" charset="0"/>
            </a:endParaRPr>
          </a:p>
        </p:txBody>
      </p:sp>
      <p:pic>
        <p:nvPicPr>
          <p:cNvPr id="13315" name="Picture 2" descr="C:\Users\HP\Downloads\WhatsApp Image 2026-02-04 at 09.01.18.jpeg"/>
          <p:cNvPicPr>
            <a:picLocks noChangeAspect="1" noChangeArrowheads="1"/>
          </p:cNvPicPr>
          <p:nvPr/>
        </p:nvPicPr>
        <p:blipFill>
          <a:blip r:embed="rId2">
            <a:extLst>
              <a:ext uri="{28A0092B-C50C-407E-A947-70E740481C1C}">
                <a14:useLocalDpi xmlns:a14="http://schemas.microsoft.com/office/drawing/2010/main" val="0"/>
              </a:ext>
            </a:extLst>
          </a:blip>
          <a:srcRect l="4939" t="24077" r="2457" b="3691"/>
          <a:stretch>
            <a:fillRect/>
          </a:stretch>
        </p:blipFill>
        <p:spPr bwMode="auto">
          <a:xfrm>
            <a:off x="451338" y="704850"/>
            <a:ext cx="383481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C:\Users\HP\Downloads\WhatsApp Image 2026-02-04 at 09.01.55.jpeg"/>
          <p:cNvPicPr>
            <a:picLocks noChangeAspect="1" noChangeArrowheads="1"/>
          </p:cNvPicPr>
          <p:nvPr/>
        </p:nvPicPr>
        <p:blipFill>
          <a:blip r:embed="rId3">
            <a:extLst>
              <a:ext uri="{28A0092B-C50C-407E-A947-70E740481C1C}">
                <a14:useLocalDpi xmlns:a14="http://schemas.microsoft.com/office/drawing/2010/main" val="0"/>
              </a:ext>
            </a:extLst>
          </a:blip>
          <a:srcRect b="16484"/>
          <a:stretch>
            <a:fillRect/>
          </a:stretch>
        </p:blipFill>
        <p:spPr bwMode="auto">
          <a:xfrm>
            <a:off x="5020744" y="704850"/>
            <a:ext cx="359825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2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Users\HP\Desktop\PPT Photos Water Concert\DSC_73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744" y="3657600"/>
            <a:ext cx="358580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C:\Users\HP\Desktop\PPT Photos Water Concert\DSC_7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82" y="304800"/>
            <a:ext cx="398422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Users\HP\Desktop\PPT Photos Water Concert\DSC_73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744" y="304800"/>
            <a:ext cx="348619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C:\Users\HP\Desktop\PPT Photos Water Concert\DSC_73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82" y="3657600"/>
            <a:ext cx="4034026"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07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C:\Users\HP\Desktop\PPT Photos Water Concert\DSC_73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82" y="914400"/>
            <a:ext cx="440754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C:\Users\HP\Desktop\PPT Photos Water Concert\DSC_73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012" y="914400"/>
            <a:ext cx="4082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30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4E36-6167-00E8-C9F0-EC900D492E2F}"/>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A722D886-DB53-20C8-82F2-AA41A47D99AD}"/>
              </a:ext>
            </a:extLst>
          </p:cNvPr>
          <p:cNvSpPr txBox="1"/>
          <p:nvPr/>
        </p:nvSpPr>
        <p:spPr>
          <a:xfrm>
            <a:off x="1192087" y="238156"/>
            <a:ext cx="6759823" cy="954107"/>
          </a:xfrm>
          <a:prstGeom prst="rect">
            <a:avLst/>
          </a:prstGeom>
          <a:noFill/>
        </p:spPr>
        <p:txBody>
          <a:bodyPr wrap="square">
            <a:spAutoFit/>
          </a:bodyPr>
          <a:lstStyle/>
          <a:p>
            <a:pPr algn="ctr"/>
            <a:r>
              <a:rPr lang="en-US" sz="2800" b="1" u="sng" dirty="0">
                <a:solidFill>
                  <a:srgbClr val="0070C0"/>
                </a:solidFill>
                <a:latin typeface="Calibri" panose="020F0502020204030204" pitchFamily="34" charset="0"/>
                <a:ea typeface="Calibri" panose="020F0502020204030204" pitchFamily="34" charset="0"/>
                <a:cs typeface="Calibri" panose="020F0502020204030204" pitchFamily="34" charset="0"/>
              </a:rPr>
              <a:t>Glimpses of Water Quality Testing In site &amp; </a:t>
            </a:r>
            <a:r>
              <a:rPr lang="en-US" sz="2800" b="1" u="sng" dirty="0" err="1">
                <a:solidFill>
                  <a:srgbClr val="0070C0"/>
                </a:solidFill>
                <a:latin typeface="Calibri" panose="020F0502020204030204" pitchFamily="34" charset="0"/>
                <a:ea typeface="Calibri" panose="020F0502020204030204" pitchFamily="34" charset="0"/>
                <a:cs typeface="Calibri" panose="020F0502020204030204" pitchFamily="34" charset="0"/>
              </a:rPr>
              <a:t>Panchayats</a:t>
            </a:r>
            <a:r>
              <a:rPr lang="en-IN" sz="2800" b="1" u="sng" dirty="0">
                <a:solidFill>
                  <a:srgbClr val="0070C0"/>
                </a:solidFill>
                <a:latin typeface="Calibri" panose="020F0502020204030204" pitchFamily="34" charset="0"/>
                <a:ea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6F4A5889-FE92-C8EB-FEE4-FA931B9282B4}"/>
              </a:ext>
            </a:extLst>
          </p:cNvPr>
          <p:cNvPicPr>
            <a:picLocks noChangeAspect="1"/>
          </p:cNvPicPr>
          <p:nvPr/>
        </p:nvPicPr>
        <p:blipFill>
          <a:blip r:embed="rId3"/>
          <a:stretch>
            <a:fillRect/>
          </a:stretch>
        </p:blipFill>
        <p:spPr>
          <a:xfrm>
            <a:off x="670560" y="1249680"/>
            <a:ext cx="3505917" cy="4059472"/>
          </a:xfrm>
          <a:prstGeom prst="rect">
            <a:avLst/>
          </a:prstGeom>
        </p:spPr>
      </p:pic>
      <p:pic>
        <p:nvPicPr>
          <p:cNvPr id="5" name="Picture 4">
            <a:extLst>
              <a:ext uri="{FF2B5EF4-FFF2-40B4-BE49-F238E27FC236}">
                <a16:creationId xmlns:a16="http://schemas.microsoft.com/office/drawing/2014/main" id="{DA244289-A18A-9C85-ED0A-5171D4BC8D61}"/>
              </a:ext>
            </a:extLst>
          </p:cNvPr>
          <p:cNvPicPr>
            <a:picLocks noChangeAspect="1"/>
          </p:cNvPicPr>
          <p:nvPr/>
        </p:nvPicPr>
        <p:blipFill>
          <a:blip r:embed="rId4"/>
          <a:stretch>
            <a:fillRect/>
          </a:stretch>
        </p:blipFill>
        <p:spPr>
          <a:xfrm>
            <a:off x="4772887" y="1249680"/>
            <a:ext cx="4028213" cy="4059472"/>
          </a:xfrm>
          <a:prstGeom prst="rect">
            <a:avLst/>
          </a:prstGeom>
        </p:spPr>
      </p:pic>
      <p:sp>
        <p:nvSpPr>
          <p:cNvPr id="6" name="TextBox 5">
            <a:extLst>
              <a:ext uri="{FF2B5EF4-FFF2-40B4-BE49-F238E27FC236}">
                <a16:creationId xmlns:a16="http://schemas.microsoft.com/office/drawing/2014/main" id="{07C281B0-7CA9-19BF-AC22-80ABC21252E5}"/>
              </a:ext>
            </a:extLst>
          </p:cNvPr>
          <p:cNvSpPr txBox="1"/>
          <p:nvPr/>
        </p:nvSpPr>
        <p:spPr>
          <a:xfrm>
            <a:off x="342901" y="5450293"/>
            <a:ext cx="3833576" cy="707886"/>
          </a:xfrm>
          <a:prstGeom prst="rect">
            <a:avLst/>
          </a:prstGeom>
          <a:noFill/>
        </p:spPr>
        <p:txBody>
          <a:bodyPr wrap="square">
            <a:spAutoFit/>
          </a:bodyPr>
          <a:lstStyle/>
          <a:p>
            <a:pPr algn="ctr"/>
            <a:r>
              <a:rPr lang="en-US"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Water being tested and compared in </a:t>
            </a:r>
            <a:r>
              <a:rPr lang="en-US" sz="2000" b="1" dirty="0" err="1">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Panchayat</a:t>
            </a:r>
            <a:r>
              <a:rPr lang="en-US"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office</a:t>
            </a:r>
            <a:endParaRPr lang="en-IN"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221F8CB-E7DE-74ED-4BBA-AE79C51C2F0F}"/>
              </a:ext>
            </a:extLst>
          </p:cNvPr>
          <p:cNvSpPr txBox="1"/>
          <p:nvPr/>
        </p:nvSpPr>
        <p:spPr>
          <a:xfrm>
            <a:off x="4571999" y="5450293"/>
            <a:ext cx="3918417" cy="707886"/>
          </a:xfrm>
          <a:prstGeom prst="rect">
            <a:avLst/>
          </a:prstGeom>
          <a:noFill/>
        </p:spPr>
        <p:txBody>
          <a:bodyPr wrap="square">
            <a:spAutoFit/>
          </a:bodyPr>
          <a:lstStyle/>
          <a:p>
            <a:pPr algn="ctr"/>
            <a:r>
              <a:rPr lang="en-US"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Water being tested and compared on site </a:t>
            </a:r>
            <a:endParaRPr lang="en-IN"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228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45" y="2733869"/>
            <a:ext cx="8229600" cy="1143000"/>
          </a:xfrm>
        </p:spPr>
        <p:txBody>
          <a:bodyPr>
            <a:normAutofit/>
          </a:bodyPr>
          <a:lstStyle/>
          <a:p>
            <a:r>
              <a:rPr sz="5400" i="1" u="sng">
                <a:solidFill>
                  <a:srgbClr val="0070C0"/>
                </a:solidFill>
                <a:latin typeface="Britannic Bold" panose="020B0903060703020204" pitchFamily="34" charset="0"/>
              </a:rPr>
              <a:t>Thank You</a:t>
            </a:r>
            <a:endParaRPr sz="5400" i="1" u="sng" dirty="0">
              <a:solidFill>
                <a:srgbClr val="0070C0"/>
              </a:solidFill>
              <a:latin typeface="Britannic Bold" panose="020B0903060703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894" y="400110"/>
          <a:ext cx="9072282" cy="6369934"/>
        </p:xfrm>
        <a:graphic>
          <a:graphicData uri="http://schemas.openxmlformats.org/drawingml/2006/table">
            <a:tbl>
              <a:tblPr>
                <a:tableStyleId>{2D5ABB26-0587-4C30-8999-92F81FD0307C}</a:tableStyleId>
              </a:tblPr>
              <a:tblGrid>
                <a:gridCol w="2868705">
                  <a:extLst>
                    <a:ext uri="{9D8B030D-6E8A-4147-A177-3AD203B41FA5}">
                      <a16:colId xmlns:a16="http://schemas.microsoft.com/office/drawing/2014/main" val="20000"/>
                    </a:ext>
                  </a:extLst>
                </a:gridCol>
                <a:gridCol w="788895">
                  <a:extLst>
                    <a:ext uri="{9D8B030D-6E8A-4147-A177-3AD203B41FA5}">
                      <a16:colId xmlns:a16="http://schemas.microsoft.com/office/drawing/2014/main" val="20001"/>
                    </a:ext>
                  </a:extLst>
                </a:gridCol>
                <a:gridCol w="1326776">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183341">
                  <a:extLst>
                    <a:ext uri="{9D8B030D-6E8A-4147-A177-3AD203B41FA5}">
                      <a16:colId xmlns:a16="http://schemas.microsoft.com/office/drawing/2014/main" val="20004"/>
                    </a:ext>
                  </a:extLst>
                </a:gridCol>
                <a:gridCol w="1532965">
                  <a:extLst>
                    <a:ext uri="{9D8B030D-6E8A-4147-A177-3AD203B41FA5}">
                      <a16:colId xmlns:a16="http://schemas.microsoft.com/office/drawing/2014/main" val="20005"/>
                    </a:ext>
                  </a:extLst>
                </a:gridCol>
              </a:tblGrid>
              <a:tr h="1151873">
                <a:tc>
                  <a:txBody>
                    <a:bodyPr/>
                    <a:lstStyle/>
                    <a:p>
                      <a:pPr algn="ctr" fontAlgn="t"/>
                      <a:r>
                        <a:rPr lang="en-IN" sz="1800" b="1" u="none" strike="noStrike" dirty="0">
                          <a:effectLst/>
                          <a:latin typeface="Book Antiqua" pitchFamily="18" charset="0"/>
                        </a:rPr>
                        <a:t>Activity</a:t>
                      </a:r>
                      <a:endParaRPr lang="en-IN" sz="1800" b="1" i="0" u="none" strike="noStrike" dirty="0">
                        <a:solidFill>
                          <a:srgbClr val="000000"/>
                        </a:solidFill>
                        <a:effectLst/>
                        <a:latin typeface="Book Antiqua" pitchFamily="18" charset="0"/>
                      </a:endParaRPr>
                    </a:p>
                  </a:txBody>
                  <a:tcPr marL="8681" marR="8681" marT="86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1" u="none" strike="noStrike" dirty="0" err="1">
                          <a:effectLst/>
                          <a:latin typeface="Book Antiqua" pitchFamily="18" charset="0"/>
                        </a:rPr>
                        <a:t>Ltrs</a:t>
                      </a:r>
                      <a:r>
                        <a:rPr lang="en-IN" sz="1800" b="1" u="none" strike="noStrike" dirty="0">
                          <a:effectLst/>
                          <a:latin typeface="Book Antiqua" pitchFamily="18" charset="0"/>
                        </a:rPr>
                        <a:t> of Water used</a:t>
                      </a:r>
                      <a:endParaRPr lang="en-IN" sz="1800" b="1" i="0" u="none" strike="noStrike" dirty="0">
                        <a:solidFill>
                          <a:srgbClr val="000000"/>
                        </a:solidFill>
                        <a:effectLst/>
                        <a:latin typeface="Book Antiqua" pitchFamily="18" charset="0"/>
                      </a:endParaRPr>
                    </a:p>
                  </a:txBody>
                  <a:tcPr marL="8681" marR="8681" marT="86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latin typeface="Book Antiqua" pitchFamily="18" charset="0"/>
                        </a:rPr>
                        <a:t>No. of times activity done each day</a:t>
                      </a:r>
                      <a:endParaRPr lang="en-US" sz="1800" b="1" i="0" u="none" strike="noStrike" dirty="0">
                        <a:solidFill>
                          <a:srgbClr val="000000"/>
                        </a:solidFill>
                        <a:effectLst/>
                        <a:latin typeface="Book Antiqua" pitchFamily="18" charset="0"/>
                      </a:endParaRPr>
                    </a:p>
                  </a:txBody>
                  <a:tcPr marL="8681" marR="8681" marT="86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latin typeface="Book Antiqua" pitchFamily="18" charset="0"/>
                        </a:rPr>
                        <a:t>Total water used by a person each day (</a:t>
                      </a:r>
                      <a:r>
                        <a:rPr lang="en-US" sz="1800" b="1" u="none" strike="noStrike" dirty="0" err="1">
                          <a:effectLst/>
                          <a:latin typeface="Book Antiqua" pitchFamily="18" charset="0"/>
                        </a:rPr>
                        <a:t>litres</a:t>
                      </a:r>
                      <a:r>
                        <a:rPr lang="en-US" sz="1800" b="1" u="none" strike="noStrike" dirty="0">
                          <a:effectLst/>
                          <a:latin typeface="Book Antiqua" pitchFamily="18" charset="0"/>
                        </a:rPr>
                        <a:t>)</a:t>
                      </a:r>
                      <a:endParaRPr lang="en-US" sz="1800" b="1" i="0" u="none" strike="noStrike" dirty="0">
                        <a:solidFill>
                          <a:srgbClr val="000000"/>
                        </a:solidFill>
                        <a:effectLst/>
                        <a:latin typeface="Book Antiqua" pitchFamily="18" charset="0"/>
                      </a:endParaRPr>
                    </a:p>
                  </a:txBody>
                  <a:tcPr marL="8681" marR="8681" marT="86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latin typeface="Book Antiqua" pitchFamily="18" charset="0"/>
                        </a:rPr>
                        <a:t>No. of people in the household</a:t>
                      </a:r>
                      <a:endParaRPr lang="en-US" sz="1800" b="1" i="0" u="none" strike="noStrike" dirty="0">
                        <a:solidFill>
                          <a:srgbClr val="000000"/>
                        </a:solidFill>
                        <a:effectLst/>
                        <a:latin typeface="Book Antiqua" pitchFamily="18" charset="0"/>
                      </a:endParaRPr>
                    </a:p>
                  </a:txBody>
                  <a:tcPr marL="8681" marR="8681" marT="86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latin typeface="Book Antiqua" pitchFamily="18" charset="0"/>
                        </a:rPr>
                        <a:t>Total household water consumption/ day</a:t>
                      </a:r>
                      <a:endParaRPr lang="en-US" sz="1800" b="1" i="0" u="none" strike="noStrike" dirty="0">
                        <a:solidFill>
                          <a:srgbClr val="000000"/>
                        </a:solidFill>
                        <a:effectLst/>
                        <a:latin typeface="Book Antiqua" pitchFamily="18" charset="0"/>
                      </a:endParaRPr>
                    </a:p>
                  </a:txBody>
                  <a:tcPr marL="8681" marR="8681" marT="86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481">
                <a:tc>
                  <a:txBody>
                    <a:bodyPr/>
                    <a:lstStyle/>
                    <a:p>
                      <a:pPr algn="just" fontAlgn="t"/>
                      <a:r>
                        <a:rPr lang="en-IN" sz="1600" u="none" strike="noStrike" dirty="0">
                          <a:effectLst/>
                          <a:latin typeface="Book Antiqua" pitchFamily="18" charset="0"/>
                        </a:rPr>
                        <a:t>Wash hands and face</a:t>
                      </a:r>
                      <a:endParaRPr lang="en-IN"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481">
                <a:tc>
                  <a:txBody>
                    <a:bodyPr/>
                    <a:lstStyle/>
                    <a:p>
                      <a:pPr algn="just" fontAlgn="t"/>
                      <a:r>
                        <a:rPr lang="en-IN" sz="1600" u="none" strike="noStrike" dirty="0">
                          <a:effectLst/>
                          <a:latin typeface="Book Antiqua" pitchFamily="18" charset="0"/>
                        </a:rPr>
                        <a:t>Bath</a:t>
                      </a:r>
                      <a:endParaRPr lang="en-IN"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481">
                <a:tc>
                  <a:txBody>
                    <a:bodyPr/>
                    <a:lstStyle/>
                    <a:p>
                      <a:pPr algn="just" fontAlgn="t"/>
                      <a:r>
                        <a:rPr lang="en-IN" sz="1600" u="none" strike="noStrike" dirty="0">
                          <a:effectLst/>
                          <a:latin typeface="Book Antiqua" pitchFamily="18" charset="0"/>
                        </a:rPr>
                        <a:t>5-minute shower</a:t>
                      </a:r>
                      <a:endParaRPr lang="en-IN"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18281">
                <a:tc>
                  <a:txBody>
                    <a:bodyPr/>
                    <a:lstStyle/>
                    <a:p>
                      <a:pPr algn="just" fontAlgn="t"/>
                      <a:r>
                        <a:rPr lang="en-US" sz="1600" u="none" strike="noStrike" dirty="0">
                          <a:effectLst/>
                          <a:latin typeface="Book Antiqua" pitchFamily="18" charset="0"/>
                        </a:rPr>
                        <a:t>Teeth cleaning (tap running very slowly - rather use a Mug)</a:t>
                      </a:r>
                      <a:endParaRPr lang="en-US"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481">
                <a:tc>
                  <a:txBody>
                    <a:bodyPr/>
                    <a:lstStyle/>
                    <a:p>
                      <a:pPr algn="just" fontAlgn="t"/>
                      <a:r>
                        <a:rPr lang="en-IN" sz="1600" u="none" strike="noStrike" dirty="0">
                          <a:effectLst/>
                          <a:latin typeface="Book Antiqua" pitchFamily="18" charset="0"/>
                        </a:rPr>
                        <a:t>Toilet Flushes</a:t>
                      </a:r>
                      <a:endParaRPr lang="en-IN"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3481">
                <a:tc>
                  <a:txBody>
                    <a:bodyPr/>
                    <a:lstStyle/>
                    <a:p>
                      <a:pPr algn="just" fontAlgn="t"/>
                      <a:r>
                        <a:rPr lang="en-IN" sz="1600" u="none" strike="noStrike" dirty="0">
                          <a:effectLst/>
                          <a:latin typeface="Book Antiqua" pitchFamily="18" charset="0"/>
                        </a:rPr>
                        <a:t>Drinking (Cup)</a:t>
                      </a:r>
                      <a:endParaRPr lang="en-IN"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3481">
                <a:tc>
                  <a:txBody>
                    <a:bodyPr/>
                    <a:lstStyle/>
                    <a:p>
                      <a:pPr algn="just" fontAlgn="t"/>
                      <a:r>
                        <a:rPr lang="en-IN" sz="1600" u="none" strike="noStrike" dirty="0">
                          <a:effectLst/>
                          <a:latin typeface="Book Antiqua" pitchFamily="18" charset="0"/>
                        </a:rPr>
                        <a:t>Washing dishes (Hand)</a:t>
                      </a:r>
                      <a:endParaRPr lang="en-IN"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3481">
                <a:tc>
                  <a:txBody>
                    <a:bodyPr/>
                    <a:lstStyle/>
                    <a:p>
                      <a:pPr algn="just" fontAlgn="t"/>
                      <a:r>
                        <a:rPr lang="en-IN" sz="1600" u="none" strike="noStrike" dirty="0">
                          <a:effectLst/>
                          <a:latin typeface="Book Antiqua" pitchFamily="18" charset="0"/>
                        </a:rPr>
                        <a:t>Dishwasher</a:t>
                      </a:r>
                      <a:endParaRPr lang="en-IN"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18281">
                <a:tc>
                  <a:txBody>
                    <a:bodyPr/>
                    <a:lstStyle/>
                    <a:p>
                      <a:pPr algn="just" fontAlgn="t"/>
                      <a:r>
                        <a:rPr lang="en-US" sz="1600" u="none" strike="noStrike" dirty="0">
                          <a:effectLst/>
                          <a:latin typeface="Book Antiqua" pitchFamily="18" charset="0"/>
                        </a:rPr>
                        <a:t>Washing Machine (One 3 Kg Load)</a:t>
                      </a:r>
                      <a:endParaRPr lang="en-US"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13481">
                <a:tc>
                  <a:txBody>
                    <a:bodyPr/>
                    <a:lstStyle/>
                    <a:p>
                      <a:pPr algn="just" fontAlgn="t"/>
                      <a:r>
                        <a:rPr lang="en-US" sz="1600" u="none" strike="noStrike" dirty="0">
                          <a:effectLst/>
                          <a:latin typeface="Book Antiqua" pitchFamily="18" charset="0"/>
                        </a:rPr>
                        <a:t>Hand washing (1 Tub Load)</a:t>
                      </a:r>
                      <a:endParaRPr lang="en-US"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618281">
                <a:tc>
                  <a:txBody>
                    <a:bodyPr/>
                    <a:lstStyle/>
                    <a:p>
                      <a:pPr algn="just" fontAlgn="t"/>
                      <a:r>
                        <a:rPr lang="en-US" sz="1600" u="none" strike="noStrike" dirty="0">
                          <a:effectLst/>
                          <a:latin typeface="Book Antiqua" pitchFamily="18" charset="0"/>
                        </a:rPr>
                        <a:t>Leaking/ Dripping tap (1 Drop/ Second Each Day)</a:t>
                      </a:r>
                      <a:endParaRPr lang="en-US"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13481">
                <a:tc>
                  <a:txBody>
                    <a:bodyPr/>
                    <a:lstStyle/>
                    <a:p>
                      <a:pPr algn="just" fontAlgn="t"/>
                      <a:r>
                        <a:rPr lang="en-US" sz="1600" u="none" strike="noStrike" dirty="0">
                          <a:effectLst/>
                          <a:latin typeface="Book Antiqua" pitchFamily="18" charset="0"/>
                        </a:rPr>
                        <a:t>Cooking (Meal for Five people)</a:t>
                      </a:r>
                      <a:endParaRPr lang="en-US"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13481">
                <a:tc>
                  <a:txBody>
                    <a:bodyPr/>
                    <a:lstStyle/>
                    <a:p>
                      <a:pPr algn="just" fontAlgn="t"/>
                      <a:r>
                        <a:rPr lang="en-IN" sz="1600" u="none" strike="noStrike" dirty="0">
                          <a:effectLst/>
                          <a:latin typeface="Book Antiqua" pitchFamily="18" charset="0"/>
                        </a:rPr>
                        <a:t>Total consumption per day</a:t>
                      </a:r>
                      <a:endParaRPr lang="en-IN" sz="16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a:effectLst/>
                          <a:latin typeface="Book Antiqua" pitchFamily="18" charset="0"/>
                        </a:rPr>
                        <a:t> </a:t>
                      </a:r>
                      <a:endParaRPr lang="en-IN" sz="1800" b="0" i="0" u="none" strike="noStrike">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u="none" strike="noStrike" dirty="0">
                          <a:effectLst/>
                          <a:latin typeface="Book Antiqua" pitchFamily="18" charset="0"/>
                        </a:rPr>
                        <a:t> </a:t>
                      </a:r>
                      <a:endParaRPr lang="en-IN" sz="1800" b="0" i="0" u="none" strike="noStrike" dirty="0">
                        <a:solidFill>
                          <a:srgbClr val="000000"/>
                        </a:solidFill>
                        <a:effectLst/>
                        <a:latin typeface="Book Antiqua" pitchFamily="18" charset="0"/>
                      </a:endParaRPr>
                    </a:p>
                  </a:txBody>
                  <a:tcPr marL="8681" marR="8681" marT="86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2" name="TextBox 1"/>
          <p:cNvSpPr txBox="1"/>
          <p:nvPr/>
        </p:nvSpPr>
        <p:spPr>
          <a:xfrm>
            <a:off x="233082" y="0"/>
            <a:ext cx="8910918" cy="400110"/>
          </a:xfrm>
          <a:prstGeom prst="rect">
            <a:avLst/>
          </a:prstGeom>
          <a:noFill/>
        </p:spPr>
        <p:txBody>
          <a:bodyPr wrap="square" rtlCol="0">
            <a:spAutoFit/>
          </a:bodyPr>
          <a:lstStyle/>
          <a:p>
            <a:pPr algn="ctr"/>
            <a:r>
              <a:rPr lang="en-US" sz="2000" b="1" dirty="0"/>
              <a:t>FORMAT</a:t>
            </a:r>
            <a:endParaRPr lang="en-IN" sz="2000" b="1" dirty="0"/>
          </a:p>
        </p:txBody>
      </p:sp>
    </p:spTree>
    <p:extLst>
      <p:ext uri="{BB962C8B-B14F-4D97-AF65-F5344CB8AC3E}">
        <p14:creationId xmlns:p14="http://schemas.microsoft.com/office/powerpoint/2010/main" val="68462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77197" y="59688"/>
            <a:ext cx="5143500" cy="497648"/>
          </a:xfrm>
          <a:prstGeom prst="rect">
            <a:avLst/>
          </a:prstGeom>
          <a:noFill/>
          <a:ln>
            <a:noFill/>
          </a:ln>
        </p:spPr>
        <p:txBody>
          <a:bodyPr spcFirstLastPara="1" lIns="107166" tIns="53582" rIns="107166" bIns="53582" anchor="ctr">
            <a:normAutofit fontScale="75000" lnSpcReduction="20000"/>
          </a:bodyPr>
          <a:lstStyle/>
          <a:p>
            <a:pPr algn="ctr" defTabSz="914271">
              <a:buClr>
                <a:schemeClr val="dk2"/>
              </a:buClr>
              <a:buSzPts val="2800"/>
              <a:defRPr/>
            </a:pPr>
            <a:r>
              <a:rPr lang="en-IN" sz="2000" b="1" kern="0" dirty="0">
                <a:solidFill>
                  <a:srgbClr val="0070C0"/>
                </a:solidFill>
                <a:latin typeface="Bookman Old Style" pitchFamily="18" charset="0"/>
                <a:ea typeface="Bookman Old Style"/>
                <a:cs typeface="Arial" pitchFamily="34" charset="0"/>
                <a:sym typeface="Bookman Old Style"/>
              </a:rPr>
              <a:t> JAL JEEVAN MISSION</a:t>
            </a:r>
          </a:p>
          <a:p>
            <a:pPr algn="ctr" defTabSz="914271">
              <a:buClr>
                <a:schemeClr val="dk2"/>
              </a:buClr>
              <a:buSzPts val="2800"/>
              <a:defRPr/>
            </a:pPr>
            <a:r>
              <a:rPr lang="en-IN" sz="2000" b="1" kern="0" dirty="0">
                <a:solidFill>
                  <a:srgbClr val="0070C0"/>
                </a:solidFill>
                <a:latin typeface="Bookman Old Style" pitchFamily="18" charset="0"/>
                <a:ea typeface="Bookman Old Style"/>
                <a:cs typeface="Arial" pitchFamily="34" charset="0"/>
                <a:sym typeface="Bookman Old Style"/>
              </a:rPr>
              <a:t>OVERVIEW</a:t>
            </a:r>
          </a:p>
        </p:txBody>
      </p:sp>
      <p:graphicFrame>
        <p:nvGraphicFramePr>
          <p:cNvPr id="15" name="Table 14"/>
          <p:cNvGraphicFramePr>
            <a:graphicFrameLocks noGrp="1"/>
          </p:cNvGraphicFramePr>
          <p:nvPr>
            <p:extLst>
              <p:ext uri="{D42A27DB-BD31-4B8C-83A1-F6EECF244321}">
                <p14:modId xmlns:p14="http://schemas.microsoft.com/office/powerpoint/2010/main" val="3477448305"/>
              </p:ext>
            </p:extLst>
          </p:nvPr>
        </p:nvGraphicFramePr>
        <p:xfrm>
          <a:off x="545475" y="3162228"/>
          <a:ext cx="7884875" cy="1916720"/>
        </p:xfrm>
        <a:graphic>
          <a:graphicData uri="http://schemas.openxmlformats.org/drawingml/2006/table">
            <a:tbl>
              <a:tblPr firstRow="1" bandRow="1">
                <a:tableStyleId>{21E4AEA4-8DFA-4A89-87EB-49C32662AFE0}</a:tableStyleId>
              </a:tblPr>
              <a:tblGrid>
                <a:gridCol w="937364">
                  <a:extLst>
                    <a:ext uri="{9D8B030D-6E8A-4147-A177-3AD203B41FA5}">
                      <a16:colId xmlns:a16="http://schemas.microsoft.com/office/drawing/2014/main" val="20000"/>
                    </a:ext>
                  </a:extLst>
                </a:gridCol>
                <a:gridCol w="1210452">
                  <a:extLst>
                    <a:ext uri="{9D8B030D-6E8A-4147-A177-3AD203B41FA5}">
                      <a16:colId xmlns:a16="http://schemas.microsoft.com/office/drawing/2014/main" val="20001"/>
                    </a:ext>
                  </a:extLst>
                </a:gridCol>
                <a:gridCol w="1116864">
                  <a:extLst>
                    <a:ext uri="{9D8B030D-6E8A-4147-A177-3AD203B41FA5}">
                      <a16:colId xmlns:a16="http://schemas.microsoft.com/office/drawing/2014/main" val="20002"/>
                    </a:ext>
                  </a:extLst>
                </a:gridCol>
                <a:gridCol w="1240965">
                  <a:extLst>
                    <a:ext uri="{9D8B030D-6E8A-4147-A177-3AD203B41FA5}">
                      <a16:colId xmlns:a16="http://schemas.microsoft.com/office/drawing/2014/main" val="20003"/>
                    </a:ext>
                  </a:extLst>
                </a:gridCol>
                <a:gridCol w="1126410">
                  <a:extLst>
                    <a:ext uri="{9D8B030D-6E8A-4147-A177-3AD203B41FA5}">
                      <a16:colId xmlns:a16="http://schemas.microsoft.com/office/drawing/2014/main" val="20004"/>
                    </a:ext>
                  </a:extLst>
                </a:gridCol>
                <a:gridCol w="1126410">
                  <a:extLst>
                    <a:ext uri="{9D8B030D-6E8A-4147-A177-3AD203B41FA5}">
                      <a16:colId xmlns:a16="http://schemas.microsoft.com/office/drawing/2014/main" val="20005"/>
                    </a:ext>
                  </a:extLst>
                </a:gridCol>
                <a:gridCol w="1126410">
                  <a:extLst>
                    <a:ext uri="{9D8B030D-6E8A-4147-A177-3AD203B41FA5}">
                      <a16:colId xmlns:a16="http://schemas.microsoft.com/office/drawing/2014/main" val="2215310906"/>
                    </a:ext>
                  </a:extLst>
                </a:gridCol>
              </a:tblGrid>
              <a:tr h="1226820">
                <a:tc>
                  <a:txBody>
                    <a:bodyPr/>
                    <a:lstStyle/>
                    <a:p>
                      <a:pPr algn="ctr">
                        <a:lnSpc>
                          <a:spcPct val="115000"/>
                        </a:lnSpc>
                        <a:spcAft>
                          <a:spcPts val="0"/>
                        </a:spcAft>
                      </a:pPr>
                      <a:r>
                        <a:rPr lang="en-US" sz="1400" b="1" dirty="0">
                          <a:latin typeface="Arial" panose="020B0604020202020204" pitchFamily="34" charset="0"/>
                          <a:ea typeface="Arial"/>
                          <a:cs typeface="Arial" panose="020B0604020202020204" pitchFamily="34" charset="0"/>
                        </a:rPr>
                        <a:t>UT</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latin typeface="Arial" panose="020B0604020202020204" pitchFamily="34" charset="0"/>
                          <a:ea typeface="Arial"/>
                          <a:cs typeface="Arial" panose="020B0604020202020204" pitchFamily="34" charset="0"/>
                        </a:rPr>
                        <a:t>No. of Rural Households</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latin typeface="Arial" panose="020B0604020202020204" pitchFamily="34" charset="0"/>
                          <a:ea typeface="Arial"/>
                          <a:cs typeface="Arial" panose="020B0604020202020204" pitchFamily="34" charset="0"/>
                        </a:rPr>
                        <a:t>No. of Rural Households with piped water supply</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latin typeface="Arial" panose="020B0604020202020204" pitchFamily="34" charset="0"/>
                          <a:ea typeface="Arial"/>
                          <a:cs typeface="Arial" panose="020B0604020202020204" pitchFamily="34" charset="0"/>
                        </a:rPr>
                        <a:t>% of Houses with Piped Water Supply</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a:latin typeface="Arial" panose="020B0604020202020204" pitchFamily="34" charset="0"/>
                          <a:ea typeface="Arial"/>
                          <a:cs typeface="Arial" panose="020B0604020202020204" pitchFamily="34" charset="0"/>
                        </a:rPr>
                        <a:t>No. of Households with Individual Tap connections</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a:latin typeface="Arial" panose="020B0604020202020204" pitchFamily="34" charset="0"/>
                          <a:ea typeface="Arial"/>
                          <a:cs typeface="Arial" panose="020B0604020202020204" pitchFamily="34" charset="0"/>
                        </a:rPr>
                        <a:t>% of Households with Individual Tap connections</a:t>
                      </a:r>
                      <a:endParaRPr lang="en-US" sz="140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latin typeface="Arial" panose="020B0604020202020204" pitchFamily="34" charset="0"/>
                          <a:ea typeface="Calibri"/>
                          <a:cs typeface="Arial" panose="020B0604020202020204" pitchFamily="34" charset="0"/>
                        </a:rPr>
                        <a:t>Status</a:t>
                      </a: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5427">
                <a:tc>
                  <a:txBody>
                    <a:bodyPr/>
                    <a:lstStyle/>
                    <a:p>
                      <a:pPr algn="ctr">
                        <a:lnSpc>
                          <a:spcPct val="115000"/>
                        </a:lnSpc>
                        <a:spcAft>
                          <a:spcPts val="0"/>
                        </a:spcAft>
                      </a:pPr>
                      <a:r>
                        <a:rPr lang="en-US" sz="1400" dirty="0">
                          <a:latin typeface="Arial" panose="020B0604020202020204" pitchFamily="34" charset="0"/>
                          <a:ea typeface="Arial"/>
                          <a:cs typeface="Arial" panose="020B0604020202020204" pitchFamily="34" charset="0"/>
                        </a:rPr>
                        <a:t>ANI</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400" dirty="0">
                          <a:solidFill>
                            <a:srgbClr val="000000"/>
                          </a:solidFill>
                          <a:latin typeface="Arial" panose="020B0604020202020204" pitchFamily="34" charset="0"/>
                          <a:ea typeface="Arial"/>
                          <a:cs typeface="Arial" panose="020B0604020202020204" pitchFamily="34" charset="0"/>
                        </a:rPr>
                        <a:t>0.62 lakhs</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400" dirty="0">
                          <a:solidFill>
                            <a:srgbClr val="000000"/>
                          </a:solidFill>
                          <a:latin typeface="Arial" panose="020B0604020202020204" pitchFamily="34" charset="0"/>
                          <a:ea typeface="Arial"/>
                          <a:cs typeface="Arial" panose="020B0604020202020204" pitchFamily="34" charset="0"/>
                        </a:rPr>
                        <a:t>0.62 lakhs</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400" dirty="0">
                          <a:latin typeface="Arial" panose="020B0604020202020204" pitchFamily="34" charset="0"/>
                          <a:ea typeface="Arial"/>
                          <a:cs typeface="Arial" panose="020B0604020202020204" pitchFamily="34" charset="0"/>
                        </a:rPr>
                        <a:t>100%</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400" dirty="0">
                          <a:solidFill>
                            <a:srgbClr val="000000"/>
                          </a:solidFill>
                          <a:latin typeface="Arial" panose="020B0604020202020204" pitchFamily="34" charset="0"/>
                          <a:ea typeface="Arial"/>
                          <a:cs typeface="Arial" panose="020B0604020202020204" pitchFamily="34" charset="0"/>
                        </a:rPr>
                        <a:t>0.62 lakhs</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400" dirty="0">
                          <a:latin typeface="Arial" panose="020B0604020202020204" pitchFamily="34" charset="0"/>
                          <a:ea typeface="Arial"/>
                          <a:cs typeface="Arial" panose="020B0604020202020204" pitchFamily="34" charset="0"/>
                        </a:rPr>
                        <a:t>100%</a:t>
                      </a:r>
                      <a:endParaRPr lang="en-US" sz="1400" dirty="0">
                        <a:latin typeface="Arial" panose="020B0604020202020204" pitchFamily="34" charset="0"/>
                        <a:ea typeface="Calibri"/>
                        <a:cs typeface="Arial" panose="020B0604020202020204" pitchFamily="34" charset="0"/>
                      </a:endParaRP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400" dirty="0">
                          <a:latin typeface="Arial" panose="020B0604020202020204" pitchFamily="34" charset="0"/>
                          <a:ea typeface="Calibri"/>
                          <a:cs typeface="Arial" panose="020B0604020202020204" pitchFamily="34" charset="0"/>
                        </a:rPr>
                        <a:t>Saturated</a:t>
                      </a:r>
                    </a:p>
                  </a:txBody>
                  <a:tcPr marL="37867" marR="37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bl>
          </a:graphicData>
        </a:graphic>
      </p:graphicFrame>
      <p:sp>
        <p:nvSpPr>
          <p:cNvPr id="1025" name="Rectangle 1"/>
          <p:cNvSpPr>
            <a:spLocks noChangeArrowheads="1"/>
          </p:cNvSpPr>
          <p:nvPr/>
        </p:nvSpPr>
        <p:spPr bwMode="auto">
          <a:xfrm>
            <a:off x="539552" y="463969"/>
            <a:ext cx="826048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lgn="just" fontAlgn="base">
              <a:lnSpc>
                <a:spcPct val="150000"/>
              </a:lnSpc>
              <a:spcBef>
                <a:spcPct val="0"/>
              </a:spcBef>
              <a:spcAft>
                <a:spcPct val="0"/>
              </a:spcAft>
              <a:buFont typeface="Arial" pitchFamily="34" charset="0"/>
              <a:buChar char="•"/>
            </a:pPr>
            <a:r>
              <a:rPr lang="en-US" sz="1600" dirty="0">
                <a:latin typeface="Arial" panose="020B0604020202020204" pitchFamily="34" charset="0"/>
                <a:ea typeface="Times New Roman" pitchFamily="18" charset="0"/>
                <a:cs typeface="Arial" panose="020B0604020202020204" pitchFamily="34" charset="0"/>
              </a:rPr>
              <a:t>No. of Schemes Sanctioned under JJM during 2020-21 / 2021-22 – 40 Nos. </a:t>
            </a:r>
          </a:p>
          <a:p>
            <a:pPr algn="just" fontAlgn="base">
              <a:lnSpc>
                <a:spcPct val="150000"/>
              </a:lnSpc>
              <a:spcBef>
                <a:spcPct val="0"/>
              </a:spcBef>
              <a:spcAft>
                <a:spcPct val="0"/>
              </a:spcAft>
            </a:pPr>
            <a:r>
              <a:rPr lang="en-US" sz="1600" dirty="0">
                <a:latin typeface="Arial" panose="020B0604020202020204" pitchFamily="34" charset="0"/>
                <a:ea typeface="Times New Roman" pitchFamily="18" charset="0"/>
                <a:cs typeface="Arial" panose="020B0604020202020204" pitchFamily="34" charset="0"/>
              </a:rPr>
              <a:t>    of Rs.14.70 </a:t>
            </a:r>
            <a:r>
              <a:rPr lang="en-US" sz="1600" dirty="0" err="1">
                <a:latin typeface="Arial" panose="020B0604020202020204" pitchFamily="34" charset="0"/>
                <a:ea typeface="Times New Roman" pitchFamily="18" charset="0"/>
                <a:cs typeface="Arial" panose="020B0604020202020204" pitchFamily="34" charset="0"/>
              </a:rPr>
              <a:t>Crores</a:t>
            </a:r>
            <a:r>
              <a:rPr lang="en-US" sz="1600" dirty="0">
                <a:latin typeface="Arial" panose="020B0604020202020204" pitchFamily="34" charset="0"/>
                <a:ea typeface="Times New Roman" pitchFamily="18" charset="0"/>
                <a:cs typeface="Arial" panose="020B0604020202020204" pitchFamily="34" charset="0"/>
              </a:rPr>
              <a:t>.</a:t>
            </a:r>
          </a:p>
          <a:p>
            <a:pPr marL="228600" indent="-228600" algn="just" fontAlgn="base">
              <a:lnSpc>
                <a:spcPct val="150000"/>
              </a:lnSpc>
              <a:spcBef>
                <a:spcPct val="0"/>
              </a:spcBef>
              <a:spcAft>
                <a:spcPct val="0"/>
              </a:spcAft>
              <a:buFont typeface="Arial" pitchFamily="34" charset="0"/>
              <a:buChar char="•"/>
            </a:pPr>
            <a:r>
              <a:rPr lang="en-US" sz="1600" dirty="0">
                <a:latin typeface="Arial" panose="020B0604020202020204" pitchFamily="34" charset="0"/>
                <a:ea typeface="Times New Roman" pitchFamily="18" charset="0"/>
                <a:cs typeface="Arial" panose="020B0604020202020204" pitchFamily="34" charset="0"/>
              </a:rPr>
              <a:t>Status of Work: All 40 schemes completed at a cost of </a:t>
            </a:r>
            <a:r>
              <a:rPr lang="en-US" sz="1600" dirty="0" err="1">
                <a:latin typeface="Arial" panose="020B0604020202020204" pitchFamily="34" charset="0"/>
                <a:ea typeface="Times New Roman" pitchFamily="18" charset="0"/>
                <a:cs typeface="Arial" panose="020B0604020202020204" pitchFamily="34" charset="0"/>
              </a:rPr>
              <a:t>Rs</a:t>
            </a:r>
            <a:r>
              <a:rPr lang="en-US" sz="1600" dirty="0">
                <a:latin typeface="Arial" panose="020B0604020202020204" pitchFamily="34" charset="0"/>
                <a:ea typeface="Times New Roman" pitchFamily="18" charset="0"/>
                <a:cs typeface="Arial" panose="020B0604020202020204" pitchFamily="34" charset="0"/>
              </a:rPr>
              <a:t>. 11.43 </a:t>
            </a:r>
            <a:r>
              <a:rPr lang="en-US" sz="1600" dirty="0" err="1">
                <a:latin typeface="Arial" panose="020B0604020202020204" pitchFamily="34" charset="0"/>
                <a:ea typeface="Times New Roman" pitchFamily="18" charset="0"/>
                <a:cs typeface="Arial" panose="020B0604020202020204" pitchFamily="34" charset="0"/>
              </a:rPr>
              <a:t>Crore</a:t>
            </a:r>
            <a:endParaRPr lang="en-US" sz="1600" dirty="0">
              <a:latin typeface="Arial" panose="020B0604020202020204" pitchFamily="34" charset="0"/>
              <a:ea typeface="Times New Roman" pitchFamily="18" charset="0"/>
              <a:cs typeface="Arial" panose="020B0604020202020204" pitchFamily="34" charset="0"/>
            </a:endParaRPr>
          </a:p>
          <a:p>
            <a:pPr marL="228600" indent="-228600" algn="just" fontAlgn="base">
              <a:lnSpc>
                <a:spcPct val="150000"/>
              </a:lnSpc>
              <a:spcBef>
                <a:spcPct val="0"/>
              </a:spcBef>
              <a:spcAft>
                <a:spcPct val="0"/>
              </a:spcAft>
              <a:buFont typeface="Arial" pitchFamily="34" charset="0"/>
              <a:buChar char="•"/>
            </a:pPr>
            <a:r>
              <a:rPr lang="en-US" sz="1600" dirty="0">
                <a:latin typeface="Arial" panose="020B0604020202020204" pitchFamily="34" charset="0"/>
                <a:ea typeface="Times New Roman" pitchFamily="18" charset="0"/>
                <a:cs typeface="Arial" panose="020B0604020202020204" pitchFamily="34" charset="0"/>
              </a:rPr>
              <a:t>Fund Released by Ministry: 10.39 </a:t>
            </a:r>
            <a:r>
              <a:rPr lang="en-US" sz="1600" dirty="0" err="1">
                <a:latin typeface="Arial" panose="020B0604020202020204" pitchFamily="34" charset="0"/>
                <a:ea typeface="Times New Roman" pitchFamily="18" charset="0"/>
                <a:cs typeface="Arial" panose="020B0604020202020204" pitchFamily="34" charset="0"/>
              </a:rPr>
              <a:t>Crore</a:t>
            </a:r>
            <a:endParaRPr lang="en-US" sz="1600" dirty="0">
              <a:latin typeface="Arial" panose="020B0604020202020204" pitchFamily="34" charset="0"/>
              <a:ea typeface="Times New Roman" pitchFamily="18" charset="0"/>
              <a:cs typeface="Arial" panose="020B0604020202020204" pitchFamily="34" charset="0"/>
            </a:endParaRPr>
          </a:p>
          <a:p>
            <a:pPr marL="228600" indent="-228600" algn="just" fontAlgn="base">
              <a:lnSpc>
                <a:spcPct val="150000"/>
              </a:lnSpc>
              <a:spcBef>
                <a:spcPct val="0"/>
              </a:spcBef>
              <a:spcAft>
                <a:spcPct val="0"/>
              </a:spcAft>
              <a:buFont typeface="Arial" pitchFamily="34" charset="0"/>
              <a:buChar char="•"/>
            </a:pPr>
            <a:r>
              <a:rPr lang="en-US" sz="1600" dirty="0">
                <a:latin typeface="Arial" panose="020B0604020202020204" pitchFamily="34" charset="0"/>
                <a:ea typeface="Times New Roman" pitchFamily="18" charset="0"/>
                <a:cs typeface="Arial" panose="020B0604020202020204" pitchFamily="34" charset="0"/>
              </a:rPr>
              <a:t>Expenditure made under JJM: 10.08 </a:t>
            </a:r>
            <a:r>
              <a:rPr lang="en-US" sz="1600" dirty="0" err="1">
                <a:latin typeface="Arial" panose="020B0604020202020204" pitchFamily="34" charset="0"/>
                <a:ea typeface="Times New Roman" pitchFamily="18" charset="0"/>
                <a:cs typeface="Arial" panose="020B0604020202020204" pitchFamily="34" charset="0"/>
              </a:rPr>
              <a:t>Crore</a:t>
            </a:r>
            <a:endParaRPr lang="en-US" sz="1600" dirty="0">
              <a:latin typeface="Arial" panose="020B0604020202020204" pitchFamily="34" charset="0"/>
              <a:ea typeface="Times New Roman" pitchFamily="18" charset="0"/>
              <a:cs typeface="Arial" panose="020B0604020202020204" pitchFamily="34" charset="0"/>
            </a:endParaRPr>
          </a:p>
          <a:p>
            <a:pPr marL="228600" indent="-228600" algn="just" fontAlgn="base">
              <a:lnSpc>
                <a:spcPct val="150000"/>
              </a:lnSpc>
              <a:spcBef>
                <a:spcPct val="0"/>
              </a:spcBef>
              <a:spcAft>
                <a:spcPct val="0"/>
              </a:spcAft>
              <a:buFont typeface="Arial" pitchFamily="34" charset="0"/>
              <a:buChar char="•"/>
            </a:pPr>
            <a:r>
              <a:rPr lang="en-US" sz="1600" dirty="0">
                <a:latin typeface="Arial" panose="020B0604020202020204" pitchFamily="34" charset="0"/>
                <a:ea typeface="Times New Roman" pitchFamily="18" charset="0"/>
                <a:cs typeface="Arial" panose="020B0604020202020204" pitchFamily="34" charset="0"/>
              </a:rPr>
              <a:t>Requisition placed for balance fund = 1.35 </a:t>
            </a:r>
            <a:r>
              <a:rPr lang="en-US" sz="1600" dirty="0" err="1">
                <a:latin typeface="Arial" panose="020B0604020202020204" pitchFamily="34" charset="0"/>
                <a:ea typeface="Times New Roman" pitchFamily="18" charset="0"/>
                <a:cs typeface="Arial" panose="020B0604020202020204" pitchFamily="34" charset="0"/>
              </a:rPr>
              <a:t>Crores</a:t>
            </a:r>
            <a:endParaRPr lang="en-US" sz="1600" dirty="0">
              <a:latin typeface="Arial" panose="020B0604020202020204" pitchFamily="34" charset="0"/>
              <a:ea typeface="Times New Roman" pitchFamily="18" charset="0"/>
              <a:cs typeface="Arial" panose="020B0604020202020204" pitchFamily="34" charset="0"/>
            </a:endParaRPr>
          </a:p>
          <a:p>
            <a:pPr marL="228600" indent="-228600" algn="just" fontAlgn="base">
              <a:lnSpc>
                <a:spcPct val="150000"/>
              </a:lnSpc>
              <a:spcBef>
                <a:spcPct val="0"/>
              </a:spcBef>
              <a:spcAft>
                <a:spcPct val="0"/>
              </a:spcAft>
              <a:buFont typeface="Arial" pitchFamily="34" charset="0"/>
              <a:buChar char="•"/>
            </a:pPr>
            <a:r>
              <a:rPr lang="en-US" sz="1600" dirty="0">
                <a:latin typeface="Arial" panose="020B0604020202020204" pitchFamily="34" charset="0"/>
                <a:ea typeface="Times New Roman" pitchFamily="18" charset="0"/>
                <a:cs typeface="Arial" panose="020B0604020202020204" pitchFamily="34" charset="0"/>
              </a:rPr>
              <a:t>FHTC details:</a:t>
            </a:r>
          </a:p>
        </p:txBody>
      </p:sp>
      <p:pic>
        <p:nvPicPr>
          <p:cNvPr id="2" name="Picture 1">
            <a:extLst>
              <a:ext uri="{FF2B5EF4-FFF2-40B4-BE49-F238E27FC236}">
                <a16:creationId xmlns:a16="http://schemas.microsoft.com/office/drawing/2014/main" id="{39702F5E-D5E4-AB0C-DF31-D71C6914B8B1}"/>
              </a:ext>
            </a:extLst>
          </p:cNvPr>
          <p:cNvPicPr>
            <a:picLocks noChangeAspect="1"/>
          </p:cNvPicPr>
          <p:nvPr/>
        </p:nvPicPr>
        <p:blipFill>
          <a:blip r:embed="rId2" cstate="print"/>
          <a:srcRect l="1839" r="1839"/>
          <a:stretch/>
        </p:blipFill>
        <p:spPr>
          <a:xfrm>
            <a:off x="8376426" y="59688"/>
            <a:ext cx="595358" cy="762001"/>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2326751702"/>
              </p:ext>
            </p:extLst>
          </p:nvPr>
        </p:nvGraphicFramePr>
        <p:xfrm>
          <a:off x="545475" y="5078948"/>
          <a:ext cx="7884875" cy="1600644"/>
        </p:xfrm>
        <a:graphic>
          <a:graphicData uri="http://schemas.openxmlformats.org/drawingml/2006/table">
            <a:tbl>
              <a:tblPr firstRow="1" bandRow="1">
                <a:tableStyleId>{21E4AEA4-8DFA-4A89-87EB-49C32662AFE0}</a:tableStyleId>
              </a:tblPr>
              <a:tblGrid>
                <a:gridCol w="937364">
                  <a:extLst>
                    <a:ext uri="{9D8B030D-6E8A-4147-A177-3AD203B41FA5}">
                      <a16:colId xmlns:a16="http://schemas.microsoft.com/office/drawing/2014/main" val="4186366110"/>
                    </a:ext>
                  </a:extLst>
                </a:gridCol>
                <a:gridCol w="1210452">
                  <a:extLst>
                    <a:ext uri="{9D8B030D-6E8A-4147-A177-3AD203B41FA5}">
                      <a16:colId xmlns:a16="http://schemas.microsoft.com/office/drawing/2014/main" val="1776316671"/>
                    </a:ext>
                  </a:extLst>
                </a:gridCol>
                <a:gridCol w="1116864">
                  <a:extLst>
                    <a:ext uri="{9D8B030D-6E8A-4147-A177-3AD203B41FA5}">
                      <a16:colId xmlns:a16="http://schemas.microsoft.com/office/drawing/2014/main" val="2275713228"/>
                    </a:ext>
                  </a:extLst>
                </a:gridCol>
                <a:gridCol w="1240965">
                  <a:extLst>
                    <a:ext uri="{9D8B030D-6E8A-4147-A177-3AD203B41FA5}">
                      <a16:colId xmlns:a16="http://schemas.microsoft.com/office/drawing/2014/main" val="3019273404"/>
                    </a:ext>
                  </a:extLst>
                </a:gridCol>
                <a:gridCol w="1126410">
                  <a:extLst>
                    <a:ext uri="{9D8B030D-6E8A-4147-A177-3AD203B41FA5}">
                      <a16:colId xmlns:a16="http://schemas.microsoft.com/office/drawing/2014/main" val="2878237284"/>
                    </a:ext>
                  </a:extLst>
                </a:gridCol>
                <a:gridCol w="1126410">
                  <a:extLst>
                    <a:ext uri="{9D8B030D-6E8A-4147-A177-3AD203B41FA5}">
                      <a16:colId xmlns:a16="http://schemas.microsoft.com/office/drawing/2014/main" val="4251733985"/>
                    </a:ext>
                  </a:extLst>
                </a:gridCol>
                <a:gridCol w="1126410">
                  <a:extLst>
                    <a:ext uri="{9D8B030D-6E8A-4147-A177-3AD203B41FA5}">
                      <a16:colId xmlns:a16="http://schemas.microsoft.com/office/drawing/2014/main" val="3681243251"/>
                    </a:ext>
                  </a:extLst>
                </a:gridCol>
              </a:tblGrid>
              <a:tr h="1110796">
                <a:tc>
                  <a:txBody>
                    <a:bodyPr/>
                    <a:lstStyle/>
                    <a:p>
                      <a:pPr marL="0" marR="0" indent="0" algn="ctr">
                        <a:spcBef>
                          <a:spcPts val="0"/>
                        </a:spcBef>
                        <a:spcAft>
                          <a:spcPts val="0"/>
                        </a:spcAft>
                      </a:pPr>
                      <a:r>
                        <a:rPr lang="en-US" sz="1400" b="1" dirty="0">
                          <a:solidFill>
                            <a:schemeClr val="bg1"/>
                          </a:solidFill>
                          <a:latin typeface="Arial" panose="020B0604020202020204" pitchFamily="34" charset="0"/>
                          <a:ea typeface="Times New Roman"/>
                          <a:cs typeface="Arial" panose="020B0604020202020204" pitchFamily="34" charset="0"/>
                        </a:rPr>
                        <a:t>UT</a:t>
                      </a:r>
                      <a:endParaRPr lang="en-IN" sz="1400" b="1" dirty="0">
                        <a:solidFill>
                          <a:schemeClr val="bg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5552"/>
                    </a:solidFill>
                  </a:tcPr>
                </a:tc>
                <a:tc>
                  <a:txBody>
                    <a:bodyPr/>
                    <a:lstStyle/>
                    <a:p>
                      <a:pPr marL="37465" marR="0" indent="0" algn="ctr">
                        <a:spcBef>
                          <a:spcPts val="0"/>
                        </a:spcBef>
                        <a:spcAft>
                          <a:spcPts val="0"/>
                        </a:spcAft>
                      </a:pPr>
                      <a:r>
                        <a:rPr lang="en-US" sz="1400" b="1" dirty="0">
                          <a:solidFill>
                            <a:schemeClr val="bg1"/>
                          </a:solidFill>
                          <a:latin typeface="Arial" panose="020B0604020202020204" pitchFamily="34" charset="0"/>
                          <a:ea typeface="Times New Roman"/>
                          <a:cs typeface="Arial" panose="020B0604020202020204" pitchFamily="34" charset="0"/>
                        </a:rPr>
                        <a:t>Total Villages</a:t>
                      </a:r>
                      <a:endParaRPr lang="en-IN" sz="1400" b="1" dirty="0">
                        <a:solidFill>
                          <a:schemeClr val="bg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5552"/>
                    </a:solidFill>
                  </a:tcPr>
                </a:tc>
                <a:tc>
                  <a:txBody>
                    <a:bodyPr/>
                    <a:lstStyle/>
                    <a:p>
                      <a:pPr marL="41910" marR="0" indent="-15240" algn="ctr" defTabSz="914400" rtl="0" eaLnBrk="1" latinLnBrk="0" hangingPunct="1">
                        <a:spcBef>
                          <a:spcPts val="0"/>
                        </a:spcBef>
                        <a:spcAft>
                          <a:spcPts val="0"/>
                        </a:spcAft>
                      </a:pPr>
                      <a:r>
                        <a:rPr lang="en-US" sz="1400" b="1" kern="1200" dirty="0">
                          <a:solidFill>
                            <a:schemeClr val="bg1"/>
                          </a:solidFill>
                          <a:latin typeface="Arial" panose="020B0604020202020204" pitchFamily="34" charset="0"/>
                          <a:ea typeface="Times New Roman"/>
                          <a:cs typeface="Arial" panose="020B0604020202020204" pitchFamily="34" charset="0"/>
                        </a:rPr>
                        <a:t>No. of ‘</a:t>
                      </a:r>
                      <a:r>
                        <a:rPr lang="en-US" sz="1400" b="1" kern="1200" dirty="0" err="1">
                          <a:solidFill>
                            <a:schemeClr val="bg1"/>
                          </a:solidFill>
                          <a:latin typeface="Arial" panose="020B0604020202020204" pitchFamily="34" charset="0"/>
                          <a:ea typeface="Times New Roman"/>
                          <a:cs typeface="Arial" panose="020B0604020202020204" pitchFamily="34" charset="0"/>
                        </a:rPr>
                        <a:t>Har</a:t>
                      </a:r>
                      <a:r>
                        <a:rPr lang="en-US" sz="1400" b="1" kern="1200" dirty="0">
                          <a:solidFill>
                            <a:schemeClr val="bg1"/>
                          </a:solidFill>
                          <a:latin typeface="Arial" panose="020B0604020202020204" pitchFamily="34" charset="0"/>
                          <a:ea typeface="Times New Roman"/>
                          <a:cs typeface="Arial" panose="020B0604020202020204" pitchFamily="34" charset="0"/>
                        </a:rPr>
                        <a:t> </a:t>
                      </a:r>
                      <a:r>
                        <a:rPr lang="en-US" sz="1400" b="1" kern="1200" dirty="0" err="1">
                          <a:solidFill>
                            <a:schemeClr val="bg1"/>
                          </a:solidFill>
                          <a:latin typeface="Arial" panose="020B0604020202020204" pitchFamily="34" charset="0"/>
                          <a:ea typeface="Times New Roman"/>
                          <a:cs typeface="Arial" panose="020B0604020202020204" pitchFamily="34" charset="0"/>
                        </a:rPr>
                        <a:t>Ghar</a:t>
                      </a:r>
                      <a:r>
                        <a:rPr lang="en-US" sz="1400" b="1" kern="1200" dirty="0">
                          <a:solidFill>
                            <a:schemeClr val="bg1"/>
                          </a:solidFill>
                          <a:latin typeface="Arial" panose="020B0604020202020204" pitchFamily="34" charset="0"/>
                          <a:ea typeface="Times New Roman"/>
                          <a:cs typeface="Arial" panose="020B0604020202020204" pitchFamily="34" charset="0"/>
                        </a:rPr>
                        <a:t> </a:t>
                      </a:r>
                      <a:r>
                        <a:rPr lang="en-US" sz="1400" b="1" kern="1200" dirty="0" err="1">
                          <a:solidFill>
                            <a:schemeClr val="bg1"/>
                          </a:solidFill>
                          <a:latin typeface="Arial" panose="020B0604020202020204" pitchFamily="34" charset="0"/>
                          <a:ea typeface="Times New Roman"/>
                          <a:cs typeface="Arial" panose="020B0604020202020204" pitchFamily="34" charset="0"/>
                        </a:rPr>
                        <a:t>Jal</a:t>
                      </a:r>
                      <a:r>
                        <a:rPr lang="en-US" sz="1400" b="1" kern="1200" dirty="0">
                          <a:solidFill>
                            <a:schemeClr val="bg1"/>
                          </a:solidFill>
                          <a:latin typeface="Arial" panose="020B0604020202020204" pitchFamily="34" charset="0"/>
                          <a:ea typeface="Times New Roman"/>
                          <a:cs typeface="Arial" panose="020B0604020202020204" pitchFamily="34" charset="0"/>
                        </a:rPr>
                        <a:t>’ Villages reported</a:t>
                      </a:r>
                      <a:endParaRPr lang="en-IN" sz="1400" b="1" kern="1200" dirty="0">
                        <a:solidFill>
                          <a:schemeClr val="bg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5552"/>
                    </a:solidFill>
                  </a:tcPr>
                </a:tc>
                <a:tc>
                  <a:txBody>
                    <a:bodyPr/>
                    <a:lstStyle/>
                    <a:p>
                      <a:pPr marL="41910" marR="0" indent="-15240" algn="ctr">
                        <a:spcBef>
                          <a:spcPts val="0"/>
                        </a:spcBef>
                        <a:spcAft>
                          <a:spcPts val="0"/>
                        </a:spcAft>
                      </a:pPr>
                      <a:r>
                        <a:rPr lang="en-US" sz="1400" b="1" dirty="0">
                          <a:solidFill>
                            <a:schemeClr val="bg1"/>
                          </a:solidFill>
                          <a:latin typeface="Arial" panose="020B0604020202020204" pitchFamily="34" charset="0"/>
                          <a:ea typeface="Times New Roman"/>
                          <a:cs typeface="Arial" panose="020B0604020202020204" pitchFamily="34" charset="0"/>
                        </a:rPr>
                        <a:t>% of ‘</a:t>
                      </a:r>
                      <a:r>
                        <a:rPr lang="en-US" sz="1400" b="1" dirty="0" err="1">
                          <a:solidFill>
                            <a:schemeClr val="bg1"/>
                          </a:solidFill>
                          <a:latin typeface="Arial" panose="020B0604020202020204" pitchFamily="34" charset="0"/>
                          <a:ea typeface="Times New Roman"/>
                          <a:cs typeface="Arial" panose="020B0604020202020204" pitchFamily="34" charset="0"/>
                        </a:rPr>
                        <a:t>har</a:t>
                      </a:r>
                      <a:r>
                        <a:rPr lang="en-US" sz="1400" b="1" dirty="0">
                          <a:solidFill>
                            <a:schemeClr val="bg1"/>
                          </a:solidFill>
                          <a:latin typeface="Arial" panose="020B0604020202020204" pitchFamily="34" charset="0"/>
                          <a:ea typeface="Times New Roman"/>
                          <a:cs typeface="Arial" panose="020B0604020202020204" pitchFamily="34" charset="0"/>
                        </a:rPr>
                        <a:t> </a:t>
                      </a:r>
                      <a:r>
                        <a:rPr lang="en-US" sz="1400" b="1" dirty="0" err="1">
                          <a:solidFill>
                            <a:schemeClr val="bg1"/>
                          </a:solidFill>
                          <a:latin typeface="Arial" panose="020B0604020202020204" pitchFamily="34" charset="0"/>
                          <a:ea typeface="Times New Roman"/>
                          <a:cs typeface="Arial" panose="020B0604020202020204" pitchFamily="34" charset="0"/>
                        </a:rPr>
                        <a:t>Ghar</a:t>
                      </a:r>
                      <a:r>
                        <a:rPr lang="en-US" sz="1400" b="1" dirty="0">
                          <a:solidFill>
                            <a:schemeClr val="bg1"/>
                          </a:solidFill>
                          <a:latin typeface="Arial" panose="020B0604020202020204" pitchFamily="34" charset="0"/>
                          <a:ea typeface="Times New Roman"/>
                          <a:cs typeface="Arial" panose="020B0604020202020204" pitchFamily="34" charset="0"/>
                        </a:rPr>
                        <a:t> </a:t>
                      </a:r>
                      <a:r>
                        <a:rPr lang="en-US" sz="1400" b="1" dirty="0" err="1">
                          <a:solidFill>
                            <a:schemeClr val="bg1"/>
                          </a:solidFill>
                          <a:latin typeface="Arial" panose="020B0604020202020204" pitchFamily="34" charset="0"/>
                          <a:ea typeface="Times New Roman"/>
                          <a:cs typeface="Arial" panose="020B0604020202020204" pitchFamily="34" charset="0"/>
                        </a:rPr>
                        <a:t>Jal</a:t>
                      </a:r>
                      <a:r>
                        <a:rPr lang="en-US" sz="1400" b="1" dirty="0">
                          <a:solidFill>
                            <a:schemeClr val="bg1"/>
                          </a:solidFill>
                          <a:latin typeface="Arial" panose="020B0604020202020204" pitchFamily="34" charset="0"/>
                          <a:ea typeface="Times New Roman"/>
                          <a:cs typeface="Arial" panose="020B0604020202020204" pitchFamily="34" charset="0"/>
                        </a:rPr>
                        <a:t>’ village</a:t>
                      </a:r>
                      <a:endParaRPr lang="en-IN" sz="1400" b="1" dirty="0">
                        <a:solidFill>
                          <a:schemeClr val="bg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5552"/>
                    </a:solidFill>
                  </a:tcPr>
                </a:tc>
                <a:tc>
                  <a:txBody>
                    <a:bodyPr/>
                    <a:lstStyle/>
                    <a:p>
                      <a:pPr marL="10795" marR="0" indent="10795" algn="ctr">
                        <a:spcBef>
                          <a:spcPts val="0"/>
                        </a:spcBef>
                        <a:spcAft>
                          <a:spcPts val="0"/>
                        </a:spcAft>
                      </a:pPr>
                      <a:r>
                        <a:rPr lang="en-US" sz="1400" b="1" dirty="0">
                          <a:solidFill>
                            <a:schemeClr val="bg1"/>
                          </a:solidFill>
                          <a:latin typeface="Arial" panose="020B0604020202020204" pitchFamily="34" charset="0"/>
                          <a:ea typeface="Times New Roman"/>
                          <a:cs typeface="Arial" panose="020B0604020202020204" pitchFamily="34" charset="0"/>
                        </a:rPr>
                        <a:t>No. of Villages certified</a:t>
                      </a:r>
                      <a:endParaRPr lang="en-IN" sz="1400" b="1" dirty="0">
                        <a:solidFill>
                          <a:schemeClr val="bg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5552"/>
                    </a:solidFill>
                  </a:tcPr>
                </a:tc>
                <a:tc>
                  <a:txBody>
                    <a:bodyPr/>
                    <a:lstStyle/>
                    <a:p>
                      <a:pPr marL="41910" marR="0" indent="-15240" algn="ctr" defTabSz="914400" rtl="0" eaLnBrk="1" latinLnBrk="0" hangingPunct="1">
                        <a:spcBef>
                          <a:spcPts val="0"/>
                        </a:spcBef>
                        <a:spcAft>
                          <a:spcPts val="0"/>
                        </a:spcAft>
                      </a:pPr>
                      <a:r>
                        <a:rPr lang="en-US" sz="1400" b="1" kern="1200" dirty="0">
                          <a:solidFill>
                            <a:schemeClr val="bg1"/>
                          </a:solidFill>
                          <a:latin typeface="Arial" panose="020B0604020202020204" pitchFamily="34" charset="0"/>
                          <a:ea typeface="Times New Roman"/>
                          <a:cs typeface="Arial" panose="020B0604020202020204" pitchFamily="34" charset="0"/>
                        </a:rPr>
                        <a:t>% of</a:t>
                      </a:r>
                      <a:r>
                        <a:rPr lang="en-US" sz="1400" b="1" kern="1200" baseline="0" dirty="0">
                          <a:solidFill>
                            <a:schemeClr val="bg1"/>
                          </a:solidFill>
                          <a:latin typeface="Arial" panose="020B0604020202020204" pitchFamily="34" charset="0"/>
                          <a:ea typeface="Times New Roman"/>
                          <a:cs typeface="Arial" panose="020B0604020202020204" pitchFamily="34" charset="0"/>
                        </a:rPr>
                        <a:t> villages certified</a:t>
                      </a:r>
                      <a:endParaRPr lang="en-IN" sz="1400" b="1" kern="1200" dirty="0">
                        <a:solidFill>
                          <a:schemeClr val="bg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5552"/>
                    </a:solidFill>
                  </a:tcPr>
                </a:tc>
                <a:tc>
                  <a:txBody>
                    <a:bodyPr/>
                    <a:lstStyle/>
                    <a:p>
                      <a:pPr marL="0" marR="0" indent="0" algn="ctr">
                        <a:spcBef>
                          <a:spcPts val="0"/>
                        </a:spcBef>
                        <a:spcAft>
                          <a:spcPts val="0"/>
                        </a:spcAft>
                      </a:pPr>
                      <a:r>
                        <a:rPr lang="en-IN" sz="1400" b="1" dirty="0">
                          <a:solidFill>
                            <a:schemeClr val="bg1"/>
                          </a:solidFill>
                          <a:latin typeface="Arial" panose="020B0604020202020204" pitchFamily="34" charset="0"/>
                          <a:ea typeface="Times New Roman"/>
                          <a:cs typeface="Arial" panose="020B0604020202020204" pitchFamily="34" charset="0"/>
                        </a:rPr>
                        <a:t>Status</a:t>
                      </a: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5552"/>
                    </a:solidFill>
                  </a:tcPr>
                </a:tc>
                <a:extLst>
                  <a:ext uri="{0D108BD9-81ED-4DB2-BD59-A6C34878D82A}">
                    <a16:rowId xmlns:a16="http://schemas.microsoft.com/office/drawing/2014/main" val="1630342055"/>
                  </a:ext>
                </a:extLst>
              </a:tr>
              <a:tr h="489848">
                <a:tc>
                  <a:txBody>
                    <a:bodyPr/>
                    <a:lstStyle/>
                    <a:p>
                      <a:pPr marL="0" marR="0" indent="0" algn="ctr">
                        <a:spcBef>
                          <a:spcPts val="0"/>
                        </a:spcBef>
                        <a:spcAft>
                          <a:spcPts val="0"/>
                        </a:spcAft>
                      </a:pPr>
                      <a:r>
                        <a:rPr lang="en-US" sz="1400" dirty="0">
                          <a:solidFill>
                            <a:schemeClr val="tx1"/>
                          </a:solidFill>
                          <a:latin typeface="Arial" panose="020B0604020202020204" pitchFamily="34" charset="0"/>
                          <a:ea typeface="Times New Roman"/>
                          <a:cs typeface="Arial" panose="020B0604020202020204" pitchFamily="34" charset="0"/>
                        </a:rPr>
                        <a:t>ANI</a:t>
                      </a:r>
                      <a:endParaRPr lang="en-IN" sz="1400" dirty="0">
                        <a:solidFill>
                          <a:schemeClr val="tx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spcBef>
                          <a:spcPts val="0"/>
                        </a:spcBef>
                        <a:spcAft>
                          <a:spcPts val="0"/>
                        </a:spcAft>
                      </a:pPr>
                      <a:r>
                        <a:rPr lang="en-US" sz="1400" dirty="0">
                          <a:solidFill>
                            <a:schemeClr val="tx1"/>
                          </a:solidFill>
                          <a:latin typeface="Arial" panose="020B0604020202020204" pitchFamily="34" charset="0"/>
                          <a:ea typeface="Times New Roman"/>
                          <a:cs typeface="Arial" panose="020B0604020202020204" pitchFamily="34" charset="0"/>
                        </a:rPr>
                        <a:t>265</a:t>
                      </a:r>
                      <a:endParaRPr lang="en-IN" sz="1400" dirty="0">
                        <a:solidFill>
                          <a:schemeClr val="tx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a:spcBef>
                          <a:spcPts val="0"/>
                        </a:spcBef>
                        <a:spcAft>
                          <a:spcPts val="0"/>
                        </a:spcAft>
                      </a:pPr>
                      <a:r>
                        <a:rPr lang="en-US" sz="1400" dirty="0">
                          <a:solidFill>
                            <a:schemeClr val="tx1"/>
                          </a:solidFill>
                          <a:latin typeface="Arial" panose="020B0604020202020204" pitchFamily="34" charset="0"/>
                          <a:ea typeface="Times New Roman"/>
                          <a:cs typeface="Arial" panose="020B0604020202020204" pitchFamily="34" charset="0"/>
                        </a:rPr>
                        <a:t>265</a:t>
                      </a:r>
                      <a:endParaRPr lang="en-IN" sz="1400" dirty="0">
                        <a:solidFill>
                          <a:schemeClr val="tx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457200" marR="0" indent="-228600" algn="ctr">
                        <a:spcBef>
                          <a:spcPts val="0"/>
                        </a:spcBef>
                        <a:spcAft>
                          <a:spcPts val="0"/>
                        </a:spcAft>
                      </a:pPr>
                      <a:r>
                        <a:rPr lang="en-US" sz="1400" dirty="0">
                          <a:solidFill>
                            <a:schemeClr val="tx1"/>
                          </a:solidFill>
                          <a:latin typeface="Arial" panose="020B0604020202020204" pitchFamily="34" charset="0"/>
                          <a:ea typeface="Times New Roman"/>
                          <a:cs typeface="Arial" panose="020B0604020202020204" pitchFamily="34" charset="0"/>
                        </a:rPr>
                        <a:t>100%</a:t>
                      </a:r>
                      <a:endParaRPr lang="en-IN" sz="1400" dirty="0">
                        <a:solidFill>
                          <a:schemeClr val="tx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457200" marR="0" indent="-228600" algn="ctr">
                        <a:spcBef>
                          <a:spcPts val="0"/>
                        </a:spcBef>
                        <a:spcAft>
                          <a:spcPts val="0"/>
                        </a:spcAft>
                      </a:pPr>
                      <a:r>
                        <a:rPr lang="en-US" sz="1400" dirty="0">
                          <a:solidFill>
                            <a:schemeClr val="tx1"/>
                          </a:solidFill>
                          <a:latin typeface="Arial" panose="020B0604020202020204" pitchFamily="34" charset="0"/>
                          <a:ea typeface="Times New Roman"/>
                          <a:cs typeface="Arial" panose="020B0604020202020204" pitchFamily="34" charset="0"/>
                        </a:rPr>
                        <a:t>265</a:t>
                      </a:r>
                      <a:endParaRPr lang="en-IN" sz="1400" dirty="0">
                        <a:solidFill>
                          <a:schemeClr val="tx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457200" marR="0" indent="-228600" algn="ctr">
                        <a:spcBef>
                          <a:spcPts val="0"/>
                        </a:spcBef>
                        <a:spcAft>
                          <a:spcPts val="0"/>
                        </a:spcAft>
                      </a:pPr>
                      <a:r>
                        <a:rPr lang="en-US" sz="1400" dirty="0">
                          <a:solidFill>
                            <a:schemeClr val="tx1"/>
                          </a:solidFill>
                          <a:latin typeface="Arial" panose="020B0604020202020204" pitchFamily="34" charset="0"/>
                          <a:ea typeface="Times New Roman"/>
                          <a:cs typeface="Arial" panose="020B0604020202020204" pitchFamily="34" charset="0"/>
                        </a:rPr>
                        <a:t>100%</a:t>
                      </a:r>
                      <a:endParaRPr lang="en-IN" sz="1400" dirty="0">
                        <a:solidFill>
                          <a:schemeClr val="tx1"/>
                        </a:solidFill>
                        <a:latin typeface="Arial" panose="020B0604020202020204" pitchFamily="34" charset="0"/>
                        <a:ea typeface="Times New Roman"/>
                        <a:cs typeface="Arial" panose="020B0604020202020204" pitchFamily="34" charset="0"/>
                      </a:endParaRP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ea typeface="Calibri"/>
                          <a:cs typeface="Arial" panose="020B0604020202020204" pitchFamily="34" charset="0"/>
                        </a:rPr>
                        <a:t>Saturated</a:t>
                      </a:r>
                    </a:p>
                  </a:txBody>
                  <a:tcPr marL="28932" marR="289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86812178"/>
                  </a:ext>
                </a:extLst>
              </a:tr>
            </a:tbl>
          </a:graphicData>
        </a:graphic>
      </p:graphicFrame>
    </p:spTree>
    <p:extLst>
      <p:ext uri="{BB962C8B-B14F-4D97-AF65-F5344CB8AC3E}">
        <p14:creationId xmlns:p14="http://schemas.microsoft.com/office/powerpoint/2010/main" val="16343995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7262041"/>
              </p:ext>
            </p:extLst>
          </p:nvPr>
        </p:nvGraphicFramePr>
        <p:xfrm>
          <a:off x="251411" y="1604798"/>
          <a:ext cx="8444353" cy="2685421"/>
        </p:xfrm>
        <a:graphic>
          <a:graphicData uri="http://schemas.openxmlformats.org/drawingml/2006/table">
            <a:tbl>
              <a:tblPr firstRow="1" bandRow="1">
                <a:tableStyleId>{8799B23B-EC83-4686-B30A-512413B5E67A}</a:tableStyleId>
              </a:tblPr>
              <a:tblGrid>
                <a:gridCol w="785424">
                  <a:extLst>
                    <a:ext uri="{9D8B030D-6E8A-4147-A177-3AD203B41FA5}">
                      <a16:colId xmlns:a16="http://schemas.microsoft.com/office/drawing/2014/main" val="20000"/>
                    </a:ext>
                  </a:extLst>
                </a:gridCol>
                <a:gridCol w="2157304">
                  <a:extLst>
                    <a:ext uri="{9D8B030D-6E8A-4147-A177-3AD203B41FA5}">
                      <a16:colId xmlns:a16="http://schemas.microsoft.com/office/drawing/2014/main" val="20001"/>
                    </a:ext>
                  </a:extLst>
                </a:gridCol>
                <a:gridCol w="1663282">
                  <a:extLst>
                    <a:ext uri="{9D8B030D-6E8A-4147-A177-3AD203B41FA5}">
                      <a16:colId xmlns:a16="http://schemas.microsoft.com/office/drawing/2014/main" val="20002"/>
                    </a:ext>
                  </a:extLst>
                </a:gridCol>
                <a:gridCol w="2175061">
                  <a:extLst>
                    <a:ext uri="{9D8B030D-6E8A-4147-A177-3AD203B41FA5}">
                      <a16:colId xmlns:a16="http://schemas.microsoft.com/office/drawing/2014/main" val="20003"/>
                    </a:ext>
                  </a:extLst>
                </a:gridCol>
                <a:gridCol w="1663282">
                  <a:extLst>
                    <a:ext uri="{9D8B030D-6E8A-4147-A177-3AD203B41FA5}">
                      <a16:colId xmlns:a16="http://schemas.microsoft.com/office/drawing/2014/main" val="20004"/>
                    </a:ext>
                  </a:extLst>
                </a:gridCol>
              </a:tblGrid>
              <a:tr h="853440">
                <a:tc>
                  <a:txBody>
                    <a:bodyPr/>
                    <a:lstStyle/>
                    <a:p>
                      <a:pPr algn="ctr"/>
                      <a:r>
                        <a:rPr lang="en-US" sz="1500" dirty="0"/>
                        <a:t>Sl.  No.</a:t>
                      </a:r>
                      <a:endParaRPr lang="en-IN" sz="1500" b="1" dirty="0">
                        <a:solidFill>
                          <a:schemeClr val="tx1"/>
                        </a:solidFill>
                        <a:latin typeface="Bookman Old Style" pitchFamily="18" charset="0"/>
                      </a:endParaRPr>
                    </a:p>
                  </a:txBody>
                  <a:tcPr/>
                </a:tc>
                <a:tc>
                  <a:txBody>
                    <a:bodyPr/>
                    <a:lstStyle/>
                    <a:p>
                      <a:pPr algn="ctr"/>
                      <a:r>
                        <a:rPr lang="en-US" sz="1500" dirty="0"/>
                        <a:t>District</a:t>
                      </a:r>
                      <a:endParaRPr lang="en-IN" sz="1500" b="1" dirty="0">
                        <a:solidFill>
                          <a:schemeClr val="tx1"/>
                        </a:solidFill>
                        <a:latin typeface="Bookman Old Style" pitchFamily="18" charset="0"/>
                      </a:endParaRPr>
                    </a:p>
                  </a:txBody>
                  <a:tcPr/>
                </a:tc>
                <a:tc>
                  <a:txBody>
                    <a:bodyPr/>
                    <a:lstStyle/>
                    <a:p>
                      <a:pPr algn="ctr"/>
                      <a:r>
                        <a:rPr lang="en-US" sz="1500" baseline="0" dirty="0"/>
                        <a:t>Villages</a:t>
                      </a:r>
                      <a:endParaRPr lang="en-IN" sz="1500" b="1" dirty="0">
                        <a:solidFill>
                          <a:schemeClr val="tx1"/>
                        </a:solidFill>
                        <a:latin typeface="Bookman Old Style" pitchFamily="18" charset="0"/>
                      </a:endParaRPr>
                    </a:p>
                  </a:txBody>
                  <a:tcPr/>
                </a:tc>
                <a:tc>
                  <a:txBody>
                    <a:bodyPr/>
                    <a:lstStyle/>
                    <a:p>
                      <a:pPr algn="ctr"/>
                      <a:r>
                        <a:rPr lang="en-US" sz="1500" dirty="0"/>
                        <a:t>Population</a:t>
                      </a:r>
                      <a:endParaRPr lang="en-IN" sz="1500" b="1" dirty="0">
                        <a:solidFill>
                          <a:schemeClr val="tx1"/>
                        </a:solidFill>
                        <a:latin typeface="Bookman Old Style" pitchFamily="18" charset="0"/>
                      </a:endParaRPr>
                    </a:p>
                  </a:txBody>
                  <a:tcPr/>
                </a:tc>
                <a:tc>
                  <a:txBody>
                    <a:bodyPr/>
                    <a:lstStyle/>
                    <a:p>
                      <a:pPr algn="ctr"/>
                      <a:r>
                        <a:rPr lang="en-US" sz="1500" dirty="0"/>
                        <a:t>Households</a:t>
                      </a:r>
                      <a:endParaRPr lang="en-IN" sz="1500" b="1" dirty="0">
                        <a:solidFill>
                          <a:schemeClr val="tx1"/>
                        </a:solidFill>
                        <a:latin typeface="Bookman Old Style" pitchFamily="18" charset="0"/>
                      </a:endParaRPr>
                    </a:p>
                  </a:txBody>
                  <a:tcPr/>
                </a:tc>
                <a:extLst>
                  <a:ext uri="{0D108BD9-81ED-4DB2-BD59-A6C34878D82A}">
                    <a16:rowId xmlns:a16="http://schemas.microsoft.com/office/drawing/2014/main" val="10000"/>
                  </a:ext>
                </a:extLst>
              </a:tr>
              <a:tr h="476481">
                <a:tc>
                  <a:txBody>
                    <a:bodyPr/>
                    <a:lstStyle/>
                    <a:p>
                      <a:pPr algn="ctr"/>
                      <a:r>
                        <a:rPr lang="en-US" sz="1500" dirty="0"/>
                        <a:t>1.</a:t>
                      </a:r>
                      <a:endParaRPr lang="en-IN" sz="1500" dirty="0">
                        <a:latin typeface="Bookman Old Style" pitchFamily="18" charset="0"/>
                      </a:endParaRPr>
                    </a:p>
                  </a:txBody>
                  <a:tcPr/>
                </a:tc>
                <a:tc>
                  <a:txBody>
                    <a:bodyPr/>
                    <a:lstStyle/>
                    <a:p>
                      <a:r>
                        <a:rPr lang="en-US" sz="1500" dirty="0"/>
                        <a:t>South Andaman</a:t>
                      </a:r>
                      <a:endParaRPr lang="en-IN" sz="1500" dirty="0">
                        <a:latin typeface="Bookman Old Style" pitchFamily="18" charset="0"/>
                      </a:endParaRPr>
                    </a:p>
                  </a:txBody>
                  <a:tcPr anchor="ctr"/>
                </a:tc>
                <a:tc>
                  <a:txBody>
                    <a:bodyPr/>
                    <a:lstStyle/>
                    <a:p>
                      <a:pPr algn="ctr"/>
                      <a:r>
                        <a:rPr lang="en-US" sz="1500" dirty="0"/>
                        <a:t>89</a:t>
                      </a:r>
                      <a:endParaRPr lang="en-IN" sz="1500" dirty="0">
                        <a:latin typeface="Bookman Old Style" pitchFamily="18" charset="0"/>
                      </a:endParaRPr>
                    </a:p>
                  </a:txBody>
                  <a:tcPr anchor="ctr"/>
                </a:tc>
                <a:tc>
                  <a:txBody>
                    <a:bodyPr/>
                    <a:lstStyle/>
                    <a:p>
                      <a:pPr algn="ctr"/>
                      <a:r>
                        <a:rPr lang="en-US" sz="1500" dirty="0"/>
                        <a:t>118862</a:t>
                      </a:r>
                      <a:endParaRPr lang="en-IN" sz="1500" dirty="0">
                        <a:latin typeface="Bookman Old Style" pitchFamily="18" charset="0"/>
                      </a:endParaRPr>
                    </a:p>
                  </a:txBody>
                  <a:tcPr anchor="ctr"/>
                </a:tc>
                <a:tc>
                  <a:txBody>
                    <a:bodyPr/>
                    <a:lstStyle/>
                    <a:p>
                      <a:pPr algn="ctr"/>
                      <a:r>
                        <a:rPr lang="en-US" sz="1500" dirty="0"/>
                        <a:t>28810</a:t>
                      </a:r>
                      <a:endParaRPr lang="en-IN" sz="1500" dirty="0">
                        <a:latin typeface="Bookman Old Style" pitchFamily="18" charset="0"/>
                      </a:endParaRPr>
                    </a:p>
                  </a:txBody>
                  <a:tcPr anchor="ctr"/>
                </a:tc>
                <a:extLst>
                  <a:ext uri="{0D108BD9-81ED-4DB2-BD59-A6C34878D82A}">
                    <a16:rowId xmlns:a16="http://schemas.microsoft.com/office/drawing/2014/main" val="10001"/>
                  </a:ext>
                </a:extLst>
              </a:tr>
              <a:tr h="624020">
                <a:tc>
                  <a:txBody>
                    <a:bodyPr/>
                    <a:lstStyle/>
                    <a:p>
                      <a:pPr algn="ctr"/>
                      <a:r>
                        <a:rPr lang="en-US" sz="1500" dirty="0"/>
                        <a:t>2.</a:t>
                      </a:r>
                      <a:endParaRPr lang="en-IN" sz="1500" dirty="0">
                        <a:latin typeface="Bookman Old Style" pitchFamily="18" charset="0"/>
                      </a:endParaRPr>
                    </a:p>
                  </a:txBody>
                  <a:tcPr/>
                </a:tc>
                <a:tc>
                  <a:txBody>
                    <a:bodyPr/>
                    <a:lstStyle/>
                    <a:p>
                      <a:pPr algn="just"/>
                      <a:r>
                        <a:rPr lang="en-US" sz="1500" dirty="0"/>
                        <a:t>North &amp; Middle Andaman</a:t>
                      </a:r>
                      <a:endParaRPr lang="en-IN" sz="1500" dirty="0">
                        <a:latin typeface="Bookman Old Style" pitchFamily="18" charset="0"/>
                      </a:endParaRPr>
                    </a:p>
                  </a:txBody>
                  <a:tcPr anchor="ctr"/>
                </a:tc>
                <a:tc>
                  <a:txBody>
                    <a:bodyPr/>
                    <a:lstStyle/>
                    <a:p>
                      <a:pPr algn="ctr"/>
                      <a:r>
                        <a:rPr lang="en-US" sz="1500" dirty="0"/>
                        <a:t>114</a:t>
                      </a:r>
                      <a:endParaRPr lang="en-IN" sz="1500" dirty="0">
                        <a:latin typeface="Bookman Old Style" pitchFamily="18" charset="0"/>
                      </a:endParaRPr>
                    </a:p>
                  </a:txBody>
                  <a:tcPr anchor="ctr"/>
                </a:tc>
                <a:tc>
                  <a:txBody>
                    <a:bodyPr/>
                    <a:lstStyle/>
                    <a:p>
                      <a:pPr algn="ctr"/>
                      <a:r>
                        <a:rPr lang="en-US" sz="1500" dirty="0"/>
                        <a:t>97885</a:t>
                      </a:r>
                      <a:endParaRPr lang="en-IN" sz="1500" dirty="0">
                        <a:latin typeface="Bookman Old Style" pitchFamily="18" charset="0"/>
                      </a:endParaRPr>
                    </a:p>
                  </a:txBody>
                  <a:tcPr anchor="ctr"/>
                </a:tc>
                <a:tc>
                  <a:txBody>
                    <a:bodyPr/>
                    <a:lstStyle/>
                    <a:p>
                      <a:pPr algn="ctr"/>
                      <a:r>
                        <a:rPr lang="en-US" sz="1500" dirty="0"/>
                        <a:t>24400</a:t>
                      </a:r>
                      <a:endParaRPr lang="en-IN" sz="1500" dirty="0">
                        <a:latin typeface="Bookman Old Style" pitchFamily="18" charset="0"/>
                      </a:endParaRPr>
                    </a:p>
                  </a:txBody>
                  <a:tcPr anchor="ctr"/>
                </a:tc>
                <a:extLst>
                  <a:ext uri="{0D108BD9-81ED-4DB2-BD59-A6C34878D82A}">
                    <a16:rowId xmlns:a16="http://schemas.microsoft.com/office/drawing/2014/main" val="10002"/>
                  </a:ext>
                </a:extLst>
              </a:tr>
              <a:tr h="314960">
                <a:tc>
                  <a:txBody>
                    <a:bodyPr/>
                    <a:lstStyle/>
                    <a:p>
                      <a:pPr algn="ctr"/>
                      <a:r>
                        <a:rPr lang="en-US" sz="1500" dirty="0"/>
                        <a:t>3.</a:t>
                      </a:r>
                      <a:endParaRPr lang="en-IN" sz="1500" dirty="0">
                        <a:latin typeface="Bookman Old Style" pitchFamily="18" charset="0"/>
                      </a:endParaRPr>
                    </a:p>
                  </a:txBody>
                  <a:tcPr/>
                </a:tc>
                <a:tc>
                  <a:txBody>
                    <a:bodyPr/>
                    <a:lstStyle/>
                    <a:p>
                      <a:r>
                        <a:rPr lang="en-US" sz="1500" dirty="0"/>
                        <a:t>Nicobar</a:t>
                      </a:r>
                      <a:endParaRPr lang="en-IN" sz="1500" dirty="0">
                        <a:latin typeface="Bookman Old Style" pitchFamily="18" charset="0"/>
                      </a:endParaRPr>
                    </a:p>
                  </a:txBody>
                  <a:tcPr anchor="ctr"/>
                </a:tc>
                <a:tc>
                  <a:txBody>
                    <a:bodyPr/>
                    <a:lstStyle/>
                    <a:p>
                      <a:pPr algn="ctr"/>
                      <a:r>
                        <a:rPr lang="en-US" sz="1500" dirty="0"/>
                        <a:t>62</a:t>
                      </a:r>
                      <a:endParaRPr lang="en-IN" sz="1500" dirty="0">
                        <a:latin typeface="Bookman Old Style" pitchFamily="18" charset="0"/>
                      </a:endParaRPr>
                    </a:p>
                  </a:txBody>
                  <a:tcPr anchor="ctr"/>
                </a:tc>
                <a:tc>
                  <a:txBody>
                    <a:bodyPr/>
                    <a:lstStyle/>
                    <a:p>
                      <a:pPr algn="ctr"/>
                      <a:r>
                        <a:rPr lang="en-US" sz="1500" dirty="0"/>
                        <a:t>34868</a:t>
                      </a:r>
                      <a:endParaRPr lang="en-IN" sz="1500" dirty="0">
                        <a:latin typeface="Bookman Old Style" pitchFamily="18" charset="0"/>
                      </a:endParaRPr>
                    </a:p>
                  </a:txBody>
                  <a:tcPr anchor="ctr"/>
                </a:tc>
                <a:tc>
                  <a:txBody>
                    <a:bodyPr/>
                    <a:lstStyle/>
                    <a:p>
                      <a:pPr algn="ctr"/>
                      <a:r>
                        <a:rPr lang="en-US" sz="1500" dirty="0"/>
                        <a:t>8827</a:t>
                      </a:r>
                      <a:endParaRPr lang="en-IN" sz="1500" dirty="0">
                        <a:latin typeface="Bookman Old Style" pitchFamily="18" charset="0"/>
                      </a:endParaRPr>
                    </a:p>
                  </a:txBody>
                  <a:tcPr anchor="ctr"/>
                </a:tc>
                <a:extLst>
                  <a:ext uri="{0D108BD9-81ED-4DB2-BD59-A6C34878D82A}">
                    <a16:rowId xmlns:a16="http://schemas.microsoft.com/office/drawing/2014/main" val="10003"/>
                  </a:ext>
                </a:extLst>
              </a:tr>
              <a:tr h="411440">
                <a:tc>
                  <a:txBody>
                    <a:bodyPr/>
                    <a:lstStyle/>
                    <a:p>
                      <a:pPr algn="ctr"/>
                      <a:endParaRPr lang="en-IN" sz="1500" dirty="0">
                        <a:latin typeface="Bookman Old Style" pitchFamily="18" charset="0"/>
                      </a:endParaRPr>
                    </a:p>
                  </a:txBody>
                  <a:tcPr/>
                </a:tc>
                <a:tc>
                  <a:txBody>
                    <a:bodyPr/>
                    <a:lstStyle/>
                    <a:p>
                      <a:pPr marL="0" algn="ctr" defTabSz="914400" rtl="0" eaLnBrk="1" latinLnBrk="0" hangingPunct="1"/>
                      <a:r>
                        <a:rPr lang="en-US" sz="1500" b="1" kern="1200" dirty="0">
                          <a:solidFill>
                            <a:schemeClr val="tx1"/>
                          </a:solidFill>
                          <a:latin typeface="+mn-lt"/>
                          <a:ea typeface="+mn-ea"/>
                          <a:cs typeface="+mn-cs"/>
                        </a:rPr>
                        <a:t>Total</a:t>
                      </a:r>
                      <a:endParaRPr lang="en-IN" sz="1500" b="1" kern="1200" dirty="0">
                        <a:solidFill>
                          <a:schemeClr val="tx1"/>
                        </a:solidFill>
                        <a:latin typeface="+mn-lt"/>
                        <a:ea typeface="+mn-ea"/>
                        <a:cs typeface="+mn-cs"/>
                      </a:endParaRPr>
                    </a:p>
                  </a:txBody>
                  <a:tcPr anchor="b"/>
                </a:tc>
                <a:tc>
                  <a:txBody>
                    <a:bodyPr/>
                    <a:lstStyle/>
                    <a:p>
                      <a:pPr algn="ctr"/>
                      <a:r>
                        <a:rPr lang="en-US" sz="1500" b="1" dirty="0"/>
                        <a:t>265</a:t>
                      </a:r>
                      <a:endParaRPr lang="en-IN" sz="1500" b="1" dirty="0">
                        <a:latin typeface="Bookman Old Style" pitchFamily="18" charset="0"/>
                      </a:endParaRPr>
                    </a:p>
                  </a:txBody>
                  <a:tcPr anchor="b"/>
                </a:tc>
                <a:tc>
                  <a:txBody>
                    <a:bodyPr/>
                    <a:lstStyle/>
                    <a:p>
                      <a:pPr algn="ctr"/>
                      <a:r>
                        <a:rPr lang="en-US" sz="1500" b="1" dirty="0"/>
                        <a:t>252204</a:t>
                      </a:r>
                      <a:endParaRPr lang="en-IN" sz="1500" b="1" dirty="0">
                        <a:latin typeface="Bookman Old Style" pitchFamily="18" charset="0"/>
                      </a:endParaRPr>
                    </a:p>
                  </a:txBody>
                  <a:tcPr anchor="b"/>
                </a:tc>
                <a:tc>
                  <a:txBody>
                    <a:bodyPr/>
                    <a:lstStyle/>
                    <a:p>
                      <a:pPr algn="ctr"/>
                      <a:r>
                        <a:rPr lang="en-US" sz="1500" b="1" dirty="0"/>
                        <a:t>62037</a:t>
                      </a:r>
                      <a:endParaRPr lang="en-IN" sz="1500" b="1" dirty="0">
                        <a:latin typeface="Bookman Old Style" pitchFamily="18" charset="0"/>
                      </a:endParaRPr>
                    </a:p>
                  </a:txBody>
                  <a:tcPr anchor="b"/>
                </a:tc>
                <a:extLst>
                  <a:ext uri="{0D108BD9-81ED-4DB2-BD59-A6C34878D82A}">
                    <a16:rowId xmlns:a16="http://schemas.microsoft.com/office/drawing/2014/main" val="10004"/>
                  </a:ext>
                </a:extLst>
              </a:tr>
            </a:tbl>
          </a:graphicData>
        </a:graphic>
      </p:graphicFrame>
      <p:sp>
        <p:nvSpPr>
          <p:cNvPr id="3" name="TextBox 2"/>
          <p:cNvSpPr txBox="1"/>
          <p:nvPr/>
        </p:nvSpPr>
        <p:spPr>
          <a:xfrm>
            <a:off x="19635" y="605202"/>
            <a:ext cx="9144000" cy="461665"/>
          </a:xfrm>
          <a:prstGeom prst="rect">
            <a:avLst/>
          </a:prstGeom>
          <a:noFill/>
        </p:spPr>
        <p:txBody>
          <a:bodyPr wrap="square" rtlCol="0">
            <a:spAutoFit/>
          </a:bodyPr>
          <a:lstStyle/>
          <a:p>
            <a:pPr algn="ctr"/>
            <a:r>
              <a:rPr lang="en-US" sz="1600" b="1" dirty="0">
                <a:latin typeface="Bookman Old Style" pitchFamily="18" charset="0"/>
              </a:rPr>
              <a:t>   </a:t>
            </a:r>
            <a:r>
              <a:rPr lang="en-US" sz="2400" b="1" dirty="0">
                <a:latin typeface="Bookman Old Style" pitchFamily="18" charset="0"/>
              </a:rPr>
              <a:t>DISTRICT WISE  FHTC  COVERAGE UNDER JJM </a:t>
            </a:r>
            <a:endParaRPr lang="en-IN" sz="2400" b="1" dirty="0">
              <a:latin typeface="Bookman Old Style" pitchFamily="18" charset="0"/>
            </a:endParaRPr>
          </a:p>
        </p:txBody>
      </p:sp>
      <p:sp>
        <p:nvSpPr>
          <p:cNvPr id="5" name="TextBox 4"/>
          <p:cNvSpPr txBox="1"/>
          <p:nvPr/>
        </p:nvSpPr>
        <p:spPr>
          <a:xfrm>
            <a:off x="205955" y="4677139"/>
            <a:ext cx="8786842" cy="1752403"/>
          </a:xfrm>
          <a:prstGeom prst="rect">
            <a:avLst/>
          </a:prstGeom>
          <a:noFill/>
        </p:spPr>
        <p:txBody>
          <a:bodyPr wrap="square" rtlCol="0">
            <a:spAutoFit/>
          </a:bodyPr>
          <a:lstStyle/>
          <a:p>
            <a:pPr marL="171450" indent="-171450" algn="just">
              <a:lnSpc>
                <a:spcPct val="200000"/>
              </a:lnSpc>
              <a:buFont typeface="Wingdings" pitchFamily="2" charset="2"/>
              <a:buChar char="Ø"/>
            </a:pPr>
            <a:r>
              <a:rPr lang="en-US" sz="1400" b="1" dirty="0">
                <a:latin typeface="Bookman Old Style" pitchFamily="18" charset="0"/>
              </a:rPr>
              <a:t>A&amp;N Islands become 3</a:t>
            </a:r>
            <a:r>
              <a:rPr lang="en-US" sz="1400" b="1" baseline="30000" dirty="0">
                <a:latin typeface="Bookman Old Style" pitchFamily="18" charset="0"/>
              </a:rPr>
              <a:t>rd</a:t>
            </a:r>
            <a:r>
              <a:rPr lang="en-US" sz="1400" b="1" dirty="0">
                <a:latin typeface="Bookman Old Style" pitchFamily="18" charset="0"/>
              </a:rPr>
              <a:t> among all states and UT to achieve 100%  FHTC coverage  on 22</a:t>
            </a:r>
            <a:r>
              <a:rPr lang="en-US" sz="1400" b="1" baseline="30000" dirty="0">
                <a:latin typeface="Bookman Old Style" pitchFamily="18" charset="0"/>
              </a:rPr>
              <a:t>nd</a:t>
            </a:r>
            <a:r>
              <a:rPr lang="en-US" sz="1400" b="1" dirty="0">
                <a:latin typeface="Bookman Old Style" pitchFamily="18" charset="0"/>
              </a:rPr>
              <a:t> March 2021.</a:t>
            </a:r>
          </a:p>
          <a:p>
            <a:pPr marL="171450" indent="-171450" algn="just">
              <a:lnSpc>
                <a:spcPct val="200000"/>
              </a:lnSpc>
              <a:buFont typeface="Wingdings" pitchFamily="2" charset="2"/>
              <a:buChar char="Ø"/>
            </a:pPr>
            <a:r>
              <a:rPr lang="en-US" sz="1400" b="1" dirty="0">
                <a:latin typeface="Bookman Old Style" pitchFamily="18" charset="0"/>
              </a:rPr>
              <a:t>A&amp;N Island  become only State to be declared as </a:t>
            </a:r>
            <a:r>
              <a:rPr lang="en-US" sz="1400" b="1" dirty="0" err="1">
                <a:latin typeface="Bookman Old Style" pitchFamily="18" charset="0"/>
              </a:rPr>
              <a:t>Swachh</a:t>
            </a:r>
            <a:r>
              <a:rPr lang="en-US" sz="1400" b="1" dirty="0">
                <a:latin typeface="Bookman Old Style" pitchFamily="18" charset="0"/>
              </a:rPr>
              <a:t> </a:t>
            </a:r>
            <a:r>
              <a:rPr lang="en-US" sz="1400" b="1" dirty="0" err="1">
                <a:latin typeface="Bookman Old Style" pitchFamily="18" charset="0"/>
              </a:rPr>
              <a:t>Sujjal</a:t>
            </a:r>
            <a:r>
              <a:rPr lang="en-US" sz="1400" b="1" dirty="0">
                <a:latin typeface="Bookman Old Style" pitchFamily="18" charset="0"/>
              </a:rPr>
              <a:t> State in the country after 100% certification of </a:t>
            </a:r>
            <a:r>
              <a:rPr lang="en-US" sz="1400" b="1" dirty="0" err="1">
                <a:latin typeface="Bookman Old Style" pitchFamily="18" charset="0"/>
              </a:rPr>
              <a:t>Har</a:t>
            </a:r>
            <a:r>
              <a:rPr lang="en-US" sz="1400" b="1" dirty="0">
                <a:latin typeface="Bookman Old Style" pitchFamily="18" charset="0"/>
              </a:rPr>
              <a:t> </a:t>
            </a:r>
            <a:r>
              <a:rPr lang="en-US" sz="1400" b="1" dirty="0" err="1">
                <a:latin typeface="Bookman Old Style" pitchFamily="18" charset="0"/>
              </a:rPr>
              <a:t>Ghar</a:t>
            </a:r>
            <a:r>
              <a:rPr lang="en-US" sz="1400" b="1" dirty="0">
                <a:latin typeface="Bookman Old Style" pitchFamily="18" charset="0"/>
              </a:rPr>
              <a:t> </a:t>
            </a:r>
            <a:r>
              <a:rPr lang="en-US" sz="1400" b="1" dirty="0" err="1">
                <a:latin typeface="Bookman Old Style" pitchFamily="18" charset="0"/>
              </a:rPr>
              <a:t>Jal</a:t>
            </a:r>
            <a:r>
              <a:rPr lang="en-US" sz="1400" b="1" dirty="0">
                <a:latin typeface="Bookman Old Style" pitchFamily="18" charset="0"/>
              </a:rPr>
              <a:t>  villages by Gram </a:t>
            </a:r>
            <a:r>
              <a:rPr lang="en-US" sz="1400" b="1" dirty="0" err="1">
                <a:latin typeface="Bookman Old Style" pitchFamily="18" charset="0"/>
              </a:rPr>
              <a:t>Panchyat</a:t>
            </a:r>
            <a:r>
              <a:rPr lang="en-US" sz="1400" b="1" dirty="0">
                <a:latin typeface="Bookman Old Style" pitchFamily="18" charset="0"/>
              </a:rPr>
              <a:t> on 16.09.2022.</a:t>
            </a:r>
            <a:endParaRPr lang="en-IN" sz="1400" b="1" dirty="0">
              <a:latin typeface="Bookman Old Style" pitchFamily="18" charset="0"/>
            </a:endParaRPr>
          </a:p>
        </p:txBody>
      </p:sp>
    </p:spTree>
    <p:extLst>
      <p:ext uri="{BB962C8B-B14F-4D97-AF65-F5344CB8AC3E}">
        <p14:creationId xmlns:p14="http://schemas.microsoft.com/office/powerpoint/2010/main" val="160792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4558396"/>
              </p:ext>
            </p:extLst>
          </p:nvPr>
        </p:nvGraphicFramePr>
        <p:xfrm>
          <a:off x="242046" y="1397000"/>
          <a:ext cx="8740589" cy="2494280"/>
        </p:xfrm>
        <a:graphic>
          <a:graphicData uri="http://schemas.openxmlformats.org/drawingml/2006/table">
            <a:tbl>
              <a:tblPr firstRow="1" bandRow="1">
                <a:tableStyleId>{5C22544A-7EE6-4342-B048-85BDC9FD1C3A}</a:tableStyleId>
              </a:tblPr>
              <a:tblGrid>
                <a:gridCol w="644399">
                  <a:extLst>
                    <a:ext uri="{9D8B030D-6E8A-4147-A177-3AD203B41FA5}">
                      <a16:colId xmlns:a16="http://schemas.microsoft.com/office/drawing/2014/main" val="20000"/>
                    </a:ext>
                  </a:extLst>
                </a:gridCol>
                <a:gridCol w="1123951">
                  <a:extLst>
                    <a:ext uri="{9D8B030D-6E8A-4147-A177-3AD203B41FA5}">
                      <a16:colId xmlns:a16="http://schemas.microsoft.com/office/drawing/2014/main" val="20001"/>
                    </a:ext>
                  </a:extLst>
                </a:gridCol>
                <a:gridCol w="1315021">
                  <a:extLst>
                    <a:ext uri="{9D8B030D-6E8A-4147-A177-3AD203B41FA5}">
                      <a16:colId xmlns:a16="http://schemas.microsoft.com/office/drawing/2014/main" val="20002"/>
                    </a:ext>
                  </a:extLst>
                </a:gridCol>
                <a:gridCol w="1434911">
                  <a:extLst>
                    <a:ext uri="{9D8B030D-6E8A-4147-A177-3AD203B41FA5}">
                      <a16:colId xmlns:a16="http://schemas.microsoft.com/office/drawing/2014/main" val="20003"/>
                    </a:ext>
                  </a:extLst>
                </a:gridCol>
                <a:gridCol w="1434911">
                  <a:extLst>
                    <a:ext uri="{9D8B030D-6E8A-4147-A177-3AD203B41FA5}">
                      <a16:colId xmlns:a16="http://schemas.microsoft.com/office/drawing/2014/main" val="20004"/>
                    </a:ext>
                  </a:extLst>
                </a:gridCol>
                <a:gridCol w="1341247">
                  <a:extLst>
                    <a:ext uri="{9D8B030D-6E8A-4147-A177-3AD203B41FA5}">
                      <a16:colId xmlns:a16="http://schemas.microsoft.com/office/drawing/2014/main" val="20005"/>
                    </a:ext>
                  </a:extLst>
                </a:gridCol>
                <a:gridCol w="1446149">
                  <a:extLst>
                    <a:ext uri="{9D8B030D-6E8A-4147-A177-3AD203B41FA5}">
                      <a16:colId xmlns:a16="http://schemas.microsoft.com/office/drawing/2014/main" val="20006"/>
                    </a:ext>
                  </a:extLst>
                </a:gridCol>
              </a:tblGrid>
              <a:tr h="370840">
                <a:tc>
                  <a:txBody>
                    <a:bodyPr/>
                    <a:lstStyle/>
                    <a:p>
                      <a:pPr algn="ctr"/>
                      <a:r>
                        <a:rPr lang="en-US" dirty="0"/>
                        <a:t>S/No.</a:t>
                      </a:r>
                      <a:endParaRPr lang="en-IN" dirty="0"/>
                    </a:p>
                  </a:txBody>
                  <a:tcPr anchor="ctr"/>
                </a:tc>
                <a:tc>
                  <a:txBody>
                    <a:bodyPr/>
                    <a:lstStyle/>
                    <a:p>
                      <a:pPr algn="ctr"/>
                      <a:r>
                        <a:rPr lang="en-US" dirty="0"/>
                        <a:t>District</a:t>
                      </a:r>
                      <a:endParaRPr lang="en-IN" dirty="0"/>
                    </a:p>
                  </a:txBody>
                  <a:tcPr anchor="ctr"/>
                </a:tc>
                <a:tc>
                  <a:txBody>
                    <a:bodyPr/>
                    <a:lstStyle/>
                    <a:p>
                      <a:pPr algn="ctr"/>
                      <a:r>
                        <a:rPr lang="en-US" dirty="0"/>
                        <a:t>Divisions</a:t>
                      </a:r>
                      <a:endParaRPr lang="en-IN" dirty="0"/>
                    </a:p>
                  </a:txBody>
                  <a:tcPr anchor="ctr"/>
                </a:tc>
                <a:tc>
                  <a:txBody>
                    <a:bodyPr/>
                    <a:lstStyle/>
                    <a:p>
                      <a:pPr algn="ctr"/>
                      <a:r>
                        <a:rPr lang="en-US" dirty="0"/>
                        <a:t>Gram</a:t>
                      </a:r>
                      <a:r>
                        <a:rPr lang="en-US" baseline="0" dirty="0"/>
                        <a:t> </a:t>
                      </a:r>
                      <a:r>
                        <a:rPr lang="en-US" baseline="0" dirty="0" err="1"/>
                        <a:t>Panchayat</a:t>
                      </a:r>
                      <a:endParaRPr lang="en-IN" dirty="0"/>
                    </a:p>
                  </a:txBody>
                  <a:tcPr anchor="ctr"/>
                </a:tc>
                <a:tc>
                  <a:txBody>
                    <a:bodyPr/>
                    <a:lstStyle/>
                    <a:p>
                      <a:pPr algn="ctr"/>
                      <a:r>
                        <a:rPr lang="en-US" dirty="0"/>
                        <a:t>Villages</a:t>
                      </a:r>
                      <a:endParaRPr lang="en-IN" dirty="0"/>
                    </a:p>
                  </a:txBody>
                  <a:tcPr anchor="ctr"/>
                </a:tc>
                <a:tc>
                  <a:txBody>
                    <a:bodyPr/>
                    <a:lstStyle/>
                    <a:p>
                      <a:pPr algn="ctr"/>
                      <a:r>
                        <a:rPr lang="en-US" dirty="0"/>
                        <a:t>Population</a:t>
                      </a:r>
                      <a:endParaRPr lang="en-IN" dirty="0"/>
                    </a:p>
                  </a:txBody>
                  <a:tcPr anchor="ctr"/>
                </a:tc>
                <a:tc>
                  <a:txBody>
                    <a:bodyPr/>
                    <a:lstStyle/>
                    <a:p>
                      <a:pPr algn="ctr"/>
                      <a:r>
                        <a:rPr lang="en-US" dirty="0"/>
                        <a:t>Households</a:t>
                      </a:r>
                      <a:endParaRPr lang="en-IN" dirty="0"/>
                    </a:p>
                  </a:txBody>
                  <a:tcPr anchor="ctr"/>
                </a:tc>
                <a:extLst>
                  <a:ext uri="{0D108BD9-81ED-4DB2-BD59-A6C34878D82A}">
                    <a16:rowId xmlns:a16="http://schemas.microsoft.com/office/drawing/2014/main" val="10000"/>
                  </a:ext>
                </a:extLst>
              </a:tr>
              <a:tr h="370840">
                <a:tc rowSpan="4">
                  <a:txBody>
                    <a:bodyPr/>
                    <a:lstStyle/>
                    <a:p>
                      <a:pPr algn="ctr"/>
                      <a:r>
                        <a:rPr lang="en-US" dirty="0"/>
                        <a:t>1</a:t>
                      </a:r>
                      <a:endParaRPr lang="en-IN" dirty="0"/>
                    </a:p>
                  </a:txBody>
                  <a:tcPr anchor="ctr"/>
                </a:tc>
                <a:tc rowSpan="4">
                  <a:txBody>
                    <a:bodyPr/>
                    <a:lstStyle/>
                    <a:p>
                      <a:pPr algn="ctr"/>
                      <a:r>
                        <a:rPr lang="en-US" dirty="0"/>
                        <a:t>South Andaman</a:t>
                      </a:r>
                      <a:endParaRPr lang="en-IN" dirty="0"/>
                    </a:p>
                  </a:txBody>
                  <a:tcPr anchor="ctr"/>
                </a:tc>
                <a:tc>
                  <a:txBody>
                    <a:bodyPr/>
                    <a:lstStyle/>
                    <a:p>
                      <a:pPr algn="ctr"/>
                      <a:r>
                        <a:rPr lang="en-US" dirty="0"/>
                        <a:t>PHED*</a:t>
                      </a:r>
                      <a:endParaRPr lang="en-IN" dirty="0"/>
                    </a:p>
                  </a:txBody>
                  <a:tcPr anchor="ctr"/>
                </a:tc>
                <a:tc>
                  <a:txBody>
                    <a:bodyPr/>
                    <a:lstStyle/>
                    <a:p>
                      <a:pPr algn="ctr"/>
                      <a:r>
                        <a:rPr lang="en-US" dirty="0"/>
                        <a:t>09</a:t>
                      </a:r>
                      <a:endParaRPr lang="en-IN" dirty="0"/>
                    </a:p>
                  </a:txBody>
                  <a:tcPr anchor="ctr"/>
                </a:tc>
                <a:tc>
                  <a:txBody>
                    <a:bodyPr/>
                    <a:lstStyle/>
                    <a:p>
                      <a:pPr algn="ctr"/>
                      <a:r>
                        <a:rPr lang="en-US" dirty="0"/>
                        <a:t>29</a:t>
                      </a:r>
                      <a:endParaRPr lang="en-IN" dirty="0"/>
                    </a:p>
                  </a:txBody>
                  <a:tcPr anchor="ctr"/>
                </a:tc>
                <a:tc>
                  <a:txBody>
                    <a:bodyPr/>
                    <a:lstStyle/>
                    <a:p>
                      <a:pPr algn="ctr"/>
                      <a:r>
                        <a:rPr lang="en-US" dirty="0"/>
                        <a:t>50800</a:t>
                      </a:r>
                      <a:endParaRPr lang="en-IN" dirty="0"/>
                    </a:p>
                  </a:txBody>
                  <a:tcPr anchor="ctr"/>
                </a:tc>
                <a:tc>
                  <a:txBody>
                    <a:bodyPr/>
                    <a:lstStyle/>
                    <a:p>
                      <a:pPr algn="ctr"/>
                      <a:r>
                        <a:rPr lang="en-US" dirty="0"/>
                        <a:t>12162</a:t>
                      </a:r>
                      <a:endParaRPr lang="en-IN" dirty="0"/>
                    </a:p>
                  </a:txBody>
                  <a:tcPr anchor="ctr"/>
                </a:tc>
                <a:extLst>
                  <a:ext uri="{0D108BD9-81ED-4DB2-BD59-A6C34878D82A}">
                    <a16:rowId xmlns:a16="http://schemas.microsoft.com/office/drawing/2014/main" val="10001"/>
                  </a:ext>
                </a:extLst>
              </a:tr>
              <a:tr h="370840">
                <a:tc vMerge="1">
                  <a:txBody>
                    <a:bodyPr/>
                    <a:lstStyle/>
                    <a:p>
                      <a:pPr algn="ctr"/>
                      <a:endParaRPr lang="en-IN" dirty="0"/>
                    </a:p>
                  </a:txBody>
                  <a:tcPr anchor="ctr"/>
                </a:tc>
                <a:tc vMerge="1">
                  <a:txBody>
                    <a:bodyPr/>
                    <a:lstStyle/>
                    <a:p>
                      <a:pPr algn="ctr"/>
                      <a:endParaRPr lang="en-IN" dirty="0"/>
                    </a:p>
                  </a:txBody>
                  <a:tcPr anchor="ctr"/>
                </a:tc>
                <a:tc>
                  <a:txBody>
                    <a:bodyPr/>
                    <a:lstStyle/>
                    <a:p>
                      <a:pPr algn="ctr"/>
                      <a:r>
                        <a:rPr lang="en-US" dirty="0"/>
                        <a:t>RCD</a:t>
                      </a:r>
                      <a:endParaRPr lang="en-IN" dirty="0"/>
                    </a:p>
                  </a:txBody>
                  <a:tcPr anchor="ctr"/>
                </a:tc>
                <a:tc>
                  <a:txBody>
                    <a:bodyPr/>
                    <a:lstStyle/>
                    <a:p>
                      <a:pPr algn="ctr"/>
                      <a:r>
                        <a:rPr lang="en-US" dirty="0"/>
                        <a:t>12</a:t>
                      </a:r>
                      <a:endParaRPr lang="en-IN" dirty="0"/>
                    </a:p>
                  </a:txBody>
                  <a:tcPr anchor="ctr"/>
                </a:tc>
                <a:tc>
                  <a:txBody>
                    <a:bodyPr/>
                    <a:lstStyle/>
                    <a:p>
                      <a:pPr algn="ctr"/>
                      <a:r>
                        <a:rPr lang="en-US" dirty="0"/>
                        <a:t>43</a:t>
                      </a:r>
                      <a:endParaRPr lang="en-IN" dirty="0"/>
                    </a:p>
                  </a:txBody>
                  <a:tcPr anchor="ctr"/>
                </a:tc>
                <a:tc>
                  <a:txBody>
                    <a:bodyPr/>
                    <a:lstStyle/>
                    <a:p>
                      <a:pPr algn="ctr"/>
                      <a:r>
                        <a:rPr lang="en-US" dirty="0"/>
                        <a:t>40674</a:t>
                      </a:r>
                      <a:endParaRPr lang="en-IN" dirty="0"/>
                    </a:p>
                  </a:txBody>
                  <a:tcPr anchor="ctr"/>
                </a:tc>
                <a:tc>
                  <a:txBody>
                    <a:bodyPr/>
                    <a:lstStyle/>
                    <a:p>
                      <a:pPr algn="ctr"/>
                      <a:r>
                        <a:rPr lang="en-US" dirty="0"/>
                        <a:t>9375</a:t>
                      </a:r>
                      <a:endParaRPr lang="en-IN" dirty="0"/>
                    </a:p>
                  </a:txBody>
                  <a:tcPr anchor="ctr"/>
                </a:tc>
                <a:extLst>
                  <a:ext uri="{0D108BD9-81ED-4DB2-BD59-A6C34878D82A}">
                    <a16:rowId xmlns:a16="http://schemas.microsoft.com/office/drawing/2014/main" val="10002"/>
                  </a:ext>
                </a:extLst>
              </a:tr>
              <a:tr h="370840">
                <a:tc vMerge="1">
                  <a:txBody>
                    <a:bodyPr/>
                    <a:lstStyle/>
                    <a:p>
                      <a:pPr algn="ctr"/>
                      <a:endParaRPr lang="en-IN" dirty="0"/>
                    </a:p>
                  </a:txBody>
                  <a:tcPr anchor="ctr"/>
                </a:tc>
                <a:tc vMerge="1">
                  <a:txBody>
                    <a:bodyPr/>
                    <a:lstStyle/>
                    <a:p>
                      <a:pPr algn="ctr"/>
                      <a:endParaRPr lang="en-IN" dirty="0"/>
                    </a:p>
                  </a:txBody>
                  <a:tcPr anchor="ctr"/>
                </a:tc>
                <a:tc>
                  <a:txBody>
                    <a:bodyPr/>
                    <a:lstStyle/>
                    <a:p>
                      <a:pPr algn="ctr"/>
                      <a:r>
                        <a:rPr lang="en-US" dirty="0"/>
                        <a:t>CD-I</a:t>
                      </a:r>
                      <a:endParaRPr lang="en-IN" dirty="0"/>
                    </a:p>
                  </a:txBody>
                  <a:tcPr anchor="ctr"/>
                </a:tc>
                <a:tc>
                  <a:txBody>
                    <a:bodyPr/>
                    <a:lstStyle/>
                    <a:p>
                      <a:pPr algn="ctr"/>
                      <a:r>
                        <a:rPr lang="en-US" dirty="0"/>
                        <a:t>03</a:t>
                      </a:r>
                      <a:endParaRPr lang="en-IN" dirty="0"/>
                    </a:p>
                  </a:txBody>
                  <a:tcPr anchor="ctr"/>
                </a:tc>
                <a:tc>
                  <a:txBody>
                    <a:bodyPr/>
                    <a:lstStyle/>
                    <a:p>
                      <a:pPr algn="ctr"/>
                      <a:r>
                        <a:rPr lang="en-US" dirty="0"/>
                        <a:t>10</a:t>
                      </a:r>
                      <a:endParaRPr lang="en-IN" dirty="0"/>
                    </a:p>
                  </a:txBody>
                  <a:tcPr anchor="ctr"/>
                </a:tc>
                <a:tc>
                  <a:txBody>
                    <a:bodyPr/>
                    <a:lstStyle/>
                    <a:p>
                      <a:pPr algn="ctr"/>
                      <a:r>
                        <a:rPr lang="en-US" dirty="0"/>
                        <a:t>9355</a:t>
                      </a:r>
                      <a:endParaRPr lang="en-IN" dirty="0"/>
                    </a:p>
                  </a:txBody>
                  <a:tcPr anchor="ctr"/>
                </a:tc>
                <a:tc>
                  <a:txBody>
                    <a:bodyPr/>
                    <a:lstStyle/>
                    <a:p>
                      <a:pPr algn="ctr"/>
                      <a:r>
                        <a:rPr lang="en-US" dirty="0"/>
                        <a:t>2376</a:t>
                      </a:r>
                      <a:endParaRPr lang="en-IN" dirty="0"/>
                    </a:p>
                  </a:txBody>
                  <a:tcPr anchor="ctr"/>
                </a:tc>
                <a:extLst>
                  <a:ext uri="{0D108BD9-81ED-4DB2-BD59-A6C34878D82A}">
                    <a16:rowId xmlns:a16="http://schemas.microsoft.com/office/drawing/2014/main" val="10003"/>
                  </a:ext>
                </a:extLst>
              </a:tr>
              <a:tr h="370840">
                <a:tc vMerge="1">
                  <a:txBody>
                    <a:bodyPr/>
                    <a:lstStyle/>
                    <a:p>
                      <a:pPr algn="ctr"/>
                      <a:endParaRPr lang="en-IN" dirty="0"/>
                    </a:p>
                  </a:txBody>
                  <a:tcPr anchor="ctr"/>
                </a:tc>
                <a:tc vMerge="1">
                  <a:txBody>
                    <a:bodyPr/>
                    <a:lstStyle/>
                    <a:p>
                      <a:pPr algn="ctr"/>
                      <a:endParaRPr lang="en-IN" dirty="0"/>
                    </a:p>
                  </a:txBody>
                  <a:tcPr anchor="ctr"/>
                </a:tc>
                <a:tc>
                  <a:txBody>
                    <a:bodyPr/>
                    <a:lstStyle/>
                    <a:p>
                      <a:pPr algn="ctr"/>
                      <a:r>
                        <a:rPr lang="en-US" dirty="0"/>
                        <a:t>MID</a:t>
                      </a:r>
                      <a:endParaRPr lang="en-IN" dirty="0"/>
                    </a:p>
                  </a:txBody>
                  <a:tcPr anchor="ctr"/>
                </a:tc>
                <a:tc>
                  <a:txBody>
                    <a:bodyPr/>
                    <a:lstStyle/>
                    <a:p>
                      <a:pPr algn="ctr"/>
                      <a:r>
                        <a:rPr lang="en-US" dirty="0"/>
                        <a:t>04</a:t>
                      </a:r>
                      <a:endParaRPr lang="en-IN" dirty="0"/>
                    </a:p>
                  </a:txBody>
                  <a:tcPr anchor="ctr"/>
                </a:tc>
                <a:tc>
                  <a:txBody>
                    <a:bodyPr/>
                    <a:lstStyle/>
                    <a:p>
                      <a:pPr algn="ctr"/>
                      <a:r>
                        <a:rPr lang="en-US" dirty="0"/>
                        <a:t>07</a:t>
                      </a:r>
                      <a:endParaRPr lang="en-IN" dirty="0"/>
                    </a:p>
                  </a:txBody>
                  <a:tcPr anchor="ctr"/>
                </a:tc>
                <a:tc>
                  <a:txBody>
                    <a:bodyPr/>
                    <a:lstStyle/>
                    <a:p>
                      <a:pPr algn="ctr"/>
                      <a:r>
                        <a:rPr lang="en-US" dirty="0"/>
                        <a:t>18033</a:t>
                      </a:r>
                      <a:endParaRPr lang="en-IN" dirty="0"/>
                    </a:p>
                  </a:txBody>
                  <a:tcPr anchor="ctr"/>
                </a:tc>
                <a:tc>
                  <a:txBody>
                    <a:bodyPr/>
                    <a:lstStyle/>
                    <a:p>
                      <a:pPr algn="ctr"/>
                      <a:r>
                        <a:rPr lang="en-US" dirty="0"/>
                        <a:t>4897</a:t>
                      </a:r>
                      <a:endParaRPr lang="en-IN" dirty="0"/>
                    </a:p>
                  </a:txBody>
                  <a:tcPr anchor="ctr"/>
                </a:tc>
                <a:extLst>
                  <a:ext uri="{0D108BD9-81ED-4DB2-BD59-A6C34878D82A}">
                    <a16:rowId xmlns:a16="http://schemas.microsoft.com/office/drawing/2014/main" val="10004"/>
                  </a:ext>
                </a:extLst>
              </a:tr>
              <a:tr h="370840">
                <a:tc gridSpan="3">
                  <a:txBody>
                    <a:bodyPr/>
                    <a:lstStyle/>
                    <a:p>
                      <a:pPr algn="ctr"/>
                      <a:r>
                        <a:rPr lang="en-US" b="1" dirty="0"/>
                        <a:t>TOTAL</a:t>
                      </a:r>
                      <a:endParaRPr lang="en-IN" b="1" dirty="0"/>
                    </a:p>
                  </a:txBody>
                  <a:tcPr anchor="ctr"/>
                </a:tc>
                <a:tc hMerge="1">
                  <a:txBody>
                    <a:bodyPr/>
                    <a:lstStyle/>
                    <a:p>
                      <a:pPr algn="ctr"/>
                      <a:endParaRPr lang="en-IN" dirty="0"/>
                    </a:p>
                  </a:txBody>
                  <a:tcPr anchor="ctr"/>
                </a:tc>
                <a:tc hMerge="1">
                  <a:txBody>
                    <a:bodyPr/>
                    <a:lstStyle/>
                    <a:p>
                      <a:pPr algn="ctr"/>
                      <a:endParaRPr lang="en-IN" dirty="0"/>
                    </a:p>
                  </a:txBody>
                  <a:tcPr anchor="ctr"/>
                </a:tc>
                <a:tc>
                  <a:txBody>
                    <a:bodyPr/>
                    <a:lstStyle/>
                    <a:p>
                      <a:pPr algn="ctr"/>
                      <a:r>
                        <a:rPr lang="en-US" b="1" dirty="0"/>
                        <a:t>28</a:t>
                      </a:r>
                      <a:endParaRPr lang="en-IN" b="1" dirty="0"/>
                    </a:p>
                  </a:txBody>
                  <a:tcPr anchor="ctr"/>
                </a:tc>
                <a:tc>
                  <a:txBody>
                    <a:bodyPr/>
                    <a:lstStyle/>
                    <a:p>
                      <a:pPr algn="ctr"/>
                      <a:r>
                        <a:rPr lang="en-US" b="1" dirty="0"/>
                        <a:t>89</a:t>
                      </a:r>
                      <a:endParaRPr lang="en-IN" b="1" dirty="0"/>
                    </a:p>
                  </a:txBody>
                  <a:tcPr anchor="ctr"/>
                </a:tc>
                <a:tc>
                  <a:txBody>
                    <a:bodyPr/>
                    <a:lstStyle/>
                    <a:p>
                      <a:pPr algn="ctr"/>
                      <a:r>
                        <a:rPr lang="en-US" b="1" dirty="0"/>
                        <a:t>118862</a:t>
                      </a:r>
                      <a:endParaRPr lang="en-IN" b="1" dirty="0"/>
                    </a:p>
                  </a:txBody>
                  <a:tcPr anchor="ctr"/>
                </a:tc>
                <a:tc>
                  <a:txBody>
                    <a:bodyPr/>
                    <a:lstStyle/>
                    <a:p>
                      <a:pPr algn="ctr"/>
                      <a:r>
                        <a:rPr lang="en-US" b="1" dirty="0"/>
                        <a:t>28810</a:t>
                      </a:r>
                      <a:endParaRPr lang="en-IN" b="1" dirty="0"/>
                    </a:p>
                  </a:txBody>
                  <a:tcPr anchor="ctr"/>
                </a:tc>
                <a:extLst>
                  <a:ext uri="{0D108BD9-81ED-4DB2-BD59-A6C34878D82A}">
                    <a16:rowId xmlns:a16="http://schemas.microsoft.com/office/drawing/2014/main" val="10005"/>
                  </a:ext>
                </a:extLst>
              </a:tr>
            </a:tbl>
          </a:graphicData>
        </a:graphic>
      </p:graphicFrame>
      <p:sp>
        <p:nvSpPr>
          <p:cNvPr id="5" name="TextBox 4"/>
          <p:cNvSpPr txBox="1"/>
          <p:nvPr/>
        </p:nvSpPr>
        <p:spPr>
          <a:xfrm>
            <a:off x="537882" y="251012"/>
            <a:ext cx="8444753" cy="1077218"/>
          </a:xfrm>
          <a:prstGeom prst="rect">
            <a:avLst/>
          </a:prstGeom>
          <a:noFill/>
        </p:spPr>
        <p:txBody>
          <a:bodyPr wrap="square" rtlCol="0">
            <a:spAutoFit/>
          </a:bodyPr>
          <a:lstStyle/>
          <a:p>
            <a:pPr algn="ctr"/>
            <a:r>
              <a:rPr lang="en-US" sz="3200" b="1" dirty="0">
                <a:solidFill>
                  <a:srgbClr val="FF0000"/>
                </a:solidFill>
              </a:rPr>
              <a:t>WATER SUPPLY DIVISIONS</a:t>
            </a:r>
          </a:p>
          <a:p>
            <a:pPr algn="ctr"/>
            <a:r>
              <a:rPr lang="en-US" sz="3200" b="1" dirty="0">
                <a:solidFill>
                  <a:srgbClr val="FF0000"/>
                </a:solidFill>
              </a:rPr>
              <a:t>(South Andaman District)</a:t>
            </a:r>
            <a:endParaRPr lang="en-IN" sz="3200" b="1" dirty="0">
              <a:solidFill>
                <a:srgbClr val="FF0000"/>
              </a:solidFill>
            </a:endParaRPr>
          </a:p>
        </p:txBody>
      </p:sp>
      <p:sp>
        <p:nvSpPr>
          <p:cNvPr id="2" name="TextBox 1">
            <a:extLst>
              <a:ext uri="{FF2B5EF4-FFF2-40B4-BE49-F238E27FC236}">
                <a16:creationId xmlns:a16="http://schemas.microsoft.com/office/drawing/2014/main" id="{9C3635B6-765D-4126-982E-6C411ECD9BFF}"/>
              </a:ext>
            </a:extLst>
          </p:cNvPr>
          <p:cNvSpPr txBox="1"/>
          <p:nvPr/>
        </p:nvSpPr>
        <p:spPr>
          <a:xfrm>
            <a:off x="242046" y="4048298"/>
            <a:ext cx="8740589" cy="646331"/>
          </a:xfrm>
          <a:prstGeom prst="rect">
            <a:avLst/>
          </a:prstGeom>
          <a:noFill/>
        </p:spPr>
        <p:txBody>
          <a:bodyPr wrap="square" rtlCol="0">
            <a:spAutoFit/>
          </a:bodyPr>
          <a:lstStyle/>
          <a:p>
            <a:r>
              <a:rPr lang="en-US" b="1" dirty="0"/>
              <a:t>Note : </a:t>
            </a:r>
            <a:r>
              <a:rPr lang="en-US" dirty="0"/>
              <a:t>PHED provides bulk supply to SVPMC for covering SVP urban water supply   </a:t>
            </a:r>
          </a:p>
          <a:p>
            <a:r>
              <a:rPr lang="en-US" dirty="0"/>
              <a:t>            besides South Andaman rural.</a:t>
            </a:r>
            <a:endParaRPr lang="en-IN" dirty="0"/>
          </a:p>
        </p:txBody>
      </p:sp>
    </p:spTree>
    <p:extLst>
      <p:ext uri="{BB962C8B-B14F-4D97-AF65-F5344CB8AC3E}">
        <p14:creationId xmlns:p14="http://schemas.microsoft.com/office/powerpoint/2010/main" val="353275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4449"/>
            <a:ext cx="9144000" cy="461665"/>
          </a:xfrm>
          <a:prstGeom prst="rect">
            <a:avLst/>
          </a:prstGeom>
          <a:noFill/>
        </p:spPr>
        <p:txBody>
          <a:bodyPr wrap="square" rtlCol="0">
            <a:spAutoFit/>
          </a:bodyPr>
          <a:lstStyle/>
          <a:p>
            <a:pPr algn="ctr"/>
            <a:r>
              <a:rPr lang="en-IN" sz="2400" b="1" u="sng" dirty="0">
                <a:solidFill>
                  <a:schemeClr val="accent1">
                    <a:lumMod val="75000"/>
                  </a:schemeClr>
                </a:solidFill>
              </a:rPr>
              <a:t>DWSM Meeting to review Water Availability &amp; Plan for Summer 2026</a:t>
            </a:r>
            <a:r>
              <a:rPr lang="en-IN" sz="2000" u="sng" dirty="0"/>
              <a:t> </a:t>
            </a:r>
          </a:p>
        </p:txBody>
      </p:sp>
      <p:sp>
        <p:nvSpPr>
          <p:cNvPr id="6" name="TextBox 5"/>
          <p:cNvSpPr txBox="1"/>
          <p:nvPr/>
        </p:nvSpPr>
        <p:spPr>
          <a:xfrm>
            <a:off x="0" y="499458"/>
            <a:ext cx="9144000" cy="5909310"/>
          </a:xfrm>
          <a:prstGeom prst="rect">
            <a:avLst/>
          </a:prstGeom>
          <a:noFill/>
        </p:spPr>
        <p:txBody>
          <a:bodyPr wrap="square" rtlCol="0">
            <a:spAutoFit/>
          </a:bodyPr>
          <a:lstStyle/>
          <a:p>
            <a:pPr marL="285750" indent="-285750" algn="just">
              <a:buFont typeface="Wingdings" pitchFamily="2" charset="2"/>
              <a:buChar char="Ø"/>
            </a:pPr>
            <a:r>
              <a:rPr lang="en-US" dirty="0"/>
              <a:t>A meeting was held on 02.02.2026 at 1700 </a:t>
            </a:r>
            <a:r>
              <a:rPr lang="en-US" dirty="0" err="1"/>
              <a:t>Hrs</a:t>
            </a:r>
            <a:r>
              <a:rPr lang="en-US" dirty="0"/>
              <a:t> to discuss water availability and management for summer 2026, chaired by the Deputy Commissioner of South Andaman District, with various committee members in attendance.</a:t>
            </a:r>
          </a:p>
          <a:p>
            <a:pPr algn="just"/>
            <a:endParaRPr lang="en-US" dirty="0"/>
          </a:p>
          <a:p>
            <a:pPr marL="285750" indent="-285750">
              <a:buFont typeface="Wingdings" pitchFamily="2" charset="2"/>
              <a:buChar char="Ø"/>
            </a:pPr>
            <a:r>
              <a:rPr lang="en-US" dirty="0"/>
              <a:t>PRI Members proposed several measures to augment water supply, including: </a:t>
            </a:r>
          </a:p>
          <a:p>
            <a:r>
              <a:rPr lang="en-US" dirty="0"/>
              <a:t>• </a:t>
            </a:r>
            <a:r>
              <a:rPr lang="en-US" dirty="0" err="1"/>
              <a:t>Desilting</a:t>
            </a:r>
            <a:r>
              <a:rPr lang="en-US" dirty="0"/>
              <a:t> and rejuvenating existing water sources. </a:t>
            </a:r>
          </a:p>
          <a:p>
            <a:r>
              <a:rPr lang="en-US" dirty="0"/>
              <a:t>• Increasing storage capacity in </a:t>
            </a:r>
            <a:r>
              <a:rPr lang="en-US" dirty="0" err="1"/>
              <a:t>Mannarghat</a:t>
            </a:r>
            <a:r>
              <a:rPr lang="en-US" dirty="0"/>
              <a:t>. </a:t>
            </a:r>
          </a:p>
          <a:p>
            <a:r>
              <a:rPr lang="en-US" dirty="0"/>
              <a:t>• Strengthening the </a:t>
            </a:r>
            <a:r>
              <a:rPr lang="en-US" dirty="0" err="1"/>
              <a:t>Vasundhara</a:t>
            </a:r>
            <a:r>
              <a:rPr lang="en-US" dirty="0"/>
              <a:t> </a:t>
            </a:r>
            <a:r>
              <a:rPr lang="en-US" dirty="0" err="1"/>
              <a:t>Nallah</a:t>
            </a:r>
            <a:r>
              <a:rPr lang="en-US" dirty="0"/>
              <a:t> Check Weir. </a:t>
            </a:r>
          </a:p>
          <a:p>
            <a:r>
              <a:rPr lang="en-US" dirty="0"/>
              <a:t>• Implementation of the </a:t>
            </a:r>
            <a:r>
              <a:rPr lang="en-US" dirty="0" err="1"/>
              <a:t>Guptapara</a:t>
            </a:r>
            <a:r>
              <a:rPr lang="en-US" dirty="0"/>
              <a:t> Water Supply Scheme. </a:t>
            </a:r>
          </a:p>
          <a:p>
            <a:r>
              <a:rPr lang="en-US" dirty="0"/>
              <a:t>• Construction of a Check Weir in the downstream of </a:t>
            </a:r>
            <a:r>
              <a:rPr lang="en-US" dirty="0" err="1"/>
              <a:t>Sona</a:t>
            </a:r>
            <a:r>
              <a:rPr lang="en-US" dirty="0"/>
              <a:t> </a:t>
            </a:r>
            <a:r>
              <a:rPr lang="en-US" dirty="0" err="1"/>
              <a:t>Pahad</a:t>
            </a:r>
            <a:r>
              <a:rPr lang="en-US" dirty="0"/>
              <a:t> Dam. </a:t>
            </a:r>
          </a:p>
          <a:p>
            <a:r>
              <a:rPr lang="en-US" dirty="0"/>
              <a:t>• Taking over water supply assets created by </a:t>
            </a:r>
            <a:r>
              <a:rPr lang="en-US" dirty="0" err="1"/>
              <a:t>Zilla</a:t>
            </a:r>
            <a:r>
              <a:rPr lang="en-US" dirty="0"/>
              <a:t> </a:t>
            </a:r>
            <a:r>
              <a:rPr lang="en-US" dirty="0" err="1"/>
              <a:t>Parishad</a:t>
            </a:r>
            <a:r>
              <a:rPr lang="en-US" dirty="0"/>
              <a:t> in </a:t>
            </a:r>
            <a:r>
              <a:rPr lang="en-US" dirty="0" err="1"/>
              <a:t>Beodnabad</a:t>
            </a:r>
            <a:r>
              <a:rPr lang="en-US" dirty="0"/>
              <a:t> </a:t>
            </a:r>
            <a:r>
              <a:rPr lang="en-US" dirty="0" err="1"/>
              <a:t>Panchayat</a:t>
            </a:r>
            <a:r>
              <a:rPr lang="en-US" dirty="0"/>
              <a:t>. </a:t>
            </a:r>
          </a:p>
          <a:p>
            <a:r>
              <a:rPr lang="en-US" dirty="0"/>
              <a:t>• Cleaning the Coast Guard </a:t>
            </a:r>
            <a:r>
              <a:rPr lang="en-US" dirty="0" err="1"/>
              <a:t>Diggi</a:t>
            </a:r>
            <a:r>
              <a:rPr lang="en-US" dirty="0"/>
              <a:t>.</a:t>
            </a:r>
          </a:p>
          <a:p>
            <a:endParaRPr lang="en-US" dirty="0"/>
          </a:p>
          <a:p>
            <a:r>
              <a:rPr lang="en-US" b="1" dirty="0"/>
              <a:t>Decisions Taken </a:t>
            </a:r>
            <a:r>
              <a:rPr lang="en-US" dirty="0"/>
              <a:t>: </a:t>
            </a:r>
          </a:p>
          <a:p>
            <a:r>
              <a:rPr lang="en-US" dirty="0"/>
              <a:t>A dedicated complaint number will be established for reporting water supply damages and repair issues.</a:t>
            </a:r>
          </a:p>
          <a:p>
            <a:r>
              <a:rPr lang="en-US" dirty="0"/>
              <a:t>APWD will constitute a team to identify and rectify water leakage in the distribution network.</a:t>
            </a:r>
          </a:p>
          <a:p>
            <a:r>
              <a:rPr lang="en-US" dirty="0"/>
              <a:t>A technical team will inspect defunct water sources and initiate rejuvenation measures wherever feasible &amp; undertake </a:t>
            </a:r>
            <a:r>
              <a:rPr lang="en-US" dirty="0" err="1"/>
              <a:t>desilting</a:t>
            </a:r>
            <a:r>
              <a:rPr lang="en-US" dirty="0"/>
              <a:t> of viable water sources to enhance water availability before the summer peak.</a:t>
            </a:r>
          </a:p>
          <a:p>
            <a:endParaRPr lang="en-IN" dirty="0"/>
          </a:p>
        </p:txBody>
      </p:sp>
    </p:spTree>
    <p:extLst>
      <p:ext uri="{BB962C8B-B14F-4D97-AF65-F5344CB8AC3E}">
        <p14:creationId xmlns:p14="http://schemas.microsoft.com/office/powerpoint/2010/main" val="232361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CC56C5-0894-CEF5-9360-C7CF18BF0818}"/>
              </a:ext>
            </a:extLst>
          </p:cNvPr>
          <p:cNvSpPr txBox="1">
            <a:spLocks/>
          </p:cNvSpPr>
          <p:nvPr/>
        </p:nvSpPr>
        <p:spPr>
          <a:xfrm>
            <a:off x="685800" y="152401"/>
            <a:ext cx="7772400" cy="69028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u="sng" dirty="0">
                <a:solidFill>
                  <a:srgbClr val="7030A0"/>
                </a:solidFill>
                <a:latin typeface="Britannic Bold" panose="020B0903060703020204" pitchFamily="34" charset="0"/>
              </a:rPr>
              <a:t>Best Practices South Andaman</a:t>
            </a:r>
          </a:p>
        </p:txBody>
      </p:sp>
      <p:sp>
        <p:nvSpPr>
          <p:cNvPr id="6" name="Subtitle 2">
            <a:extLst>
              <a:ext uri="{FF2B5EF4-FFF2-40B4-BE49-F238E27FC236}">
                <a16:creationId xmlns:a16="http://schemas.microsoft.com/office/drawing/2014/main" id="{E2BC3850-4902-A2B3-E4CF-E063A565FC63}"/>
              </a:ext>
            </a:extLst>
          </p:cNvPr>
          <p:cNvSpPr txBox="1">
            <a:spLocks/>
          </p:cNvSpPr>
          <p:nvPr/>
        </p:nvSpPr>
        <p:spPr>
          <a:xfrm>
            <a:off x="1371600" y="4929286"/>
            <a:ext cx="6400800"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None/>
            </a:pPr>
            <a:endParaRPr lang="en-IN" b="1" u="sng" dirty="0">
              <a:solidFill>
                <a:srgbClr val="002060"/>
              </a:solidFill>
            </a:endParaRPr>
          </a:p>
        </p:txBody>
      </p:sp>
      <p:sp>
        <p:nvSpPr>
          <p:cNvPr id="3" name="TextBox 2"/>
          <p:cNvSpPr txBox="1"/>
          <p:nvPr/>
        </p:nvSpPr>
        <p:spPr>
          <a:xfrm>
            <a:off x="358588" y="842683"/>
            <a:ext cx="8435788" cy="5355312"/>
          </a:xfrm>
          <a:prstGeom prst="rect">
            <a:avLst/>
          </a:prstGeom>
          <a:noFill/>
        </p:spPr>
        <p:txBody>
          <a:bodyPr wrap="square" rtlCol="0">
            <a:spAutoFit/>
          </a:bodyPr>
          <a:lstStyle/>
          <a:p>
            <a:pPr marL="342900" indent="-342900">
              <a:buAutoNum type="arabicPeriod"/>
            </a:pPr>
            <a:r>
              <a:rPr lang="en-US" b="1" dirty="0"/>
              <a:t>Source Sustainability</a:t>
            </a:r>
          </a:p>
          <a:p>
            <a:pPr marL="285750" indent="-285750">
              <a:buFont typeface="Wingdings" pitchFamily="2" charset="2"/>
              <a:buChar char="Ø"/>
            </a:pPr>
            <a:r>
              <a:rPr lang="en-US" dirty="0"/>
              <a:t>De-silting of existing Reservoirs, Ponds </a:t>
            </a:r>
            <a:r>
              <a:rPr lang="en-US" dirty="0" err="1"/>
              <a:t>etc</a:t>
            </a:r>
            <a:r>
              <a:rPr lang="en-US" dirty="0"/>
              <a:t> &amp; cleaning of wells before the onset of monsoon</a:t>
            </a:r>
          </a:p>
          <a:p>
            <a:pPr marL="285750" indent="-285750">
              <a:buFont typeface="Wingdings" pitchFamily="2" charset="2"/>
              <a:buChar char="Ø"/>
            </a:pPr>
            <a:r>
              <a:rPr lang="en-US" dirty="0"/>
              <a:t>Recharge wells through recharge pits</a:t>
            </a:r>
          </a:p>
          <a:p>
            <a:pPr marL="285750" indent="-285750">
              <a:buFont typeface="Wingdings" pitchFamily="2" charset="2"/>
              <a:buChar char="Ø"/>
            </a:pPr>
            <a:r>
              <a:rPr lang="en-US" dirty="0"/>
              <a:t>For FHTC sustainability, 29 Ponds of 158.68 ML capacity, 17 Bore wells of 1.60MLD and 02 Wells of 0.04 MLD completed. Further proposal for 07 Ponds of capacity 290 ML for FHTC sustenance.</a:t>
            </a:r>
          </a:p>
          <a:p>
            <a:pPr marL="285750" indent="-285750">
              <a:buFont typeface="Wingdings" pitchFamily="2" charset="2"/>
              <a:buChar char="Ø"/>
            </a:pPr>
            <a:endParaRPr lang="en-US" dirty="0"/>
          </a:p>
          <a:p>
            <a:r>
              <a:rPr lang="en-US" dirty="0"/>
              <a:t>2. </a:t>
            </a:r>
            <a:r>
              <a:rPr lang="en-US" b="1" dirty="0"/>
              <a:t>Water Quality Monitoring &amp; Community Testing</a:t>
            </a:r>
          </a:p>
          <a:p>
            <a:pPr marL="285750" indent="-285750" algn="just">
              <a:buFont typeface="Wingdings" pitchFamily="2" charset="2"/>
              <a:buChar char="Ø"/>
            </a:pPr>
            <a:r>
              <a:rPr lang="en-US" dirty="0"/>
              <a:t>Regular testing of Drinking water is implemented through the Water Quality Information Management System (WQMIS) by testing at</a:t>
            </a:r>
          </a:p>
          <a:p>
            <a:r>
              <a:rPr lang="en-US" dirty="0"/>
              <a:t>      a. Source, WTP, Distribution end</a:t>
            </a:r>
          </a:p>
          <a:p>
            <a:r>
              <a:rPr lang="en-US" dirty="0"/>
              <a:t>      b. NABL Lab established at District level</a:t>
            </a:r>
          </a:p>
          <a:p>
            <a:endParaRPr lang="en-US" dirty="0"/>
          </a:p>
          <a:p>
            <a:r>
              <a:rPr lang="en-US" dirty="0"/>
              <a:t>3. </a:t>
            </a:r>
            <a:r>
              <a:rPr lang="en-US" b="1" dirty="0"/>
              <a:t>Operation &amp; Maintenance given top priority</a:t>
            </a:r>
          </a:p>
          <a:p>
            <a:pPr marL="285750" indent="-285750">
              <a:buFont typeface="Wingdings" pitchFamily="2" charset="2"/>
              <a:buChar char="Ø"/>
            </a:pPr>
            <a:r>
              <a:rPr lang="en-US" dirty="0"/>
              <a:t>Leak detection of main &amp; distribution lines regularly carried out by APWD </a:t>
            </a:r>
            <a:r>
              <a:rPr lang="en-US" dirty="0" err="1"/>
              <a:t>Deptt</a:t>
            </a:r>
            <a:r>
              <a:rPr lang="en-US" dirty="0"/>
              <a:t> &amp; complaints if any from the Villagers are promptly addressed to prevent wastage of water.</a:t>
            </a:r>
          </a:p>
          <a:p>
            <a:pPr marL="285750" indent="-285750">
              <a:buFont typeface="Wingdings" pitchFamily="2" charset="2"/>
              <a:buChar char="Ø"/>
            </a:pPr>
            <a:endParaRPr lang="en-IN" dirty="0"/>
          </a:p>
        </p:txBody>
      </p:sp>
    </p:spTree>
    <p:extLst>
      <p:ext uri="{BB962C8B-B14F-4D97-AF65-F5344CB8AC3E}">
        <p14:creationId xmlns:p14="http://schemas.microsoft.com/office/powerpoint/2010/main" val="198820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275" y="1057836"/>
            <a:ext cx="8812094" cy="5105400"/>
          </a:xfrm>
        </p:spPr>
        <p:txBody>
          <a:bodyPr>
            <a:noAutofit/>
          </a:bodyPr>
          <a:lstStyle/>
          <a:p>
            <a:pPr marL="342900" indent="-342900" algn="just">
              <a:lnSpc>
                <a:spcPct val="150000"/>
              </a:lnSpc>
              <a:buFont typeface="Wingdings" pitchFamily="2" charset="2"/>
              <a:buChar char="Ø"/>
            </a:pPr>
            <a:r>
              <a:rPr lang="en-GB" sz="2000" dirty="0">
                <a:solidFill>
                  <a:schemeClr val="tx1"/>
                </a:solidFill>
                <a:latin typeface="Book Antiqua" pitchFamily="18" charset="0"/>
              </a:rPr>
              <a:t>Survey as per standard </a:t>
            </a:r>
            <a:r>
              <a:rPr lang="en-GB" sz="2000" dirty="0">
                <a:solidFill>
                  <a:schemeClr val="tx1"/>
                </a:solidFill>
                <a:latin typeface="Book Antiqua" pitchFamily="18" charset="0"/>
                <a:hlinkClick r:id="rId2" action="ppaction://hlinksldjump"/>
              </a:rPr>
              <a:t>format</a:t>
            </a:r>
            <a:r>
              <a:rPr lang="en-GB" sz="2000" dirty="0">
                <a:solidFill>
                  <a:schemeClr val="tx1"/>
                </a:solidFill>
                <a:latin typeface="Book Antiqua" pitchFamily="18" charset="0"/>
              </a:rPr>
              <a:t> (In Schools &amp; Institutions). Social water audit as per format has been circulated to all schools to evaluate consumption, identifying wastage &amp; recommend efficiency improvements. This aims for behavioural change in better water management.</a:t>
            </a:r>
          </a:p>
          <a:p>
            <a:pPr marL="342900" indent="-342900" algn="just">
              <a:lnSpc>
                <a:spcPct val="150000"/>
              </a:lnSpc>
              <a:buFont typeface="Wingdings" pitchFamily="2" charset="2"/>
              <a:buChar char="Ø"/>
            </a:pPr>
            <a:r>
              <a:rPr lang="en-GB" sz="2000" dirty="0">
                <a:solidFill>
                  <a:schemeClr val="tx1"/>
                </a:solidFill>
                <a:latin typeface="Book Antiqua" pitchFamily="18" charset="0"/>
              </a:rPr>
              <a:t>Training conducted by APWD to all School teachers for the awareness &amp; assessment</a:t>
            </a:r>
          </a:p>
          <a:p>
            <a:pPr marL="342900" indent="-342900" algn="l">
              <a:lnSpc>
                <a:spcPct val="150000"/>
              </a:lnSpc>
              <a:buFont typeface="Wingdings" pitchFamily="2" charset="2"/>
              <a:buChar char="Ø"/>
            </a:pPr>
            <a:r>
              <a:rPr lang="en-GB" sz="2000" dirty="0">
                <a:solidFill>
                  <a:schemeClr val="tx1"/>
                </a:solidFill>
                <a:latin typeface="Book Antiqua" pitchFamily="18" charset="0"/>
              </a:rPr>
              <a:t>Creating awareness through water concert, </a:t>
            </a:r>
            <a:r>
              <a:rPr lang="en-GB" sz="2000" dirty="0" err="1">
                <a:solidFill>
                  <a:schemeClr val="tx1"/>
                </a:solidFill>
                <a:latin typeface="Book Antiqua" pitchFamily="18" charset="0"/>
              </a:rPr>
              <a:t>Nukkad</a:t>
            </a:r>
            <a:r>
              <a:rPr lang="en-GB" sz="2000" dirty="0">
                <a:solidFill>
                  <a:schemeClr val="tx1"/>
                </a:solidFill>
                <a:latin typeface="Book Antiqua" pitchFamily="18" charset="0"/>
              </a:rPr>
              <a:t> </a:t>
            </a:r>
            <a:r>
              <a:rPr lang="en-GB" sz="2000" dirty="0" err="1">
                <a:solidFill>
                  <a:schemeClr val="tx1"/>
                </a:solidFill>
                <a:latin typeface="Book Antiqua" pitchFamily="18" charset="0"/>
              </a:rPr>
              <a:t>Natak</a:t>
            </a:r>
            <a:r>
              <a:rPr lang="en-GB" sz="2000" dirty="0">
                <a:solidFill>
                  <a:schemeClr val="tx1"/>
                </a:solidFill>
                <a:latin typeface="Book Antiqua" pitchFamily="18" charset="0"/>
              </a:rPr>
              <a:t> &amp; Print Media</a:t>
            </a:r>
          </a:p>
          <a:p>
            <a:pPr marL="1206034" indent="-512565" algn="l">
              <a:lnSpc>
                <a:spcPct val="150000"/>
              </a:lnSpc>
              <a:buFont typeface="+mj-lt"/>
              <a:buAutoNum type="alphaLcParenR"/>
            </a:pPr>
            <a:r>
              <a:rPr lang="en-GB" sz="2000" dirty="0">
                <a:solidFill>
                  <a:schemeClr val="tx1"/>
                </a:solidFill>
                <a:latin typeface="Book Antiqua" pitchFamily="18" charset="0"/>
              </a:rPr>
              <a:t>Awareness rally conducted by APWD on 21.01.2026</a:t>
            </a:r>
          </a:p>
          <a:p>
            <a:pPr marL="1206034" indent="-512565" algn="l">
              <a:lnSpc>
                <a:spcPct val="150000"/>
              </a:lnSpc>
              <a:buFont typeface="+mj-lt"/>
              <a:buAutoNum type="alphaLcParenR"/>
            </a:pPr>
            <a:r>
              <a:rPr lang="en-GB" sz="2000" dirty="0">
                <a:solidFill>
                  <a:schemeClr val="tx1"/>
                </a:solidFill>
                <a:latin typeface="Book Antiqua" pitchFamily="18" charset="0"/>
              </a:rPr>
              <a:t>Water concert conducted on 03.02.2026 in Marina Park, SVP</a:t>
            </a:r>
          </a:p>
        </p:txBody>
      </p:sp>
      <p:sp>
        <p:nvSpPr>
          <p:cNvPr id="2" name="TextBox 1"/>
          <p:cNvSpPr txBox="1"/>
          <p:nvPr/>
        </p:nvSpPr>
        <p:spPr>
          <a:xfrm>
            <a:off x="493059" y="490954"/>
            <a:ext cx="8023412" cy="677108"/>
          </a:xfrm>
          <a:prstGeom prst="rect">
            <a:avLst/>
          </a:prstGeom>
          <a:noFill/>
        </p:spPr>
        <p:txBody>
          <a:bodyPr wrap="square" rtlCol="0">
            <a:spAutoFit/>
          </a:bodyPr>
          <a:lstStyle/>
          <a:p>
            <a:r>
              <a:rPr lang="en-US" sz="2000" b="1" dirty="0"/>
              <a:t>4. Water Conservation Awareness (IEC) activities</a:t>
            </a:r>
          </a:p>
          <a:p>
            <a:pPr algn="ctr"/>
            <a:endParaRPr lang="en-IN" dirty="0"/>
          </a:p>
        </p:txBody>
      </p:sp>
    </p:spTree>
    <p:extLst>
      <p:ext uri="{BB962C8B-B14F-4D97-AF65-F5344CB8AC3E}">
        <p14:creationId xmlns:p14="http://schemas.microsoft.com/office/powerpoint/2010/main" val="190809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2819400"/>
            <a:ext cx="1981200" cy="3733800"/>
          </a:xfrm>
          <a:prstGeom prst="rect">
            <a:avLst/>
          </a:prstGeom>
          <a:ln w="28575">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819400"/>
            <a:ext cx="1828800" cy="3733800"/>
          </a:xfrm>
          <a:prstGeom prst="rect">
            <a:avLst/>
          </a:prstGeom>
          <a:ln w="28575">
            <a:solidFill>
              <a:schemeClr val="tx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6786"/>
          <a:stretch/>
        </p:blipFill>
        <p:spPr>
          <a:xfrm>
            <a:off x="4191001" y="4038600"/>
            <a:ext cx="4803445" cy="2514600"/>
          </a:xfrm>
          <a:prstGeom prst="rect">
            <a:avLst/>
          </a:prstGeom>
          <a:ln w="28575">
            <a:solidFill>
              <a:schemeClr val="tx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23043"/>
          <a:stretch/>
        </p:blipFill>
        <p:spPr>
          <a:xfrm>
            <a:off x="152401" y="533402"/>
            <a:ext cx="3886200" cy="2156013"/>
          </a:xfrm>
          <a:prstGeom prst="rect">
            <a:avLst/>
          </a:prstGeom>
          <a:ln w="28575">
            <a:solidFill>
              <a:schemeClr val="tx1"/>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4117" r="980" b="2353"/>
          <a:stretch/>
        </p:blipFill>
        <p:spPr>
          <a:xfrm rot="16200000">
            <a:off x="4964155" y="-99268"/>
            <a:ext cx="3339420" cy="4721160"/>
          </a:xfrm>
          <a:prstGeom prst="rect">
            <a:avLst/>
          </a:prstGeom>
          <a:ln w="28575">
            <a:solidFill>
              <a:schemeClr val="tx1"/>
            </a:solidFill>
          </a:ln>
        </p:spPr>
      </p:pic>
      <p:sp>
        <p:nvSpPr>
          <p:cNvPr id="2" name="TextBox 1"/>
          <p:cNvSpPr txBox="1"/>
          <p:nvPr/>
        </p:nvSpPr>
        <p:spPr>
          <a:xfrm>
            <a:off x="152401" y="87868"/>
            <a:ext cx="3850341" cy="400110"/>
          </a:xfrm>
          <a:prstGeom prst="rect">
            <a:avLst/>
          </a:prstGeom>
          <a:noFill/>
        </p:spPr>
        <p:txBody>
          <a:bodyPr wrap="square" rtlCol="0">
            <a:spAutoFit/>
          </a:bodyPr>
          <a:lstStyle/>
          <a:p>
            <a:pPr algn="ctr"/>
            <a:r>
              <a:rPr lang="en-US" sz="2000" b="1" u="sng" dirty="0">
                <a:solidFill>
                  <a:srgbClr val="FF0000"/>
                </a:solidFill>
                <a:latin typeface="Book Antiqua" pitchFamily="18" charset="0"/>
              </a:rPr>
              <a:t>Awareness Rally (21.01.2026)</a:t>
            </a:r>
          </a:p>
        </p:txBody>
      </p:sp>
      <p:sp>
        <p:nvSpPr>
          <p:cNvPr id="9" name="TextBox 8"/>
          <p:cNvSpPr txBox="1"/>
          <p:nvPr/>
        </p:nvSpPr>
        <p:spPr>
          <a:xfrm>
            <a:off x="4273285" y="-1779"/>
            <a:ext cx="4530057" cy="400110"/>
          </a:xfrm>
          <a:prstGeom prst="rect">
            <a:avLst/>
          </a:prstGeom>
          <a:noFill/>
        </p:spPr>
        <p:txBody>
          <a:bodyPr wrap="square" rtlCol="0">
            <a:spAutoFit/>
          </a:bodyPr>
          <a:lstStyle/>
          <a:p>
            <a:pPr algn="ctr"/>
            <a:r>
              <a:rPr lang="en-US" sz="2000" b="1" u="sng" dirty="0">
                <a:solidFill>
                  <a:srgbClr val="FF0000"/>
                </a:solidFill>
                <a:latin typeface="Book Antiqua" pitchFamily="18" charset="0"/>
              </a:rPr>
              <a:t>Awareness through (Print media)</a:t>
            </a:r>
          </a:p>
        </p:txBody>
      </p:sp>
    </p:spTree>
    <p:extLst>
      <p:ext uri="{BB962C8B-B14F-4D97-AF65-F5344CB8AC3E}">
        <p14:creationId xmlns:p14="http://schemas.microsoft.com/office/powerpoint/2010/main" val="363174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HP\Downloads\WhatsApp Image 2026-02-04 at 08.49.59.jpeg"/>
          <p:cNvPicPr>
            <a:picLocks noChangeAspect="1" noChangeArrowheads="1"/>
          </p:cNvPicPr>
          <p:nvPr/>
        </p:nvPicPr>
        <p:blipFill>
          <a:blip r:embed="rId2"/>
          <a:srcRect/>
          <a:stretch>
            <a:fillRect/>
          </a:stretch>
        </p:blipFill>
        <p:spPr bwMode="auto">
          <a:xfrm>
            <a:off x="189874" y="1371600"/>
            <a:ext cx="4183434" cy="4267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8765" y="111125"/>
            <a:ext cx="9004967"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u="sng" dirty="0">
                <a:solidFill>
                  <a:schemeClr val="tx1"/>
                </a:solidFill>
                <a:effectLst>
                  <a:outerShdw blurRad="38100" dist="38100" dir="2700000" algn="tl">
                    <a:srgbClr val="000000">
                      <a:alpha val="43137"/>
                    </a:srgbClr>
                  </a:outerShdw>
                </a:effectLst>
                <a:latin typeface="Book Antiqua" pitchFamily="18" charset="0"/>
              </a:rPr>
              <a:t>AWARENESS CAMPAIGN OF MASTER TRAINERS AT CE’s OFFICE COMPLEX</a:t>
            </a:r>
            <a:endParaRPr lang="en-US" sz="2800" b="1" u="sng" dirty="0">
              <a:solidFill>
                <a:schemeClr val="tx1"/>
              </a:solidFill>
              <a:effectLst>
                <a:outerShdw blurRad="38100" dist="38100" dir="2700000" algn="tl">
                  <a:srgbClr val="000000">
                    <a:alpha val="43137"/>
                  </a:srgbClr>
                </a:outerShdw>
              </a:effectLst>
              <a:latin typeface="Book Antiqua" pitchFamily="18" charset="0"/>
            </a:endParaRPr>
          </a:p>
        </p:txBody>
      </p:sp>
      <p:pic>
        <p:nvPicPr>
          <p:cNvPr id="84995" name="Picture 3" descr="C:\Users\HP\Downloads\WhatsApp Image 2026-02-04 at 08.50.00.jpeg"/>
          <p:cNvPicPr>
            <a:picLocks noChangeAspect="1" noChangeArrowheads="1"/>
          </p:cNvPicPr>
          <p:nvPr/>
        </p:nvPicPr>
        <p:blipFill>
          <a:blip r:embed="rId3"/>
          <a:srcRect/>
          <a:stretch>
            <a:fillRect/>
          </a:stretch>
        </p:blipFill>
        <p:spPr bwMode="auto">
          <a:xfrm>
            <a:off x="4559031" y="1371600"/>
            <a:ext cx="4427261"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1665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636</TotalTime>
  <Words>992</Words>
  <Application>Microsoft Office PowerPoint</Application>
  <PresentationFormat>On-screen Show (4:3)</PresentationFormat>
  <Paragraphs>236</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Book Antiqua</vt:lpstr>
      <vt:lpstr>Bookman Old Style</vt:lpstr>
      <vt:lpstr>Britannic Bold</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PWSS Functionality &amp; Best Practices DWSM, Charaideo District</dc:title>
  <dc:subject/>
  <dc:creator>Mehdi</dc:creator>
  <cp:keywords/>
  <dc:description>generated using python-pptx</dc:description>
  <cp:lastModifiedBy>Honor</cp:lastModifiedBy>
  <cp:revision>134</cp:revision>
  <dcterms:created xsi:type="dcterms:W3CDTF">2013-01-27T09:14:16Z</dcterms:created>
  <dcterms:modified xsi:type="dcterms:W3CDTF">2026-02-15T13:56:57Z</dcterms:modified>
  <cp:category/>
</cp:coreProperties>
</file>