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6"/>
  </p:notesMasterIdLst>
  <p:sldIdLst>
    <p:sldId id="256" r:id="rId2"/>
    <p:sldId id="285" r:id="rId3"/>
    <p:sldId id="258" r:id="rId4"/>
    <p:sldId id="259" r:id="rId5"/>
    <p:sldId id="260" r:id="rId6"/>
    <p:sldId id="261" r:id="rId7"/>
    <p:sldId id="262" r:id="rId8"/>
    <p:sldId id="264" r:id="rId9"/>
    <p:sldId id="266" r:id="rId10"/>
    <p:sldId id="268" r:id="rId11"/>
    <p:sldId id="272" r:id="rId12"/>
    <p:sldId id="275" r:id="rId13"/>
    <p:sldId id="287" r:id="rId14"/>
    <p:sldId id="284" r:id="rId15"/>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DCC7E9-38A8-DEB5-220D-8FB7C4DF61FF}" name="Arunendra Singh" initials="AS" userId="87dfd0961308a7e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359" autoAdjust="0"/>
  </p:normalViewPr>
  <p:slideViewPr>
    <p:cSldViewPr snapToGrid="0">
      <p:cViewPr varScale="1">
        <p:scale>
          <a:sx n="68" d="100"/>
          <a:sy n="68" d="100"/>
        </p:scale>
        <p:origin x="538" y="5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IN"/>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3AA6308-9E14-4043-8057-1F40CAF61BAA}" type="datetimeFigureOut">
              <a:rPr lang="en-IN" smtClean="0"/>
              <a:t>16-02-2026</a:t>
            </a:fld>
            <a:endParaRPr lang="en-IN"/>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IN"/>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IN"/>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FE7FBE7-1EB1-4064-9C3B-46E767456DD1}" type="slidenum">
              <a:rPr lang="en-IN" smtClean="0"/>
              <a:t>‹#›</a:t>
            </a:fld>
            <a:endParaRPr lang="en-IN"/>
          </a:p>
        </p:txBody>
      </p:sp>
    </p:spTree>
    <p:extLst>
      <p:ext uri="{BB962C8B-B14F-4D97-AF65-F5344CB8AC3E}">
        <p14:creationId xmlns:p14="http://schemas.microsoft.com/office/powerpoint/2010/main" val="1007016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FE7FBE7-1EB1-4064-9C3B-46E767456DD1}" type="slidenum">
              <a:rPr lang="en-IN" smtClean="0"/>
              <a:t>1</a:t>
            </a:fld>
            <a:endParaRPr lang="en-IN"/>
          </a:p>
        </p:txBody>
      </p:sp>
    </p:spTree>
    <p:extLst>
      <p:ext uri="{BB962C8B-B14F-4D97-AF65-F5344CB8AC3E}">
        <p14:creationId xmlns:p14="http://schemas.microsoft.com/office/powerpoint/2010/main" val="2835631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FE7FBE7-1EB1-4064-9C3B-46E767456DD1}" type="slidenum">
              <a:rPr lang="en-IN" smtClean="0"/>
              <a:t>10</a:t>
            </a:fld>
            <a:endParaRPr lang="en-IN"/>
          </a:p>
        </p:txBody>
      </p:sp>
    </p:spTree>
    <p:extLst>
      <p:ext uri="{BB962C8B-B14F-4D97-AF65-F5344CB8AC3E}">
        <p14:creationId xmlns:p14="http://schemas.microsoft.com/office/powerpoint/2010/main" val="2895907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FE7FBE7-1EB1-4064-9C3B-46E767456DD1}" type="slidenum">
              <a:rPr lang="en-IN" smtClean="0"/>
              <a:t>11</a:t>
            </a:fld>
            <a:endParaRPr lang="en-IN"/>
          </a:p>
        </p:txBody>
      </p:sp>
    </p:spTree>
    <p:extLst>
      <p:ext uri="{BB962C8B-B14F-4D97-AF65-F5344CB8AC3E}">
        <p14:creationId xmlns:p14="http://schemas.microsoft.com/office/powerpoint/2010/main" val="849977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FE7FBE7-1EB1-4064-9C3B-46E767456DD1}" type="slidenum">
              <a:rPr lang="en-IN" smtClean="0"/>
              <a:t>12</a:t>
            </a:fld>
            <a:endParaRPr lang="en-IN"/>
          </a:p>
        </p:txBody>
      </p:sp>
    </p:spTree>
    <p:extLst>
      <p:ext uri="{BB962C8B-B14F-4D97-AF65-F5344CB8AC3E}">
        <p14:creationId xmlns:p14="http://schemas.microsoft.com/office/powerpoint/2010/main" val="3313699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FE7FBE7-1EB1-4064-9C3B-46E767456DD1}" type="slidenum">
              <a:rPr lang="en-IN" smtClean="0"/>
              <a:t>13</a:t>
            </a:fld>
            <a:endParaRPr lang="en-IN"/>
          </a:p>
        </p:txBody>
      </p:sp>
    </p:spTree>
    <p:extLst>
      <p:ext uri="{BB962C8B-B14F-4D97-AF65-F5344CB8AC3E}">
        <p14:creationId xmlns:p14="http://schemas.microsoft.com/office/powerpoint/2010/main" val="3313699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FE7FBE7-1EB1-4064-9C3B-46E767456DD1}" type="slidenum">
              <a:rPr lang="en-IN" smtClean="0"/>
              <a:t>14</a:t>
            </a:fld>
            <a:endParaRPr lang="en-IN"/>
          </a:p>
        </p:txBody>
      </p:sp>
    </p:spTree>
    <p:extLst>
      <p:ext uri="{BB962C8B-B14F-4D97-AF65-F5344CB8AC3E}">
        <p14:creationId xmlns:p14="http://schemas.microsoft.com/office/powerpoint/2010/main" val="1108319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FE7FBE7-1EB1-4064-9C3B-46E767456DD1}" type="slidenum">
              <a:rPr lang="en-IN" smtClean="0"/>
              <a:t>2</a:t>
            </a:fld>
            <a:endParaRPr lang="en-IN"/>
          </a:p>
        </p:txBody>
      </p:sp>
    </p:spTree>
    <p:extLst>
      <p:ext uri="{BB962C8B-B14F-4D97-AF65-F5344CB8AC3E}">
        <p14:creationId xmlns:p14="http://schemas.microsoft.com/office/powerpoint/2010/main" val="2707585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FE7FBE7-1EB1-4064-9C3B-46E767456DD1}" type="slidenum">
              <a:rPr lang="en-IN" smtClean="0"/>
              <a:t>3</a:t>
            </a:fld>
            <a:endParaRPr lang="en-IN"/>
          </a:p>
        </p:txBody>
      </p:sp>
    </p:spTree>
    <p:extLst>
      <p:ext uri="{BB962C8B-B14F-4D97-AF65-F5344CB8AC3E}">
        <p14:creationId xmlns:p14="http://schemas.microsoft.com/office/powerpoint/2010/main" val="1907105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FE7FBE7-1EB1-4064-9C3B-46E767456DD1}" type="slidenum">
              <a:rPr lang="en-IN" smtClean="0"/>
              <a:t>4</a:t>
            </a:fld>
            <a:endParaRPr lang="en-IN"/>
          </a:p>
        </p:txBody>
      </p:sp>
    </p:spTree>
    <p:extLst>
      <p:ext uri="{BB962C8B-B14F-4D97-AF65-F5344CB8AC3E}">
        <p14:creationId xmlns:p14="http://schemas.microsoft.com/office/powerpoint/2010/main" val="3936403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FE7FBE7-1EB1-4064-9C3B-46E767456DD1}" type="slidenum">
              <a:rPr lang="en-IN" smtClean="0"/>
              <a:t>5</a:t>
            </a:fld>
            <a:endParaRPr lang="en-IN"/>
          </a:p>
        </p:txBody>
      </p:sp>
    </p:spTree>
    <p:extLst>
      <p:ext uri="{BB962C8B-B14F-4D97-AF65-F5344CB8AC3E}">
        <p14:creationId xmlns:p14="http://schemas.microsoft.com/office/powerpoint/2010/main" val="4061368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FE7FBE7-1EB1-4064-9C3B-46E767456DD1}" type="slidenum">
              <a:rPr lang="en-IN" smtClean="0"/>
              <a:t>6</a:t>
            </a:fld>
            <a:endParaRPr lang="en-IN"/>
          </a:p>
        </p:txBody>
      </p:sp>
    </p:spTree>
    <p:extLst>
      <p:ext uri="{BB962C8B-B14F-4D97-AF65-F5344CB8AC3E}">
        <p14:creationId xmlns:p14="http://schemas.microsoft.com/office/powerpoint/2010/main" val="3377488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FE7FBE7-1EB1-4064-9C3B-46E767456DD1}" type="slidenum">
              <a:rPr lang="en-IN" smtClean="0"/>
              <a:t>7</a:t>
            </a:fld>
            <a:endParaRPr lang="en-IN"/>
          </a:p>
        </p:txBody>
      </p:sp>
    </p:spTree>
    <p:extLst>
      <p:ext uri="{BB962C8B-B14F-4D97-AF65-F5344CB8AC3E}">
        <p14:creationId xmlns:p14="http://schemas.microsoft.com/office/powerpoint/2010/main" val="688270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FE7FBE7-1EB1-4064-9C3B-46E767456DD1}" type="slidenum">
              <a:rPr lang="en-IN" smtClean="0"/>
              <a:t>8</a:t>
            </a:fld>
            <a:endParaRPr lang="en-IN"/>
          </a:p>
        </p:txBody>
      </p:sp>
    </p:spTree>
    <p:extLst>
      <p:ext uri="{BB962C8B-B14F-4D97-AF65-F5344CB8AC3E}">
        <p14:creationId xmlns:p14="http://schemas.microsoft.com/office/powerpoint/2010/main" val="1065896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FE7FBE7-1EB1-4064-9C3B-46E767456DD1}" type="slidenum">
              <a:rPr lang="en-IN" smtClean="0"/>
              <a:t>9</a:t>
            </a:fld>
            <a:endParaRPr lang="en-IN"/>
          </a:p>
        </p:txBody>
      </p:sp>
    </p:spTree>
    <p:extLst>
      <p:ext uri="{BB962C8B-B14F-4D97-AF65-F5344CB8AC3E}">
        <p14:creationId xmlns:p14="http://schemas.microsoft.com/office/powerpoint/2010/main" val="3910285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B42C73-4988-4ECC-8BB6-CDEEE6A2D740}" type="datetimeFigureOut">
              <a:rPr lang="en-IN" smtClean="0"/>
              <a:t>16-02-2026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3C59FEE-F880-4970-85A6-B01C90063194}" type="slidenum">
              <a:rPr lang="en-IN" smtClean="0"/>
              <a:t>‹#›</a:t>
            </a:fld>
            <a:endParaRPr lang="en-IN"/>
          </a:p>
        </p:txBody>
      </p:sp>
    </p:spTree>
    <p:extLst>
      <p:ext uri="{BB962C8B-B14F-4D97-AF65-F5344CB8AC3E}">
        <p14:creationId xmlns:p14="http://schemas.microsoft.com/office/powerpoint/2010/main" val="90514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B42C73-4988-4ECC-8BB6-CDEEE6A2D740}" type="datetimeFigureOut">
              <a:rPr lang="en-IN" smtClean="0"/>
              <a:t>16-02-2026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3C59FEE-F880-4970-85A6-B01C90063194}" type="slidenum">
              <a:rPr lang="en-IN" smtClean="0"/>
              <a:t>‹#›</a:t>
            </a:fld>
            <a:endParaRPr lang="en-IN"/>
          </a:p>
        </p:txBody>
      </p:sp>
    </p:spTree>
    <p:extLst>
      <p:ext uri="{BB962C8B-B14F-4D97-AF65-F5344CB8AC3E}">
        <p14:creationId xmlns:p14="http://schemas.microsoft.com/office/powerpoint/2010/main" val="197550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B42C73-4988-4ECC-8BB6-CDEEE6A2D740}" type="datetimeFigureOut">
              <a:rPr lang="en-IN" smtClean="0"/>
              <a:t>16-02-2026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3C59FEE-F880-4970-85A6-B01C90063194}" type="slidenum">
              <a:rPr lang="en-IN" smtClean="0"/>
              <a:t>‹#›</a:t>
            </a:fld>
            <a:endParaRPr lang="en-IN"/>
          </a:p>
        </p:txBody>
      </p:sp>
    </p:spTree>
    <p:extLst>
      <p:ext uri="{BB962C8B-B14F-4D97-AF65-F5344CB8AC3E}">
        <p14:creationId xmlns:p14="http://schemas.microsoft.com/office/powerpoint/2010/main" val="1016275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B42C73-4988-4ECC-8BB6-CDEEE6A2D740}" type="datetimeFigureOut">
              <a:rPr lang="en-IN" smtClean="0"/>
              <a:t>16-02-2026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3C59FEE-F880-4970-85A6-B01C90063194}" type="slidenum">
              <a:rPr lang="en-IN" smtClean="0"/>
              <a:t>‹#›</a:t>
            </a:fld>
            <a:endParaRPr lang="en-IN"/>
          </a:p>
        </p:txBody>
      </p:sp>
    </p:spTree>
    <p:extLst>
      <p:ext uri="{BB962C8B-B14F-4D97-AF65-F5344CB8AC3E}">
        <p14:creationId xmlns:p14="http://schemas.microsoft.com/office/powerpoint/2010/main" val="1657569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B42C73-4988-4ECC-8BB6-CDEEE6A2D740}" type="datetimeFigureOut">
              <a:rPr lang="en-IN" smtClean="0"/>
              <a:t>16-02-2026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3C59FEE-F880-4970-85A6-B01C90063194}" type="slidenum">
              <a:rPr lang="en-IN" smtClean="0"/>
              <a:t>‹#›</a:t>
            </a:fld>
            <a:endParaRPr lang="en-IN"/>
          </a:p>
        </p:txBody>
      </p:sp>
    </p:spTree>
    <p:extLst>
      <p:ext uri="{BB962C8B-B14F-4D97-AF65-F5344CB8AC3E}">
        <p14:creationId xmlns:p14="http://schemas.microsoft.com/office/powerpoint/2010/main" val="1513292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B42C73-4988-4ECC-8BB6-CDEEE6A2D740}" type="datetimeFigureOut">
              <a:rPr lang="en-IN" smtClean="0"/>
              <a:t>16-02-2026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3C59FEE-F880-4970-85A6-B01C90063194}" type="slidenum">
              <a:rPr lang="en-IN" smtClean="0"/>
              <a:t>‹#›</a:t>
            </a:fld>
            <a:endParaRPr lang="en-IN"/>
          </a:p>
        </p:txBody>
      </p:sp>
    </p:spTree>
    <p:extLst>
      <p:ext uri="{BB962C8B-B14F-4D97-AF65-F5344CB8AC3E}">
        <p14:creationId xmlns:p14="http://schemas.microsoft.com/office/powerpoint/2010/main" val="3118948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B42C73-4988-4ECC-8BB6-CDEEE6A2D740}" type="datetimeFigureOut">
              <a:rPr lang="en-IN" smtClean="0"/>
              <a:t>16-02-2026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3C59FEE-F880-4970-85A6-B01C90063194}" type="slidenum">
              <a:rPr lang="en-IN" smtClean="0"/>
              <a:t>‹#›</a:t>
            </a:fld>
            <a:endParaRPr lang="en-IN"/>
          </a:p>
        </p:txBody>
      </p:sp>
    </p:spTree>
    <p:extLst>
      <p:ext uri="{BB962C8B-B14F-4D97-AF65-F5344CB8AC3E}">
        <p14:creationId xmlns:p14="http://schemas.microsoft.com/office/powerpoint/2010/main" val="46099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B42C73-4988-4ECC-8BB6-CDEEE6A2D740}" type="datetimeFigureOut">
              <a:rPr lang="en-IN" smtClean="0"/>
              <a:t>16-02-2026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3C59FEE-F880-4970-85A6-B01C90063194}" type="slidenum">
              <a:rPr lang="en-IN" smtClean="0"/>
              <a:t>‹#›</a:t>
            </a:fld>
            <a:endParaRPr lang="en-IN"/>
          </a:p>
        </p:txBody>
      </p:sp>
    </p:spTree>
    <p:extLst>
      <p:ext uri="{BB962C8B-B14F-4D97-AF65-F5344CB8AC3E}">
        <p14:creationId xmlns:p14="http://schemas.microsoft.com/office/powerpoint/2010/main" val="2072199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42C73-4988-4ECC-8BB6-CDEEE6A2D740}" type="datetimeFigureOut">
              <a:rPr lang="en-IN" smtClean="0"/>
              <a:t>16-02-2026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3C59FEE-F880-4970-85A6-B01C90063194}" type="slidenum">
              <a:rPr lang="en-IN" smtClean="0"/>
              <a:t>‹#›</a:t>
            </a:fld>
            <a:endParaRPr lang="en-IN"/>
          </a:p>
        </p:txBody>
      </p:sp>
    </p:spTree>
    <p:extLst>
      <p:ext uri="{BB962C8B-B14F-4D97-AF65-F5344CB8AC3E}">
        <p14:creationId xmlns:p14="http://schemas.microsoft.com/office/powerpoint/2010/main" val="3943378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42C73-4988-4ECC-8BB6-CDEEE6A2D740}" type="datetimeFigureOut">
              <a:rPr lang="en-IN" smtClean="0"/>
              <a:t>16-02-2026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3C59FEE-F880-4970-85A6-B01C90063194}" type="slidenum">
              <a:rPr lang="en-IN" smtClean="0"/>
              <a:t>‹#›</a:t>
            </a:fld>
            <a:endParaRPr lang="en-IN"/>
          </a:p>
        </p:txBody>
      </p:sp>
    </p:spTree>
    <p:extLst>
      <p:ext uri="{BB962C8B-B14F-4D97-AF65-F5344CB8AC3E}">
        <p14:creationId xmlns:p14="http://schemas.microsoft.com/office/powerpoint/2010/main" val="101853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42C73-4988-4ECC-8BB6-CDEEE6A2D740}" type="datetimeFigureOut">
              <a:rPr lang="en-IN" smtClean="0"/>
              <a:t>16-02-2026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3C59FEE-F880-4970-85A6-B01C90063194}" type="slidenum">
              <a:rPr lang="en-IN" smtClean="0"/>
              <a:t>‹#›</a:t>
            </a:fld>
            <a:endParaRPr lang="en-IN"/>
          </a:p>
        </p:txBody>
      </p:sp>
    </p:spTree>
    <p:extLst>
      <p:ext uri="{BB962C8B-B14F-4D97-AF65-F5344CB8AC3E}">
        <p14:creationId xmlns:p14="http://schemas.microsoft.com/office/powerpoint/2010/main" val="1122506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5B42C73-4988-4ECC-8BB6-CDEEE6A2D740}" type="datetimeFigureOut">
              <a:rPr lang="en-IN" smtClean="0"/>
              <a:t>16-02-2026</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C59FEE-F880-4970-85A6-B01C90063194}" type="slidenum">
              <a:rPr lang="en-IN" smtClean="0"/>
              <a:t>‹#›</a:t>
            </a:fld>
            <a:endParaRPr lang="en-IN"/>
          </a:p>
        </p:txBody>
      </p:sp>
    </p:spTree>
    <p:extLst>
      <p:ext uri="{BB962C8B-B14F-4D97-AF65-F5344CB8AC3E}">
        <p14:creationId xmlns:p14="http://schemas.microsoft.com/office/powerpoint/2010/main" val="392356636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32.jpg"/><Relationship Id="rId4" Type="http://schemas.openxmlformats.org/officeDocument/2006/relationships/image" Target="../media/image31.jp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62F0D4-90FB-C9AB-40FF-1750E7B06F7B}"/>
              </a:ext>
            </a:extLst>
          </p:cNvPr>
          <p:cNvSpPr>
            <a:spLocks noGrp="1"/>
          </p:cNvSpPr>
          <p:nvPr>
            <p:ph type="title" idx="4294967295"/>
          </p:nvPr>
        </p:nvSpPr>
        <p:spPr>
          <a:xfrm>
            <a:off x="0" y="0"/>
            <a:ext cx="12192000" cy="6858000"/>
          </a:xfrm>
          <a:gradFill>
            <a:gsLst>
              <a:gs pos="46000">
                <a:schemeClr val="accent1">
                  <a:lumMod val="5000"/>
                  <a:lumOff val="95000"/>
                </a:schemeClr>
              </a:gs>
              <a:gs pos="9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IN" sz="6000" b="1" dirty="0"/>
              <a:t> </a:t>
            </a:r>
            <a:br>
              <a:rPr lang="en-IN" sz="6000" b="1" dirty="0"/>
            </a:br>
            <a:br>
              <a:rPr lang="en-IN" sz="6000" b="1" dirty="0"/>
            </a:br>
            <a:br>
              <a:rPr lang="en-IN" sz="6000" b="1" dirty="0"/>
            </a:br>
            <a:br>
              <a:rPr lang="en-IN" sz="6000" b="1" dirty="0"/>
            </a:br>
            <a:br>
              <a:rPr lang="en-IN" sz="6000" b="1" dirty="0"/>
            </a:br>
            <a:r>
              <a:rPr lang="en-IN" sz="6000" b="1" dirty="0"/>
              <a:t>                        </a:t>
            </a:r>
            <a:br>
              <a:rPr lang="en-IN" sz="6000" b="1" dirty="0"/>
            </a:br>
            <a:br>
              <a:rPr lang="en-IN" sz="6000" b="1" dirty="0"/>
            </a:br>
            <a:r>
              <a:rPr lang="en-IN" sz="6000" b="1" dirty="0"/>
              <a:t> </a:t>
            </a:r>
            <a:br>
              <a:rPr lang="en-IN" sz="6000" b="1" dirty="0"/>
            </a:br>
            <a:r>
              <a:rPr lang="en-IN" sz="6000" b="1" dirty="0"/>
              <a:t>                     PEYJAL SAMVAD</a:t>
            </a:r>
            <a:br>
              <a:rPr lang="en-IN" sz="6000" b="1" dirty="0"/>
            </a:br>
            <a:r>
              <a:rPr lang="en-IN" sz="3200" b="1" dirty="0"/>
              <a:t>   </a:t>
            </a:r>
            <a:br>
              <a:rPr lang="en-IN" sz="3200" b="1" dirty="0"/>
            </a:br>
            <a:r>
              <a:rPr lang="en-IN" sz="3200" b="1" dirty="0"/>
              <a:t> </a:t>
            </a:r>
            <a:r>
              <a:rPr lang="en-IN" sz="2200" b="1" dirty="0"/>
              <a:t>                                                       </a:t>
            </a:r>
            <a:r>
              <a:rPr lang="en-IN" sz="2200" dirty="0"/>
              <a:t>District Water &amp; Sanitation Mission (DWSM), Bahraich</a:t>
            </a:r>
            <a:br>
              <a:rPr lang="en-IN" sz="2200" dirty="0"/>
            </a:br>
            <a:br>
              <a:rPr lang="en-IN" sz="2200" dirty="0"/>
            </a:br>
            <a:r>
              <a:rPr lang="en-IN" sz="2200" dirty="0"/>
              <a:t>                                                        </a:t>
            </a:r>
            <a:r>
              <a:rPr lang="en-IN" sz="2200" b="1" dirty="0"/>
              <a:t>February 17</a:t>
            </a:r>
            <a:r>
              <a:rPr lang="en-IN" sz="2200" b="1" baseline="30000" dirty="0"/>
              <a:t>th</a:t>
            </a:r>
            <a:r>
              <a:rPr lang="en-IN" sz="2200" b="1" dirty="0"/>
              <a:t>, 2026</a:t>
            </a:r>
            <a:br>
              <a:rPr lang="en-IN" sz="2200" b="1" dirty="0"/>
            </a:br>
            <a:br>
              <a:rPr lang="en-IN" sz="2200" b="1" dirty="0"/>
            </a:br>
            <a:r>
              <a:rPr lang="en-IN" sz="2200" b="1" dirty="0"/>
              <a:t>                                                        </a:t>
            </a:r>
            <a:r>
              <a:rPr lang="en-IN" sz="2200" dirty="0"/>
              <a:t>Presented by </a:t>
            </a:r>
            <a:r>
              <a:rPr lang="en-IN" sz="2200" b="1" dirty="0"/>
              <a:t>Akshay Tripathi ,DM and collector, Bahraich</a:t>
            </a:r>
            <a:br>
              <a:rPr lang="en-IN" sz="2200" b="1" dirty="0"/>
            </a:br>
            <a:br>
              <a:rPr lang="en-IN" sz="2200" b="1" dirty="0"/>
            </a:br>
            <a:br>
              <a:rPr lang="en-IN" sz="2200" b="1" dirty="0"/>
            </a:br>
            <a:r>
              <a:rPr lang="en-IN" sz="2200" b="1" dirty="0"/>
              <a:t>                        </a:t>
            </a:r>
            <a:br>
              <a:rPr lang="en-IN" sz="3200" b="1" dirty="0"/>
            </a:br>
            <a:br>
              <a:rPr lang="en-IN" sz="3200" b="1" dirty="0"/>
            </a:br>
            <a:br>
              <a:rPr lang="en-IN" sz="3200" b="1" dirty="0"/>
            </a:br>
            <a:br>
              <a:rPr lang="en-IN" sz="3200" b="1" dirty="0"/>
            </a:br>
            <a:br>
              <a:rPr lang="en-IN" sz="3200" b="1" dirty="0"/>
            </a:br>
            <a:br>
              <a:rPr lang="en-IN" sz="3200" b="1" dirty="0"/>
            </a:br>
            <a:br>
              <a:rPr lang="en-IN" sz="3200" b="1" dirty="0"/>
            </a:br>
            <a:br>
              <a:rPr lang="en-IN" sz="3200" b="1" dirty="0"/>
            </a:br>
            <a:br>
              <a:rPr lang="en-IN" sz="3200" b="1" dirty="0"/>
            </a:br>
            <a:br>
              <a:rPr lang="en-IN" sz="3200" b="1" dirty="0"/>
            </a:br>
            <a:br>
              <a:rPr lang="en-IN" sz="3200" b="1" dirty="0"/>
            </a:br>
            <a:br>
              <a:rPr lang="en-IN" sz="3200" b="1" dirty="0"/>
            </a:br>
            <a:br>
              <a:rPr lang="en-IN" sz="3200" b="1" dirty="0"/>
            </a:br>
            <a:r>
              <a:rPr lang="en-IN" sz="3200" b="1" dirty="0"/>
              <a:t>                                        </a:t>
            </a:r>
          </a:p>
        </p:txBody>
      </p:sp>
      <p:pic>
        <p:nvPicPr>
          <p:cNvPr id="7" name="Picture 6" descr="A blue water drop with a faucet&#10;&#10;AI-generated content may be incorrect.">
            <a:extLst>
              <a:ext uri="{FF2B5EF4-FFF2-40B4-BE49-F238E27FC236}">
                <a16:creationId xmlns:a16="http://schemas.microsoft.com/office/drawing/2014/main" id="{362301E9-2231-F050-0131-BB00FECB29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964"/>
            <a:ext cx="2484783" cy="1759111"/>
          </a:xfrm>
          <a:prstGeom prst="rect">
            <a:avLst/>
          </a:prstGeom>
        </p:spPr>
      </p:pic>
      <p:pic>
        <p:nvPicPr>
          <p:cNvPr id="10" name="Picture 9" descr="A black and white logo&#10;&#10;AI-generated content may be incorrect.">
            <a:extLst>
              <a:ext uri="{FF2B5EF4-FFF2-40B4-BE49-F238E27FC236}">
                <a16:creationId xmlns:a16="http://schemas.microsoft.com/office/drawing/2014/main" id="{C1C13C7E-9E9B-438D-892F-0326A79795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4876" y="0"/>
            <a:ext cx="2397124" cy="1871041"/>
          </a:xfrm>
          <a:prstGeom prst="rect">
            <a:avLst/>
          </a:prstGeom>
          <a:gradFill>
            <a:gsLst>
              <a:gs pos="11174">
                <a:srgbClr val="DDF0FA"/>
              </a:gs>
              <a:gs pos="1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3795307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9A3E0E-1369-8C61-F0AA-5CB14F26D20E}"/>
              </a:ext>
            </a:extLst>
          </p:cNvPr>
          <p:cNvSpPr>
            <a:spLocks noGrp="1"/>
          </p:cNvSpPr>
          <p:nvPr>
            <p:ph idx="1"/>
          </p:nvPr>
        </p:nvSpPr>
        <p:spPr>
          <a:xfrm>
            <a:off x="0" y="0"/>
            <a:ext cx="12192000" cy="6858000"/>
          </a:xfrm>
        </p:spPr>
        <p:txBody>
          <a:bodyPr>
            <a:normAutofit/>
          </a:bodyPr>
          <a:lstStyle/>
          <a:p>
            <a:pPr marL="0" indent="0">
              <a:buNone/>
            </a:pPr>
            <a:r>
              <a:rPr lang="en-US" sz="2000" b="1" dirty="0"/>
              <a:t> </a:t>
            </a:r>
          </a:p>
          <a:p>
            <a:pPr>
              <a:buFont typeface="Wingdings" panose="05000000000000000000" pitchFamily="2" charset="2"/>
              <a:buChar char="v"/>
            </a:pPr>
            <a:r>
              <a:rPr lang="en-US" sz="2000" b="1" dirty="0"/>
              <a:t> Periodic Functionality Assessments</a:t>
            </a:r>
          </a:p>
          <a:p>
            <a:pPr marL="0" indent="0">
              <a:buNone/>
            </a:pPr>
            <a:r>
              <a:rPr lang="en-US" sz="1600" b="1" dirty="0"/>
              <a:t>           Monthly and Quarterly Functionality Checks</a:t>
            </a:r>
            <a:r>
              <a:rPr lang="en-US" sz="1600" dirty="0"/>
              <a:t>:-   Conduct physical verification of:          </a:t>
            </a:r>
          </a:p>
          <a:p>
            <a:pPr marL="0" indent="0">
              <a:buNone/>
            </a:pPr>
            <a:r>
              <a:rPr lang="en-US" sz="1600" dirty="0"/>
              <a:t>                                                      1- Source yield and sustainability , Storage reservoir condition</a:t>
            </a:r>
          </a:p>
          <a:p>
            <a:pPr marL="0" indent="0">
              <a:buNone/>
            </a:pPr>
            <a:r>
              <a:rPr lang="en-US" sz="1600" dirty="0"/>
              <a:t>                                                      2- Distribution network leakages, Household      </a:t>
            </a:r>
          </a:p>
          <a:p>
            <a:pPr marL="0" indent="0">
              <a:buNone/>
            </a:pPr>
            <a:r>
              <a:rPr lang="en-US" sz="1600" dirty="0"/>
              <a:t>                                                            tap functionality (minimum 55 lpcd </a:t>
            </a:r>
          </a:p>
          <a:p>
            <a:pPr marL="0" indent="0">
              <a:buNone/>
            </a:pPr>
            <a:r>
              <a:rPr lang="en-US" sz="1600" dirty="0"/>
              <a:t>                                                                                                                                                                              </a:t>
            </a:r>
          </a:p>
          <a:p>
            <a:pPr marL="0" indent="0">
              <a:buNone/>
            </a:pPr>
            <a:endParaRPr lang="en-US" sz="1600" dirty="0"/>
          </a:p>
          <a:p>
            <a:pPr marL="0" indent="0">
              <a:buNone/>
            </a:pPr>
            <a:r>
              <a:rPr lang="en-US" sz="1600" dirty="0"/>
              <a:t>                                                                                                                                                   (Physical verification of PWS by EE UPJN GP-</a:t>
            </a:r>
            <a:r>
              <a:rPr lang="en-US" sz="1600" dirty="0" err="1"/>
              <a:t>Chetra,Block</a:t>
            </a:r>
            <a:r>
              <a:rPr lang="en-US" sz="1600" dirty="0"/>
              <a:t>-</a:t>
            </a:r>
            <a:r>
              <a:rPr lang="en-US" sz="1600" dirty="0" err="1"/>
              <a:t>Tejwapur</a:t>
            </a:r>
            <a:r>
              <a:rPr lang="en-US" sz="1600" dirty="0"/>
              <a:t>)</a:t>
            </a:r>
          </a:p>
          <a:p>
            <a:pPr marL="0" indent="0">
              <a:buNone/>
            </a:pPr>
            <a:r>
              <a:rPr lang="en-US" sz="1600" dirty="0"/>
              <a:t>       </a:t>
            </a:r>
            <a:r>
              <a:rPr lang="en-US" sz="1600" b="1" dirty="0"/>
              <a:t>  Water Quality Surveillance</a:t>
            </a:r>
            <a:r>
              <a:rPr lang="en-US" sz="1600" dirty="0"/>
              <a:t>:- </a:t>
            </a:r>
          </a:p>
          <a:p>
            <a:pPr marL="0" indent="0">
              <a:buNone/>
            </a:pPr>
            <a:r>
              <a:rPr lang="en-US" sz="1600" dirty="0"/>
              <a:t>                 Test water at source, distribution, and household level:    </a:t>
            </a:r>
          </a:p>
          <a:p>
            <a:pPr marL="0" indent="0">
              <a:buNone/>
            </a:pPr>
            <a:r>
              <a:rPr lang="en-US" sz="1600" dirty="0"/>
              <a:t>                 </a:t>
            </a:r>
            <a:r>
              <a:rPr lang="en-US" sz="1600" b="1" dirty="0"/>
              <a:t>Quarterly</a:t>
            </a:r>
            <a:r>
              <a:rPr lang="en-US" sz="1600" dirty="0"/>
              <a:t>: Laboratory analysis by District/Block Water Testing Labs  </a:t>
            </a:r>
          </a:p>
          <a:p>
            <a:pPr marL="0" indent="0">
              <a:buNone/>
            </a:pPr>
            <a:r>
              <a:rPr lang="en-US" sz="1600" dirty="0"/>
              <a:t>                  </a:t>
            </a:r>
            <a:r>
              <a:rPr lang="en-US" sz="1600" b="1" dirty="0"/>
              <a:t>Monthly  </a:t>
            </a:r>
            <a:r>
              <a:rPr lang="en-US" sz="1600" dirty="0"/>
              <a:t>: Field test kits by VWSC</a:t>
            </a:r>
          </a:p>
          <a:p>
            <a:pPr marL="0" indent="0">
              <a:buNone/>
            </a:pPr>
            <a:r>
              <a:rPr lang="en-US" sz="1600" dirty="0"/>
              <a:t>                                Enter all test results in the WQMIS (Water Quality Management </a:t>
            </a:r>
          </a:p>
          <a:p>
            <a:pPr marL="0" indent="0">
              <a:buNone/>
            </a:pPr>
            <a:r>
              <a:rPr lang="en-US" sz="1600" dirty="0"/>
              <a:t>                     Information System)</a:t>
            </a:r>
            <a:r>
              <a:rPr lang="en-IN" sz="1600" dirty="0"/>
              <a:t>          </a:t>
            </a:r>
          </a:p>
          <a:p>
            <a:pPr marL="0" indent="0">
              <a:buNone/>
            </a:pPr>
            <a:r>
              <a:rPr lang="en-IN" sz="1600" dirty="0"/>
              <a:t>                                                                                                                                              </a:t>
            </a:r>
          </a:p>
          <a:p>
            <a:pPr marL="0" indent="0">
              <a:buNone/>
            </a:pPr>
            <a:r>
              <a:rPr lang="en-IN" sz="1600" dirty="0"/>
              <a:t>                                                                                                                                                             </a:t>
            </a:r>
            <a:r>
              <a:rPr lang="en-US" sz="1600" dirty="0"/>
              <a:t>(Water test by FTK women’s at GP- Gajpatipur, Block-</a:t>
            </a:r>
            <a:r>
              <a:rPr lang="en-US" sz="1600" dirty="0" err="1"/>
              <a:t>Tejwapur</a:t>
            </a:r>
            <a:r>
              <a:rPr lang="en-US" sz="1600" dirty="0"/>
              <a:t>)</a:t>
            </a:r>
          </a:p>
        </p:txBody>
      </p:sp>
      <p:pic>
        <p:nvPicPr>
          <p:cNvPr id="5" name="Picture 4" descr="Physical verication of scheme by EE UPJN sir&#10;GP- Chetra&#10;Block- Tejwapur">
            <a:extLst>
              <a:ext uri="{FF2B5EF4-FFF2-40B4-BE49-F238E27FC236}">
                <a16:creationId xmlns:a16="http://schemas.microsoft.com/office/drawing/2014/main" id="{383586A2-2D69-6B67-0C29-D423AD024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814" y="225762"/>
            <a:ext cx="4000364" cy="2246505"/>
          </a:xfrm>
          <a:prstGeom prst="rect">
            <a:avLst/>
          </a:prstGeom>
        </p:spPr>
      </p:pic>
      <p:pic>
        <p:nvPicPr>
          <p:cNvPr id="7" name="Picture 6" descr="Water testing by FTK womens&#10;GP- Gajpatipur&#10;Block-Tejwapur">
            <a:extLst>
              <a:ext uri="{FF2B5EF4-FFF2-40B4-BE49-F238E27FC236}">
                <a16:creationId xmlns:a16="http://schemas.microsoft.com/office/drawing/2014/main" id="{BB8D4C53-2BEA-D950-7CFD-C6EF7343D8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8863963" y="2372850"/>
            <a:ext cx="1888067" cy="4000363"/>
          </a:xfrm>
          <a:prstGeom prst="rect">
            <a:avLst/>
          </a:prstGeom>
        </p:spPr>
      </p:pic>
    </p:spTree>
    <p:extLst>
      <p:ext uri="{BB962C8B-B14F-4D97-AF65-F5344CB8AC3E}">
        <p14:creationId xmlns:p14="http://schemas.microsoft.com/office/powerpoint/2010/main" val="3412294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E728B-6277-0E96-07BB-1E3EB7D55B91}"/>
              </a:ext>
            </a:extLst>
          </p:cNvPr>
          <p:cNvSpPr>
            <a:spLocks noGrp="1"/>
          </p:cNvSpPr>
          <p:nvPr>
            <p:ph type="title"/>
          </p:nvPr>
        </p:nvSpPr>
        <p:spPr>
          <a:xfrm>
            <a:off x="0" y="0"/>
            <a:ext cx="12192000" cy="750627"/>
          </a:xfrm>
          <a:solidFill>
            <a:schemeClr val="tx2"/>
          </a:solidFill>
        </p:spPr>
        <p:txBody>
          <a:bodyPr>
            <a:normAutofit/>
          </a:bodyPr>
          <a:lstStyle/>
          <a:p>
            <a:r>
              <a:rPr lang="en-IN" sz="3600" b="1" dirty="0">
                <a:solidFill>
                  <a:schemeClr val="bg1"/>
                </a:solidFill>
              </a:rPr>
              <a:t>DWSM source sustenance plans</a:t>
            </a:r>
            <a:endParaRPr lang="en-IN" sz="2800" dirty="0">
              <a:solidFill>
                <a:schemeClr val="bg1"/>
              </a:solidFill>
            </a:endParaRPr>
          </a:p>
        </p:txBody>
      </p:sp>
      <p:sp>
        <p:nvSpPr>
          <p:cNvPr id="3" name="Content Placeholder 2">
            <a:extLst>
              <a:ext uri="{FF2B5EF4-FFF2-40B4-BE49-F238E27FC236}">
                <a16:creationId xmlns:a16="http://schemas.microsoft.com/office/drawing/2014/main" id="{0A92ADB8-1615-D7E5-F67B-C62752D4E674}"/>
              </a:ext>
            </a:extLst>
          </p:cNvPr>
          <p:cNvSpPr>
            <a:spLocks noGrp="1"/>
          </p:cNvSpPr>
          <p:nvPr>
            <p:ph idx="1"/>
          </p:nvPr>
        </p:nvSpPr>
        <p:spPr>
          <a:xfrm>
            <a:off x="122830" y="750627"/>
            <a:ext cx="11969086" cy="6107373"/>
          </a:xfrm>
        </p:spPr>
        <p:txBody>
          <a:bodyPr>
            <a:normAutofit/>
          </a:bodyPr>
          <a:lstStyle/>
          <a:p>
            <a:pPr marL="0" indent="0" algn="just">
              <a:buNone/>
            </a:pPr>
            <a:r>
              <a:rPr lang="en-US" sz="2000" b="1" dirty="0"/>
              <a:t>DWSM source sustenance plans focus on both traditional and modern water conservation and replenishment methods. </a:t>
            </a:r>
          </a:p>
          <a:p>
            <a:pPr marL="0" indent="0" algn="just">
              <a:buNone/>
            </a:pPr>
            <a:r>
              <a:rPr lang="en-US" sz="2000" b="1" dirty="0"/>
              <a:t>Key components includes:</a:t>
            </a:r>
            <a:endParaRPr lang="en-US" sz="2000" dirty="0"/>
          </a:p>
          <a:p>
            <a:r>
              <a:rPr lang="en-IN" sz="2000" dirty="0"/>
              <a:t>Water conservation </a:t>
            </a:r>
          </a:p>
          <a:p>
            <a:r>
              <a:rPr lang="en-IN" sz="2000" dirty="0"/>
              <a:t>Rainwater harvesting</a:t>
            </a:r>
          </a:p>
          <a:p>
            <a:r>
              <a:rPr lang="en-IN" sz="2000" dirty="0"/>
              <a:t>Greywater management</a:t>
            </a:r>
          </a:p>
          <a:p>
            <a:r>
              <a:rPr lang="en-IN" sz="2000" dirty="0"/>
              <a:t>Groundwater management</a:t>
            </a:r>
          </a:p>
          <a:p>
            <a:r>
              <a:rPr lang="en-US" sz="2000" dirty="0"/>
              <a:t>Watershed management</a:t>
            </a:r>
          </a:p>
          <a:p>
            <a:pPr marL="0" indent="0">
              <a:lnSpc>
                <a:spcPct val="110000"/>
              </a:lnSpc>
              <a:buNone/>
            </a:pPr>
            <a:r>
              <a:rPr lang="en-US" sz="2000" dirty="0"/>
              <a:t>                                                                                                                                        </a:t>
            </a:r>
            <a:r>
              <a:rPr lang="en-US" sz="1400" dirty="0"/>
              <a:t>Recharge Pit at GP-</a:t>
            </a:r>
            <a:r>
              <a:rPr lang="en-US" sz="1400" dirty="0" err="1"/>
              <a:t>Raniapur</a:t>
            </a:r>
            <a:r>
              <a:rPr lang="en-US" sz="1400" dirty="0"/>
              <a:t>  </a:t>
            </a:r>
            <a:r>
              <a:rPr lang="en-US" sz="1400" dirty="0" err="1"/>
              <a:t>Gobrahi</a:t>
            </a:r>
            <a:r>
              <a:rPr lang="en-US" sz="1400" dirty="0"/>
              <a:t>  Block-</a:t>
            </a:r>
            <a:r>
              <a:rPr lang="en-US" sz="1400" dirty="0" err="1"/>
              <a:t>Visheshwarganj</a:t>
            </a:r>
            <a:endParaRPr lang="en-US" sz="1400" dirty="0"/>
          </a:p>
          <a:p>
            <a:pPr marL="0" indent="0">
              <a:lnSpc>
                <a:spcPct val="110000"/>
              </a:lnSpc>
              <a:buNone/>
            </a:pPr>
            <a:r>
              <a:rPr lang="en-US" sz="2000" b="1" dirty="0"/>
              <a:t>Strategies for implementation </a:t>
            </a:r>
          </a:p>
          <a:p>
            <a:pPr algn="just"/>
            <a:r>
              <a:rPr lang="en-IN" sz="2000" dirty="0"/>
              <a:t>Community-based approach</a:t>
            </a:r>
          </a:p>
          <a:p>
            <a:pPr algn="just"/>
            <a:r>
              <a:rPr lang="en-IN" sz="2000" dirty="0"/>
              <a:t>Capacity building</a:t>
            </a:r>
          </a:p>
          <a:p>
            <a:pPr algn="just"/>
            <a:r>
              <a:rPr lang="en-IN" sz="2000" dirty="0"/>
              <a:t>IEC activities                                                               </a:t>
            </a:r>
          </a:p>
          <a:p>
            <a:pPr marL="0" indent="0" algn="just">
              <a:buNone/>
            </a:pPr>
            <a:r>
              <a:rPr lang="en-IN" sz="2000" dirty="0"/>
              <a:t>				</a:t>
            </a:r>
          </a:p>
          <a:p>
            <a:pPr marL="0" indent="0" algn="just">
              <a:buNone/>
            </a:pPr>
            <a:r>
              <a:rPr lang="en-IN" sz="2000" dirty="0"/>
              <a:t>                                                                       		</a:t>
            </a:r>
            <a:r>
              <a:rPr lang="en-IN" sz="1400" dirty="0"/>
              <a:t>IEC awareness programme at GP-</a:t>
            </a:r>
            <a:r>
              <a:rPr lang="en-IN" sz="1400" dirty="0" err="1"/>
              <a:t>Gujara</a:t>
            </a:r>
            <a:r>
              <a:rPr lang="en-IN" sz="1400" dirty="0"/>
              <a:t>, Block-</a:t>
            </a:r>
            <a:r>
              <a:rPr lang="en-IN" sz="1400" dirty="0" err="1"/>
              <a:t>Visheshwarganj</a:t>
            </a:r>
            <a:endParaRPr lang="en-IN" sz="1400" dirty="0"/>
          </a:p>
        </p:txBody>
      </p:sp>
      <p:pic>
        <p:nvPicPr>
          <p:cNvPr id="5" name="Picture 4" descr="ISA, IEC meeting with GP persons for source sustenance (water wastage) awareness programme.&#10;GP- Gujara&#10;Block- Visheshwarganj&#10;">
            <a:extLst>
              <a:ext uri="{FF2B5EF4-FFF2-40B4-BE49-F238E27FC236}">
                <a16:creationId xmlns:a16="http://schemas.microsoft.com/office/drawing/2014/main" id="{9BE0E06E-75A0-B2A2-8D57-9FFF888FBA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9760" y="4391247"/>
            <a:ext cx="2915920" cy="1959713"/>
          </a:xfrm>
          <a:prstGeom prst="rect">
            <a:avLst/>
          </a:prstGeom>
        </p:spPr>
      </p:pic>
      <p:pic>
        <p:nvPicPr>
          <p:cNvPr id="7" name="Picture 6" descr="ISA, IEC meeting with GP persons for source sustenance (water wastage) awareness programme.&#10;GP- Gujara&#10;Block- Visheshwarganj">
            <a:extLst>
              <a:ext uri="{FF2B5EF4-FFF2-40B4-BE49-F238E27FC236}">
                <a16:creationId xmlns:a16="http://schemas.microsoft.com/office/drawing/2014/main" id="{742A6EDC-880C-C8BC-6FD0-A347641297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3080" y="4391247"/>
            <a:ext cx="3068320" cy="1816632"/>
          </a:xfrm>
          <a:prstGeom prst="rect">
            <a:avLst/>
          </a:prstGeom>
        </p:spPr>
      </p:pic>
      <p:pic>
        <p:nvPicPr>
          <p:cNvPr id="9" name="Picture 8" descr="Construction of Recharge pit for underground water.&#10;GP- Ranipur Gobrahi&#10;Block- Visheshwarganj">
            <a:extLst>
              <a:ext uri="{FF2B5EF4-FFF2-40B4-BE49-F238E27FC236}">
                <a16:creationId xmlns:a16="http://schemas.microsoft.com/office/drawing/2014/main" id="{EEC074A4-D5E3-E33C-FA3E-D989A55EBC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1135" y="1554770"/>
            <a:ext cx="3678865" cy="2032334"/>
          </a:xfrm>
          <a:prstGeom prst="rect">
            <a:avLst/>
          </a:prstGeom>
        </p:spPr>
      </p:pic>
      <p:pic>
        <p:nvPicPr>
          <p:cNvPr id="11" name="Picture 10" descr="Water conservation poster with water drops&#10;&#10;AI-generated content may be incorrect.">
            <a:extLst>
              <a:ext uri="{FF2B5EF4-FFF2-40B4-BE49-F238E27FC236}">
                <a16:creationId xmlns:a16="http://schemas.microsoft.com/office/drawing/2014/main" id="{F384DCE2-1B94-6AB6-BA2D-BACB3A7D88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9760" y="1554770"/>
            <a:ext cx="2915920" cy="2102795"/>
          </a:xfrm>
          <a:prstGeom prst="rect">
            <a:avLst/>
          </a:prstGeom>
        </p:spPr>
      </p:pic>
    </p:spTree>
    <p:extLst>
      <p:ext uri="{BB962C8B-B14F-4D97-AF65-F5344CB8AC3E}">
        <p14:creationId xmlns:p14="http://schemas.microsoft.com/office/powerpoint/2010/main" val="2245358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0A37D-4ED8-0012-7EDD-8F37EB9F25AB}"/>
              </a:ext>
            </a:extLst>
          </p:cNvPr>
          <p:cNvSpPr>
            <a:spLocks noGrp="1"/>
          </p:cNvSpPr>
          <p:nvPr>
            <p:ph type="title"/>
          </p:nvPr>
        </p:nvSpPr>
        <p:spPr>
          <a:xfrm>
            <a:off x="0" y="1"/>
            <a:ext cx="12192000" cy="844349"/>
          </a:xfrm>
          <a:solidFill>
            <a:schemeClr val="tx2"/>
          </a:solidFill>
        </p:spPr>
        <p:txBody>
          <a:bodyPr>
            <a:normAutofit/>
          </a:bodyPr>
          <a:lstStyle/>
          <a:p>
            <a:r>
              <a:rPr lang="en-IN" sz="3600" b="1" dirty="0">
                <a:solidFill>
                  <a:schemeClr val="bg1"/>
                </a:solidFill>
              </a:rPr>
              <a:t>Effective water quality surveillance</a:t>
            </a:r>
          </a:p>
        </p:txBody>
      </p:sp>
      <p:sp>
        <p:nvSpPr>
          <p:cNvPr id="3" name="Content Placeholder 2">
            <a:extLst>
              <a:ext uri="{FF2B5EF4-FFF2-40B4-BE49-F238E27FC236}">
                <a16:creationId xmlns:a16="http://schemas.microsoft.com/office/drawing/2014/main" id="{8A7F793A-9EA0-2702-B831-7E3DEB02F30C}"/>
              </a:ext>
            </a:extLst>
          </p:cNvPr>
          <p:cNvSpPr>
            <a:spLocks noGrp="1"/>
          </p:cNvSpPr>
          <p:nvPr>
            <p:ph idx="1"/>
          </p:nvPr>
        </p:nvSpPr>
        <p:spPr>
          <a:xfrm>
            <a:off x="0" y="1341120"/>
            <a:ext cx="12192000" cy="5516879"/>
          </a:xfrm>
        </p:spPr>
        <p:txBody>
          <a:bodyPr>
            <a:normAutofit lnSpcReduction="10000"/>
          </a:bodyPr>
          <a:lstStyle/>
          <a:p>
            <a:r>
              <a:rPr lang="en-US" sz="2000" dirty="0"/>
              <a:t>Key Components of Effective Water Quality Surveillance</a:t>
            </a:r>
          </a:p>
          <a:p>
            <a:pPr marL="0" indent="0">
              <a:buNone/>
            </a:pPr>
            <a:r>
              <a:rPr lang="en-US" sz="2000" dirty="0"/>
              <a:t>    A. Institutional Framework</a:t>
            </a:r>
          </a:p>
          <a:p>
            <a:pPr marL="0" indent="0">
              <a:buNone/>
            </a:pPr>
            <a:r>
              <a:rPr lang="en-IN" sz="2000" dirty="0"/>
              <a:t>    B. Water Quality Monitoring</a:t>
            </a:r>
          </a:p>
          <a:p>
            <a:pPr marL="0" indent="0">
              <a:buNone/>
            </a:pPr>
            <a:r>
              <a:rPr lang="en-US" sz="2000" dirty="0"/>
              <a:t>    C. Data Management and Analysis</a:t>
            </a:r>
          </a:p>
          <a:p>
            <a:pPr marL="0" indent="0">
              <a:buNone/>
            </a:pPr>
            <a:r>
              <a:rPr lang="en-US" sz="2000" dirty="0"/>
              <a:t>    D. Response and Control Measures</a:t>
            </a:r>
          </a:p>
          <a:p>
            <a:pPr marL="0" indent="0">
              <a:buNone/>
            </a:pPr>
            <a:r>
              <a:rPr lang="en-IN" sz="2000" dirty="0"/>
              <a:t>    E. Community Involvement</a:t>
            </a:r>
          </a:p>
          <a:p>
            <a:pPr marL="0" indent="0">
              <a:buNone/>
            </a:pPr>
            <a:r>
              <a:rPr lang="en-IN" sz="1400" dirty="0"/>
              <a:t>                                                                                                                               Water Tank cleaning                                    IEC conduct awareness programme for safe water handling </a:t>
            </a:r>
          </a:p>
          <a:p>
            <a:pPr marL="0" indent="0">
              <a:buNone/>
            </a:pPr>
            <a:r>
              <a:rPr lang="en-IN" sz="1400" dirty="0"/>
              <a:t>                                                                                                                    GP- Ashoka Deeha , Block-Chittaura                                        GP- Sahasrava , Block- Payagpur     </a:t>
            </a:r>
          </a:p>
          <a:p>
            <a:pPr marL="0" indent="0">
              <a:buNone/>
            </a:pPr>
            <a:endParaRPr lang="en-IN" sz="1400" dirty="0"/>
          </a:p>
          <a:p>
            <a:pPr marL="0" indent="0">
              <a:buNone/>
            </a:pPr>
            <a:endParaRPr lang="en-IN" sz="1400" dirty="0"/>
          </a:p>
          <a:p>
            <a:pPr marL="0" indent="0">
              <a:buNone/>
            </a:pPr>
            <a:endParaRPr lang="en-IN" sz="1400" dirty="0"/>
          </a:p>
          <a:p>
            <a:pPr marL="0" indent="0">
              <a:buNone/>
            </a:pPr>
            <a:endParaRPr lang="en-IN" sz="1400" dirty="0"/>
          </a:p>
          <a:p>
            <a:pPr marL="0" indent="0">
              <a:buNone/>
            </a:pPr>
            <a:endParaRPr lang="en-IN" sz="1400" dirty="0"/>
          </a:p>
          <a:p>
            <a:pPr marL="0" indent="0">
              <a:buNone/>
            </a:pPr>
            <a:endParaRPr lang="en-IN" sz="1400" dirty="0"/>
          </a:p>
          <a:p>
            <a:pPr marL="0" indent="0">
              <a:buNone/>
            </a:pPr>
            <a:r>
              <a:rPr lang="en-IN" sz="1400" dirty="0"/>
              <a:t>                   </a:t>
            </a:r>
          </a:p>
          <a:p>
            <a:pPr marL="0" indent="0">
              <a:buNone/>
            </a:pPr>
            <a:r>
              <a:rPr lang="en-IN" sz="1400" dirty="0"/>
              <a:t>                        Water testing by FTK Women                                         Water testing by FTK Women                    IEC conduct awareness programme for safe water handling</a:t>
            </a:r>
          </a:p>
          <a:p>
            <a:pPr marL="0" indent="0">
              <a:buNone/>
            </a:pPr>
            <a:r>
              <a:rPr lang="en-IN" sz="1400" dirty="0"/>
              <a:t>                     GP- Sarkhana, Block-</a:t>
            </a:r>
            <a:r>
              <a:rPr lang="en-IN" sz="1400" dirty="0" err="1"/>
              <a:t>Huzoorpur</a:t>
            </a:r>
            <a:r>
              <a:rPr lang="en-IN" sz="1400" dirty="0"/>
              <a:t>                                                                                                                                                    GP-Malawa , Block-Payagpur                                                                                                                                              </a:t>
            </a:r>
          </a:p>
        </p:txBody>
      </p:sp>
      <p:pic>
        <p:nvPicPr>
          <p:cNvPr id="5" name="Picture 4" descr="Water testing by FTK women&#10;GP- Sarkhana&#10;Block- Huzoorpur">
            <a:extLst>
              <a:ext uri="{FF2B5EF4-FFF2-40B4-BE49-F238E27FC236}">
                <a16:creationId xmlns:a16="http://schemas.microsoft.com/office/drawing/2014/main" id="{16BEEA20-9C11-DDEF-946B-71A3B456D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126" y="4228768"/>
            <a:ext cx="3465989" cy="1784882"/>
          </a:xfrm>
          <a:prstGeom prst="rect">
            <a:avLst/>
          </a:prstGeom>
        </p:spPr>
      </p:pic>
      <p:pic>
        <p:nvPicPr>
          <p:cNvPr id="7" name="Picture 6" descr="Water testing by FTK women">
            <a:extLst>
              <a:ext uri="{FF2B5EF4-FFF2-40B4-BE49-F238E27FC236}">
                <a16:creationId xmlns:a16="http://schemas.microsoft.com/office/drawing/2014/main" id="{FAD2AC0D-2735-2F28-09BF-AED1418130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6241" y="4228768"/>
            <a:ext cx="2997200" cy="1784882"/>
          </a:xfrm>
          <a:prstGeom prst="rect">
            <a:avLst/>
          </a:prstGeom>
        </p:spPr>
      </p:pic>
      <p:pic>
        <p:nvPicPr>
          <p:cNvPr id="9" name="Picture 8" descr="A- Water Tank cleaning (Institutional Framework)&#10;GP-Ashoka Deeha&#10;Block- Chittaura">
            <a:extLst>
              <a:ext uri="{FF2B5EF4-FFF2-40B4-BE49-F238E27FC236}">
                <a16:creationId xmlns:a16="http://schemas.microsoft.com/office/drawing/2014/main" id="{A28AC0E5-7375-7A99-E4E8-B93719C2C0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6241" y="1762434"/>
            <a:ext cx="2997200" cy="1784882"/>
          </a:xfrm>
          <a:prstGeom prst="rect">
            <a:avLst/>
          </a:prstGeom>
        </p:spPr>
      </p:pic>
      <p:pic>
        <p:nvPicPr>
          <p:cNvPr id="13" name="Picture 12" descr="Awareness about safe water handling and reporting of water issues.&#10;GP- Malawa&#10;Block  Payagpur&#10;">
            <a:extLst>
              <a:ext uri="{FF2B5EF4-FFF2-40B4-BE49-F238E27FC236}">
                <a16:creationId xmlns:a16="http://schemas.microsoft.com/office/drawing/2014/main" id="{7D504FB2-4E35-D254-E317-8C56A5238C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9120" y="4228768"/>
            <a:ext cx="2997200" cy="1784882"/>
          </a:xfrm>
          <a:prstGeom prst="rect">
            <a:avLst/>
          </a:prstGeom>
        </p:spPr>
      </p:pic>
      <p:pic>
        <p:nvPicPr>
          <p:cNvPr id="15" name="Picture 14" descr="Awareness about safe water handling and reporting of water issues.&#10;GP- Sahasrava&#10;Block  Payagpur">
            <a:extLst>
              <a:ext uri="{FF2B5EF4-FFF2-40B4-BE49-F238E27FC236}">
                <a16:creationId xmlns:a16="http://schemas.microsoft.com/office/drawing/2014/main" id="{36905F5D-488C-F273-036A-CAD4E4E078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53402" y="1341120"/>
            <a:ext cx="2997200" cy="2206196"/>
          </a:xfrm>
          <a:prstGeom prst="rect">
            <a:avLst/>
          </a:prstGeom>
        </p:spPr>
      </p:pic>
    </p:spTree>
    <p:extLst>
      <p:ext uri="{BB962C8B-B14F-4D97-AF65-F5344CB8AC3E}">
        <p14:creationId xmlns:p14="http://schemas.microsoft.com/office/powerpoint/2010/main" val="2072755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56E728B-6277-0E96-07BB-1E3EB7D55B91}"/>
              </a:ext>
            </a:extLst>
          </p:cNvPr>
          <p:cNvSpPr txBox="1">
            <a:spLocks/>
          </p:cNvSpPr>
          <p:nvPr/>
        </p:nvSpPr>
        <p:spPr>
          <a:xfrm>
            <a:off x="0" y="0"/>
            <a:ext cx="12192000" cy="750627"/>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u="sng" dirty="0">
                <a:solidFill>
                  <a:schemeClr val="bg1"/>
                </a:solidFill>
              </a:rPr>
              <a:t>Best </a:t>
            </a:r>
            <a:r>
              <a:rPr lang="en-US" sz="3600" u="sng" dirty="0" err="1">
                <a:solidFill>
                  <a:schemeClr val="bg1"/>
                </a:solidFill>
              </a:rPr>
              <a:t>Practise</a:t>
            </a:r>
            <a:r>
              <a:rPr lang="en-US" sz="3600" u="sng" dirty="0">
                <a:solidFill>
                  <a:schemeClr val="bg1"/>
                </a:solidFill>
              </a:rPr>
              <a:t> in District</a:t>
            </a:r>
          </a:p>
        </p:txBody>
      </p:sp>
      <p:sp>
        <p:nvSpPr>
          <p:cNvPr id="4" name="Content Placeholder 3"/>
          <p:cNvSpPr>
            <a:spLocks noGrp="1"/>
          </p:cNvSpPr>
          <p:nvPr>
            <p:ph idx="1"/>
          </p:nvPr>
        </p:nvSpPr>
        <p:spPr>
          <a:xfrm>
            <a:off x="206604" y="901798"/>
            <a:ext cx="5584596" cy="4351338"/>
          </a:xfrm>
        </p:spPr>
        <p:txBody>
          <a:bodyPr>
            <a:normAutofit/>
          </a:bodyPr>
          <a:lstStyle/>
          <a:p>
            <a:r>
              <a:rPr lang="en-US" sz="1700" dirty="0">
                <a:latin typeface="Times New Roman" panose="02020603050405020304" pitchFamily="18" charset="0"/>
                <a:cs typeface="Times New Roman" panose="02020603050405020304" pitchFamily="18" charset="0"/>
              </a:rPr>
              <a:t>In the water supply schemes that have come under O&amp;M, first of all a meeting is conducted at the village level in which the Gram Pradhan, Panchayat Secretary, Jal Nigam engineer, field engineer of the </a:t>
            </a:r>
            <a:r>
              <a:rPr lang="en-US" sz="1700" dirty="0" err="1">
                <a:latin typeface="Times New Roman" panose="02020603050405020304" pitchFamily="18" charset="0"/>
                <a:cs typeface="Times New Roman" panose="02020603050405020304" pitchFamily="18" charset="0"/>
              </a:rPr>
              <a:t>mentinance</a:t>
            </a:r>
            <a:r>
              <a:rPr lang="en-US" sz="1700" dirty="0">
                <a:latin typeface="Times New Roman" panose="02020603050405020304" pitchFamily="18" charset="0"/>
                <a:cs typeface="Times New Roman" panose="02020603050405020304" pitchFamily="18" charset="0"/>
              </a:rPr>
              <a:t> firm and other people of village participate.</a:t>
            </a:r>
          </a:p>
          <a:p>
            <a:endParaRPr lang="en-US" sz="1700" dirty="0">
              <a:latin typeface="Times New Roman" panose="02020603050405020304" pitchFamily="18" charset="0"/>
              <a:cs typeface="Times New Roman" panose="02020603050405020304" pitchFamily="18" charset="0"/>
            </a:endParaRPr>
          </a:p>
          <a:p>
            <a:r>
              <a:rPr lang="en-IN" sz="1700" dirty="0">
                <a:latin typeface="Times New Roman" panose="02020603050405020304" pitchFamily="18" charset="0"/>
                <a:cs typeface="Times New Roman" panose="02020603050405020304" pitchFamily="18" charset="0"/>
              </a:rPr>
              <a:t>A meeting is held at the block level in which a coordination meeting is held between the BDO, Jal Nigam Engineer, Maintenance Firm Engineer, in which planning is done regarding keeping the scheme regularly functional.</a:t>
            </a:r>
          </a:p>
          <a:p>
            <a:endParaRPr lang="en-US" sz="1700" dirty="0">
              <a:latin typeface="Times New Roman" panose="02020603050405020304" pitchFamily="18" charset="0"/>
              <a:cs typeface="Times New Roman" panose="02020603050405020304" pitchFamily="18" charset="0"/>
            </a:endParaRPr>
          </a:p>
          <a:p>
            <a:r>
              <a:rPr lang="en-IN" sz="1700" dirty="0">
                <a:latin typeface="Times New Roman" panose="02020603050405020304" pitchFamily="18" charset="0"/>
                <a:cs typeface="Times New Roman" panose="02020603050405020304" pitchFamily="18" charset="0"/>
              </a:rPr>
              <a:t>A call centre has been set up in Vikas Bhawan where people of the villages where schemes have been completed are called regularly to get feedback on whether they are getting supplies on time or not.</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5472" y="1045027"/>
            <a:ext cx="3626877" cy="1992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5470" y="3592286"/>
            <a:ext cx="3626877" cy="2133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6" descr="call center icon 10454052 Vector Art at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AutoShape 8" descr="call center icon 10454052 Vector Art at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 name="AutoShape 10" descr="Call Center Logo PNG Transparent Images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AutoShape 13" descr="Call Center Logo Stock Illustrations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2768193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DAAB1-8170-C361-D7B4-F066DF5F868F}"/>
              </a:ext>
            </a:extLst>
          </p:cNvPr>
          <p:cNvSpPr>
            <a:spLocks noGrp="1"/>
          </p:cNvSpPr>
          <p:nvPr>
            <p:ph type="title"/>
          </p:nvPr>
        </p:nvSpPr>
        <p:spPr>
          <a:xfrm>
            <a:off x="838200" y="365125"/>
            <a:ext cx="10515600" cy="5873115"/>
          </a:xfrm>
        </p:spPr>
        <p:txBody>
          <a:bodyPr>
            <a:normAutofit/>
          </a:bodyPr>
          <a:lstStyle/>
          <a:p>
            <a:pPr algn="ctr"/>
            <a:r>
              <a:rPr lang="en-IN" sz="6000" b="1" dirty="0"/>
              <a:t>Thank You</a:t>
            </a:r>
          </a:p>
        </p:txBody>
      </p:sp>
    </p:spTree>
    <p:extLst>
      <p:ext uri="{BB962C8B-B14F-4D97-AF65-F5344CB8AC3E}">
        <p14:creationId xmlns:p14="http://schemas.microsoft.com/office/powerpoint/2010/main" val="1358150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7B8DF-6E95-E3EE-2398-5020DE94671C}"/>
              </a:ext>
            </a:extLst>
          </p:cNvPr>
          <p:cNvSpPr>
            <a:spLocks noGrp="1"/>
          </p:cNvSpPr>
          <p:nvPr>
            <p:ph type="title"/>
          </p:nvPr>
        </p:nvSpPr>
        <p:spPr>
          <a:xfrm>
            <a:off x="0" y="1"/>
            <a:ext cx="12192000" cy="887103"/>
          </a:xfrm>
          <a:solidFill>
            <a:schemeClr val="tx2"/>
          </a:solidFill>
        </p:spPr>
        <p:txBody>
          <a:bodyPr/>
          <a:lstStyle/>
          <a:p>
            <a:r>
              <a:rPr lang="en-IN" b="1" dirty="0"/>
              <a:t>  </a:t>
            </a:r>
            <a:r>
              <a:rPr lang="en-IN" b="1" dirty="0">
                <a:solidFill>
                  <a:schemeClr val="bg1"/>
                </a:solidFill>
              </a:rPr>
              <a:t>District Overview</a:t>
            </a:r>
          </a:p>
        </p:txBody>
      </p:sp>
      <p:sp>
        <p:nvSpPr>
          <p:cNvPr id="3" name="Content Placeholder 2">
            <a:extLst>
              <a:ext uri="{FF2B5EF4-FFF2-40B4-BE49-F238E27FC236}">
                <a16:creationId xmlns:a16="http://schemas.microsoft.com/office/drawing/2014/main" id="{D7EB765D-A28B-81EF-D4C2-45F316B09246}"/>
              </a:ext>
            </a:extLst>
          </p:cNvPr>
          <p:cNvSpPr>
            <a:spLocks noGrp="1"/>
          </p:cNvSpPr>
          <p:nvPr>
            <p:ph idx="1"/>
          </p:nvPr>
        </p:nvSpPr>
        <p:spPr>
          <a:xfrm>
            <a:off x="-1" y="996286"/>
            <a:ext cx="12191999" cy="5861713"/>
          </a:xfrm>
        </p:spPr>
        <p:txBody>
          <a:bodyPr>
            <a:normAutofit/>
          </a:bodyPr>
          <a:lstStyle/>
          <a:p>
            <a:r>
              <a:rPr lang="en-IN" sz="2400" dirty="0"/>
              <a:t>Bahraich district serves 5,54,464 households across 1,045 Gram Panchayat and village Councils as per IMIS,  demonstrating significant progress in water accessibility and sanitation development.</a:t>
            </a:r>
          </a:p>
          <a:p>
            <a:pPr marL="0" indent="0">
              <a:buNone/>
            </a:pPr>
            <a:r>
              <a:rPr lang="en-IN" sz="2000" dirty="0"/>
              <a:t>                </a:t>
            </a:r>
          </a:p>
          <a:p>
            <a:pPr marL="0" indent="0">
              <a:buNone/>
            </a:pPr>
            <a:r>
              <a:rPr lang="en-IN" sz="2000" b="1" dirty="0"/>
              <a:t>             Coverage Metrics                                                                                          Status</a:t>
            </a:r>
          </a:p>
          <a:p>
            <a:pPr marL="0" indent="0">
              <a:buNone/>
            </a:pPr>
            <a:r>
              <a:rPr lang="en-IN" sz="2000" dirty="0"/>
              <a:t>             Total Household                                                                                              5,54,464</a:t>
            </a:r>
          </a:p>
          <a:p>
            <a:pPr marL="0" indent="0">
              <a:buNone/>
            </a:pPr>
            <a:r>
              <a:rPr lang="en-IN" sz="2000" dirty="0"/>
              <a:t>             FHTCs Provided                                                                                               5,43,419</a:t>
            </a:r>
          </a:p>
          <a:p>
            <a:pPr marL="0" indent="0">
              <a:buNone/>
            </a:pPr>
            <a:r>
              <a:rPr lang="en-IN" sz="2000" dirty="0"/>
              <a:t>             Overall coverage (%)                                                                                      98.01</a:t>
            </a:r>
          </a:p>
          <a:p>
            <a:pPr marL="0" indent="0">
              <a:buNone/>
            </a:pPr>
            <a:r>
              <a:rPr lang="en-IN" sz="2000" dirty="0"/>
              <a:t>             Har Ghar Jal Villages                                                                                     1364 / 849</a:t>
            </a:r>
          </a:p>
          <a:p>
            <a:pPr marL="0" indent="0">
              <a:buNone/>
            </a:pPr>
            <a:r>
              <a:rPr lang="en-IN" sz="2000" dirty="0"/>
              <a:t>             School with tap water                                                                                   2623 / 2623</a:t>
            </a:r>
          </a:p>
          <a:p>
            <a:pPr marL="0" indent="0">
              <a:buNone/>
            </a:pPr>
            <a:r>
              <a:rPr lang="en-IN" sz="2000" dirty="0"/>
              <a:t>             Anganwadis with tap water                                                                        3268 / 3268              </a:t>
            </a:r>
          </a:p>
          <a:p>
            <a:pPr marL="0" indent="0">
              <a:buNone/>
            </a:pPr>
            <a:r>
              <a:rPr lang="en-IN" sz="2000" dirty="0"/>
              <a:t>            </a:t>
            </a:r>
          </a:p>
        </p:txBody>
      </p:sp>
    </p:spTree>
    <p:extLst>
      <p:ext uri="{BB962C8B-B14F-4D97-AF65-F5344CB8AC3E}">
        <p14:creationId xmlns:p14="http://schemas.microsoft.com/office/powerpoint/2010/main" val="36134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C5EED-C869-2C9F-6297-0F2540765707}"/>
              </a:ext>
            </a:extLst>
          </p:cNvPr>
          <p:cNvSpPr>
            <a:spLocks noGrp="1"/>
          </p:cNvSpPr>
          <p:nvPr>
            <p:ph type="title"/>
          </p:nvPr>
        </p:nvSpPr>
        <p:spPr>
          <a:xfrm>
            <a:off x="0" y="0"/>
            <a:ext cx="12192000" cy="846161"/>
          </a:xfrm>
          <a:solidFill>
            <a:schemeClr val="tx2"/>
          </a:solidFill>
        </p:spPr>
        <p:txBody>
          <a:bodyPr>
            <a:normAutofit/>
          </a:bodyPr>
          <a:lstStyle/>
          <a:p>
            <a:r>
              <a:rPr lang="en-US" b="1" dirty="0">
                <a:solidFill>
                  <a:schemeClr val="bg1"/>
                </a:solidFill>
              </a:rPr>
              <a:t>Planning and Implementation</a:t>
            </a:r>
            <a:endParaRPr lang="en-IN" sz="3600" b="1" dirty="0">
              <a:solidFill>
                <a:schemeClr val="bg1"/>
              </a:solidFill>
            </a:endParaRPr>
          </a:p>
        </p:txBody>
      </p:sp>
      <p:sp>
        <p:nvSpPr>
          <p:cNvPr id="3" name="Content Placeholder 2">
            <a:extLst>
              <a:ext uri="{FF2B5EF4-FFF2-40B4-BE49-F238E27FC236}">
                <a16:creationId xmlns:a16="http://schemas.microsoft.com/office/drawing/2014/main" id="{414A6144-4C67-8A9D-F89D-4DCB72C21143}"/>
              </a:ext>
            </a:extLst>
          </p:cNvPr>
          <p:cNvSpPr>
            <a:spLocks noGrp="1"/>
          </p:cNvSpPr>
          <p:nvPr>
            <p:ph idx="1"/>
          </p:nvPr>
        </p:nvSpPr>
        <p:spPr>
          <a:xfrm>
            <a:off x="0" y="1091822"/>
            <a:ext cx="12192000" cy="5766178"/>
          </a:xfrm>
        </p:spPr>
        <p:txBody>
          <a:bodyPr>
            <a:normAutofit/>
          </a:bodyPr>
          <a:lstStyle/>
          <a:p>
            <a:pPr algn="just"/>
            <a:r>
              <a:rPr lang="en-US" sz="1800" dirty="0"/>
              <a:t>At the District level , District Water and Sanitation Mission (DWSM) is responsible for overall monitoring and implementation of JJM. The DWSM ensures the quality and timely completion of Jal Jeevan Mission (JJM) projects through a multi-pronged strategy that includes robust monitoring, community participation, and technical oversight. The DWSM is chaired by the District Collector and includes technical experts, making it the central body for project implementation and accountability at the district level.</a:t>
            </a:r>
          </a:p>
          <a:p>
            <a:r>
              <a:rPr lang="en-US" sz="1800" dirty="0"/>
              <a:t> </a:t>
            </a:r>
            <a:r>
              <a:rPr lang="en-US" sz="1800" b="1" dirty="0"/>
              <a:t>For quality assurance </a:t>
            </a:r>
            <a:r>
              <a:rPr lang="en-US" sz="1800" dirty="0"/>
              <a:t>–</a:t>
            </a:r>
          </a:p>
          <a:p>
            <a:pPr marL="0" indent="0">
              <a:buNone/>
            </a:pPr>
            <a:r>
              <a:rPr lang="en-US" sz="1800" dirty="0"/>
              <a:t>        </a:t>
            </a:r>
            <a:r>
              <a:rPr lang="en-IN" sz="1800" dirty="0"/>
              <a:t>                         1-  Third-party inspections</a:t>
            </a:r>
          </a:p>
          <a:p>
            <a:pPr marL="0" indent="0">
              <a:buNone/>
            </a:pPr>
            <a:r>
              <a:rPr lang="en-IN" sz="1800" dirty="0"/>
              <a:t>                                 2- Regular water quality monitoring (A-Lab testing  B-Field testing)</a:t>
            </a:r>
          </a:p>
          <a:p>
            <a:r>
              <a:rPr lang="en-IN" sz="1800" b="1" dirty="0"/>
              <a:t>For timely completion </a:t>
            </a:r>
            <a:r>
              <a:rPr lang="en-IN" sz="1800" dirty="0"/>
              <a:t>–</a:t>
            </a:r>
          </a:p>
          <a:p>
            <a:pPr marL="0" indent="0">
              <a:buNone/>
            </a:pPr>
            <a:r>
              <a:rPr lang="en-IN" sz="1800" dirty="0"/>
              <a:t>                                 1-  Project management support  </a:t>
            </a:r>
          </a:p>
          <a:p>
            <a:pPr marL="0" indent="0">
              <a:buNone/>
            </a:pPr>
            <a:r>
              <a:rPr lang="en-IN" sz="1800" dirty="0"/>
              <a:t>                                 2-  Digital monitoring dashboards</a:t>
            </a:r>
          </a:p>
          <a:p>
            <a:pPr marL="0" indent="0">
              <a:buNone/>
            </a:pPr>
            <a:r>
              <a:rPr lang="en-IN" sz="1800" dirty="0"/>
              <a:t>                                 3-  Regular review meetings </a:t>
            </a:r>
          </a:p>
          <a:p>
            <a:pPr marL="0" indent="0">
              <a:buNone/>
            </a:pPr>
            <a:r>
              <a:rPr lang="en-IN" sz="1800" dirty="0"/>
              <a:t>                                 4 - Inter-departmental convergence</a:t>
            </a:r>
          </a:p>
          <a:p>
            <a:pPr marL="0" indent="0">
              <a:buNone/>
            </a:pPr>
            <a:r>
              <a:rPr lang="en-IN" sz="1800" dirty="0"/>
              <a:t>                                 5-  District action plans (DAPs)</a:t>
            </a:r>
          </a:p>
          <a:p>
            <a:pPr marL="0" indent="0">
              <a:buNone/>
            </a:pPr>
            <a:endParaRPr lang="en-IN" sz="1800" dirty="0"/>
          </a:p>
          <a:p>
            <a:pPr marL="0" indent="0">
              <a:buNone/>
            </a:pPr>
            <a:endParaRPr lang="en-IN" sz="2000" dirty="0"/>
          </a:p>
        </p:txBody>
      </p:sp>
    </p:spTree>
    <p:extLst>
      <p:ext uri="{BB962C8B-B14F-4D97-AF65-F5344CB8AC3E}">
        <p14:creationId xmlns:p14="http://schemas.microsoft.com/office/powerpoint/2010/main" val="1307140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FC3-0334-FCA6-96F0-A38359E35DCA}"/>
              </a:ext>
            </a:extLst>
          </p:cNvPr>
          <p:cNvSpPr>
            <a:spLocks noGrp="1"/>
          </p:cNvSpPr>
          <p:nvPr>
            <p:ph type="title"/>
          </p:nvPr>
        </p:nvSpPr>
        <p:spPr>
          <a:xfrm>
            <a:off x="0" y="1"/>
            <a:ext cx="12192000" cy="844825"/>
          </a:xfrm>
          <a:solidFill>
            <a:schemeClr val="tx2"/>
          </a:solidFill>
        </p:spPr>
        <p:txBody>
          <a:bodyPr/>
          <a:lstStyle/>
          <a:p>
            <a:r>
              <a:rPr lang="en-IN" b="1" dirty="0">
                <a:solidFill>
                  <a:schemeClr val="bg1"/>
                </a:solidFill>
              </a:rPr>
              <a:t> </a:t>
            </a:r>
            <a:r>
              <a:rPr lang="en-IN" sz="4000" b="1" dirty="0">
                <a:solidFill>
                  <a:schemeClr val="bg1"/>
                </a:solidFill>
              </a:rPr>
              <a:t>For quality assurance</a:t>
            </a:r>
          </a:p>
        </p:txBody>
      </p:sp>
      <p:sp>
        <p:nvSpPr>
          <p:cNvPr id="3" name="Content Placeholder 2">
            <a:extLst>
              <a:ext uri="{FF2B5EF4-FFF2-40B4-BE49-F238E27FC236}">
                <a16:creationId xmlns:a16="http://schemas.microsoft.com/office/drawing/2014/main" id="{66B9ADAD-43A5-60D6-2D88-66067C9C0CB7}"/>
              </a:ext>
            </a:extLst>
          </p:cNvPr>
          <p:cNvSpPr>
            <a:spLocks noGrp="1"/>
          </p:cNvSpPr>
          <p:nvPr>
            <p:ph idx="1"/>
          </p:nvPr>
        </p:nvSpPr>
        <p:spPr>
          <a:xfrm>
            <a:off x="0" y="844826"/>
            <a:ext cx="12192000" cy="6023565"/>
          </a:xfrm>
        </p:spPr>
        <p:txBody>
          <a:bodyPr>
            <a:normAutofit fontScale="92500"/>
          </a:bodyPr>
          <a:lstStyle/>
          <a:p>
            <a:r>
              <a:rPr lang="en-US" sz="1800" b="1" dirty="0"/>
              <a:t>Third-party inspections</a:t>
            </a:r>
            <a:r>
              <a:rPr lang="en-US" sz="1800" dirty="0"/>
              <a:t>: During Civil/E&amp;M work regular inspection done by TPI . Empanelled third-party agencies conduct independent inspections of project infrastructure to ensure the use of quality materials and proper construction.</a:t>
            </a:r>
          </a:p>
          <a:p>
            <a:endParaRPr lang="en-US" sz="2000" b="1" dirty="0"/>
          </a:p>
          <a:p>
            <a:endParaRPr lang="en-US" sz="2000" b="1" dirty="0"/>
          </a:p>
          <a:p>
            <a:endParaRPr lang="en-US" sz="2000" b="1" dirty="0"/>
          </a:p>
          <a:p>
            <a:endParaRPr lang="en-US" sz="2000" b="1" dirty="0"/>
          </a:p>
          <a:p>
            <a:endParaRPr lang="en-US" sz="2000" b="1" dirty="0"/>
          </a:p>
          <a:p>
            <a:pPr marL="0" indent="0">
              <a:buNone/>
            </a:pPr>
            <a:r>
              <a:rPr lang="en-US" sz="2000" b="1" dirty="0"/>
              <a:t>       </a:t>
            </a:r>
            <a:r>
              <a:rPr lang="en-US" sz="1400" dirty="0"/>
              <a:t>TPI inspection during casting and cube molding                      Cube test at VPL lab in presence of AE &amp; TPI                        NABL UPV NDT test in presence of AE &amp; TPI</a:t>
            </a:r>
          </a:p>
          <a:p>
            <a:r>
              <a:rPr lang="en-US" sz="1600" b="1" dirty="0"/>
              <a:t>Regular water quality monitoring: </a:t>
            </a:r>
            <a:r>
              <a:rPr lang="en-US" sz="1600" dirty="0"/>
              <a:t>The DWSM oversees regular testing of water samples at both the source and delivery points by-</a:t>
            </a:r>
          </a:p>
          <a:p>
            <a:pPr marL="0" indent="0">
              <a:buNone/>
            </a:pPr>
            <a:r>
              <a:rPr lang="en-US" sz="1600" dirty="0"/>
              <a:t>              </a:t>
            </a:r>
            <a:r>
              <a:rPr lang="en-US" sz="1600" b="1" dirty="0"/>
              <a:t>A - Lab testing</a:t>
            </a:r>
            <a:r>
              <a:rPr lang="en-US" sz="1600" dirty="0"/>
              <a:t>: District-level water testing labs, many of which are NABL-accredited, analyze water samples for contaminants.</a:t>
            </a:r>
          </a:p>
          <a:p>
            <a:pPr marL="0" indent="0">
              <a:buNone/>
            </a:pPr>
            <a:r>
              <a:rPr lang="en-US" sz="1600" dirty="0"/>
              <a:t>              </a:t>
            </a:r>
            <a:r>
              <a:rPr lang="en-US" sz="1600" b="1" dirty="0"/>
              <a:t>B - Field testing</a:t>
            </a:r>
            <a:r>
              <a:rPr lang="en-US" sz="1600" dirty="0"/>
              <a:t>: To empower the community, at least five women in each village are trained to use Field Test Kits (FTKs) for local testing.</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IN" sz="1400" dirty="0"/>
          </a:p>
          <a:p>
            <a:pPr marL="0" indent="0">
              <a:buNone/>
            </a:pPr>
            <a:r>
              <a:rPr lang="en-IN" sz="1400" dirty="0"/>
              <a:t>                          Water test by FTK Women  GP- Ghurghutta &amp; Maghi                                                                         Water test at UPJN Lab Bahraich</a:t>
            </a:r>
          </a:p>
          <a:p>
            <a:pPr marL="0" indent="0">
              <a:buNone/>
            </a:pPr>
            <a:r>
              <a:rPr lang="en-IN" sz="1400" dirty="0"/>
              <a:t>                                                        Block- Balaha</a:t>
            </a:r>
          </a:p>
          <a:p>
            <a:pPr marL="0" indent="0">
              <a:buNone/>
            </a:pPr>
            <a:endParaRPr lang="en-IN" sz="1400" dirty="0"/>
          </a:p>
          <a:p>
            <a:pPr marL="0" indent="0">
              <a:buNone/>
            </a:pPr>
            <a:endParaRPr lang="en-US" sz="1400" dirty="0"/>
          </a:p>
          <a:p>
            <a:endParaRPr lang="en-US" sz="2000" b="1" dirty="0"/>
          </a:p>
        </p:txBody>
      </p:sp>
      <p:pic>
        <p:nvPicPr>
          <p:cNvPr id="6" name="Content Placeholder 4" descr="Casting and cube moulding in presence of TPI Engineer&#10;GP-Khuajgipur Zone-2&#10;Block-Tejwapur&#10;">
            <a:extLst>
              <a:ext uri="{FF2B5EF4-FFF2-40B4-BE49-F238E27FC236}">
                <a16:creationId xmlns:a16="http://schemas.microsoft.com/office/drawing/2014/main" id="{1FE2AB16-2AD3-1959-A31A-0683C8246B9E}"/>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543" y="1458618"/>
            <a:ext cx="3263503" cy="1868782"/>
          </a:xfrm>
          <a:prstGeom prst="rect">
            <a:avLst/>
          </a:prstGeom>
        </p:spPr>
      </p:pic>
      <p:pic>
        <p:nvPicPr>
          <p:cNvPr id="7" name="Picture 6" descr="Cube test in presence of AE and TPI in VPL Lab">
            <a:extLst>
              <a:ext uri="{FF2B5EF4-FFF2-40B4-BE49-F238E27FC236}">
                <a16:creationId xmlns:a16="http://schemas.microsoft.com/office/drawing/2014/main" id="{7BD816DA-8604-D9C4-BEB2-13E126F0BA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7688" y="1458618"/>
            <a:ext cx="3075709" cy="1868782"/>
          </a:xfrm>
          <a:prstGeom prst="rect">
            <a:avLst/>
          </a:prstGeom>
        </p:spPr>
      </p:pic>
      <p:pic>
        <p:nvPicPr>
          <p:cNvPr id="9" name="Picture 8" descr="NABL NDT test in presence of AE and TPI&#10;GP- Bhawaniyapur Bankat&#10;Block- Visheshwarganj">
            <a:extLst>
              <a:ext uri="{FF2B5EF4-FFF2-40B4-BE49-F238E27FC236}">
                <a16:creationId xmlns:a16="http://schemas.microsoft.com/office/drawing/2014/main" id="{6A366D9E-6753-0CA0-11C3-A1F0F498B0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0054" y="1458617"/>
            <a:ext cx="3175289" cy="1868783"/>
          </a:xfrm>
          <a:prstGeom prst="rect">
            <a:avLst/>
          </a:prstGeom>
        </p:spPr>
      </p:pic>
      <p:pic>
        <p:nvPicPr>
          <p:cNvPr id="4" name="Picture 3" descr="Field testingof water by FTK womens &#10;GP- Ghurghutta and Maghi&#10;Block- Balaha">
            <a:extLst>
              <a:ext uri="{FF2B5EF4-FFF2-40B4-BE49-F238E27FC236}">
                <a16:creationId xmlns:a16="http://schemas.microsoft.com/office/drawing/2014/main" id="{1EB2E71B-F732-FCA0-421D-6599255891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8772" y="4825995"/>
            <a:ext cx="3167186" cy="1257191"/>
          </a:xfrm>
          <a:prstGeom prst="rect">
            <a:avLst/>
          </a:prstGeom>
        </p:spPr>
      </p:pic>
      <p:pic>
        <p:nvPicPr>
          <p:cNvPr id="5" name="Picture 4" descr="Water testing in UPJN Bahraich Lab">
            <a:extLst>
              <a:ext uri="{FF2B5EF4-FFF2-40B4-BE49-F238E27FC236}">
                <a16:creationId xmlns:a16="http://schemas.microsoft.com/office/drawing/2014/main" id="{0EE33E6C-6AD8-65E2-0AE4-C500916D0F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37155" y="4825996"/>
            <a:ext cx="2862480" cy="1257191"/>
          </a:xfrm>
          <a:prstGeom prst="rect">
            <a:avLst/>
          </a:prstGeom>
        </p:spPr>
      </p:pic>
    </p:spTree>
    <p:extLst>
      <p:ext uri="{BB962C8B-B14F-4D97-AF65-F5344CB8AC3E}">
        <p14:creationId xmlns:p14="http://schemas.microsoft.com/office/powerpoint/2010/main" val="4138452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14C42-FC0E-81E7-3494-DE62FF878E04}"/>
              </a:ext>
            </a:extLst>
          </p:cNvPr>
          <p:cNvSpPr>
            <a:spLocks noGrp="1"/>
          </p:cNvSpPr>
          <p:nvPr>
            <p:ph type="title"/>
          </p:nvPr>
        </p:nvSpPr>
        <p:spPr>
          <a:xfrm>
            <a:off x="0" y="0"/>
            <a:ext cx="12192000" cy="883920"/>
          </a:xfrm>
          <a:solidFill>
            <a:schemeClr val="tx2"/>
          </a:solidFill>
        </p:spPr>
        <p:txBody>
          <a:bodyPr>
            <a:normAutofit/>
          </a:bodyPr>
          <a:lstStyle/>
          <a:p>
            <a:r>
              <a:rPr lang="en-IN" sz="4000" b="1" dirty="0">
                <a:solidFill>
                  <a:schemeClr val="bg1"/>
                </a:solidFill>
              </a:rPr>
              <a:t> For timely completion</a:t>
            </a:r>
          </a:p>
        </p:txBody>
      </p:sp>
      <p:sp>
        <p:nvSpPr>
          <p:cNvPr id="3" name="Content Placeholder 2">
            <a:extLst>
              <a:ext uri="{FF2B5EF4-FFF2-40B4-BE49-F238E27FC236}">
                <a16:creationId xmlns:a16="http://schemas.microsoft.com/office/drawing/2014/main" id="{531B4405-6B33-7C4A-B6E8-807478005309}"/>
              </a:ext>
            </a:extLst>
          </p:cNvPr>
          <p:cNvSpPr>
            <a:spLocks noGrp="1"/>
          </p:cNvSpPr>
          <p:nvPr>
            <p:ph idx="1"/>
          </p:nvPr>
        </p:nvSpPr>
        <p:spPr>
          <a:xfrm>
            <a:off x="0" y="660400"/>
            <a:ext cx="12192000" cy="6197600"/>
          </a:xfrm>
        </p:spPr>
        <p:txBody>
          <a:bodyPr>
            <a:normAutofit lnSpcReduction="10000"/>
          </a:bodyPr>
          <a:lstStyle/>
          <a:p>
            <a:endParaRPr lang="en-US" sz="1600" b="1" dirty="0"/>
          </a:p>
          <a:p>
            <a:r>
              <a:rPr lang="en-US" sz="1600" b="1" dirty="0"/>
              <a:t>Regular review meetings</a:t>
            </a:r>
            <a:r>
              <a:rPr lang="en-US" sz="1600" dirty="0"/>
              <a:t>: The DWSM holds monthly meetings to review progress and provide administrative and financial approval for in-village schemes. This provides a platform to address implementation challenges promptly.</a:t>
            </a:r>
          </a:p>
          <a:p>
            <a:endParaRPr lang="en-US" sz="2000" dirty="0"/>
          </a:p>
          <a:p>
            <a:endParaRPr lang="en-US" sz="2000" dirty="0"/>
          </a:p>
          <a:p>
            <a:endParaRPr lang="en-US" sz="2000" dirty="0"/>
          </a:p>
          <a:p>
            <a:pPr marL="0" indent="0">
              <a:buNone/>
            </a:pPr>
            <a:endParaRPr lang="en-US" sz="2000" dirty="0"/>
          </a:p>
          <a:p>
            <a:pPr marL="0" indent="0">
              <a:buNone/>
            </a:pPr>
            <a:r>
              <a:rPr lang="en-US" sz="2000" dirty="0"/>
              <a:t>                   </a:t>
            </a:r>
            <a:r>
              <a:rPr lang="en-US" sz="1400" dirty="0"/>
              <a:t>Review</a:t>
            </a:r>
            <a:r>
              <a:rPr lang="en-US" sz="2000" dirty="0"/>
              <a:t> </a:t>
            </a:r>
            <a:r>
              <a:rPr lang="en-US" sz="1400" dirty="0"/>
              <a:t>meeting with EE UPJN and other officials                        Review</a:t>
            </a:r>
            <a:r>
              <a:rPr lang="en-US" sz="2000" dirty="0"/>
              <a:t> </a:t>
            </a:r>
            <a:r>
              <a:rPr lang="en-US" sz="1400" dirty="0"/>
              <a:t>meeting with EE UPJN , EE UPPCL and other officials </a:t>
            </a:r>
            <a:endParaRPr lang="en-US" sz="2000" dirty="0"/>
          </a:p>
          <a:p>
            <a:r>
              <a:rPr lang="en-US" sz="1600" b="1" dirty="0"/>
              <a:t>Inter-departmental convergence</a:t>
            </a:r>
            <a:r>
              <a:rPr lang="en-US" sz="1600" dirty="0"/>
              <a:t>: DWSM coordinate with other government departments, such as Rural Development, Health, and Education, to pool resources and align project timelines for greater efficiency.</a:t>
            </a:r>
            <a:endParaRPr lang="en-US" sz="1600" b="1" dirty="0"/>
          </a:p>
          <a:p>
            <a:r>
              <a:rPr lang="en-US" sz="1600" b="1" dirty="0"/>
              <a:t>Digital monitoring dashboards</a:t>
            </a:r>
            <a:r>
              <a:rPr lang="en-US" sz="1600" dirty="0"/>
              <a:t>: DWSM uses dashboard to instantly monitor the progress of projects in their district. This tool allows them to identify and address bottlenecks in implementation in a timely manner.</a:t>
            </a:r>
          </a:p>
          <a:p>
            <a:endParaRPr lang="en-US" sz="1600" dirty="0"/>
          </a:p>
          <a:p>
            <a:endParaRPr lang="en-US" sz="1600" dirty="0"/>
          </a:p>
          <a:p>
            <a:endParaRPr lang="en-US" sz="1600" dirty="0"/>
          </a:p>
          <a:p>
            <a:endParaRPr lang="en-US" sz="1600" dirty="0"/>
          </a:p>
          <a:p>
            <a:endParaRPr lang="en-US" sz="1600" dirty="0"/>
          </a:p>
          <a:p>
            <a:pPr marL="0" indent="0">
              <a:buNone/>
            </a:pPr>
            <a:r>
              <a:rPr lang="en-US" sz="1600" dirty="0"/>
              <a:t>         </a:t>
            </a:r>
          </a:p>
          <a:p>
            <a:pPr marL="0" indent="0">
              <a:buNone/>
            </a:pPr>
            <a:r>
              <a:rPr lang="en-US" sz="1600" dirty="0"/>
              <a:t>                   JJM UP dashboard for automation of scheme                                     JJM UP dashboard for company progress </a:t>
            </a:r>
          </a:p>
          <a:p>
            <a:endParaRPr lang="en-US" sz="1600" dirty="0"/>
          </a:p>
          <a:p>
            <a:endParaRPr lang="en-IN" sz="2000" dirty="0"/>
          </a:p>
        </p:txBody>
      </p:sp>
      <p:pic>
        <p:nvPicPr>
          <p:cNvPr id="5" name="Picture 4">
            <a:extLst>
              <a:ext uri="{FF2B5EF4-FFF2-40B4-BE49-F238E27FC236}">
                <a16:creationId xmlns:a16="http://schemas.microsoft.com/office/drawing/2014/main" id="{4257D27E-F392-39FB-C76F-60631468C5C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42133" y="1466528"/>
            <a:ext cx="3398373" cy="1531620"/>
          </a:xfrm>
          <a:prstGeom prst="rect">
            <a:avLst/>
          </a:prstGeom>
        </p:spPr>
      </p:pic>
      <p:pic>
        <p:nvPicPr>
          <p:cNvPr id="7" name="Picture 6" descr="Review meeting with EE UPJN , EE UPPCL and Other officials.">
            <a:extLst>
              <a:ext uri="{FF2B5EF4-FFF2-40B4-BE49-F238E27FC236}">
                <a16:creationId xmlns:a16="http://schemas.microsoft.com/office/drawing/2014/main" id="{50823CFB-479D-3672-5B70-C70CB51532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2093" y="1452880"/>
            <a:ext cx="3484881" cy="1460500"/>
          </a:xfrm>
          <a:prstGeom prst="rect">
            <a:avLst/>
          </a:prstGeom>
        </p:spPr>
      </p:pic>
      <p:pic>
        <p:nvPicPr>
          <p:cNvPr id="4" name="Picture 3" descr="JJM UP Automation dashboard for regular water supply">
            <a:extLst>
              <a:ext uri="{FF2B5EF4-FFF2-40B4-BE49-F238E27FC236}">
                <a16:creationId xmlns:a16="http://schemas.microsoft.com/office/drawing/2014/main" id="{3CF31337-01CB-66FC-795F-28E7335E57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8880" y="4417454"/>
            <a:ext cx="3484880" cy="1871586"/>
          </a:xfrm>
          <a:prstGeom prst="rect">
            <a:avLst/>
          </a:prstGeom>
        </p:spPr>
      </p:pic>
      <p:pic>
        <p:nvPicPr>
          <p:cNvPr id="6" name="Picture 5" descr="JJM UP dashboard data for company progress in district Bahraich">
            <a:extLst>
              <a:ext uri="{FF2B5EF4-FFF2-40B4-BE49-F238E27FC236}">
                <a16:creationId xmlns:a16="http://schemas.microsoft.com/office/drawing/2014/main" id="{46268ADF-F027-9855-87E3-430C6B9EB9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2094" y="4417454"/>
            <a:ext cx="3484881" cy="1871586"/>
          </a:xfrm>
          <a:prstGeom prst="rect">
            <a:avLst/>
          </a:prstGeom>
        </p:spPr>
      </p:pic>
    </p:spTree>
    <p:extLst>
      <p:ext uri="{BB962C8B-B14F-4D97-AF65-F5344CB8AC3E}">
        <p14:creationId xmlns:p14="http://schemas.microsoft.com/office/powerpoint/2010/main" val="1612482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EE2F6-6193-1C80-C438-CEAD3475C832}"/>
              </a:ext>
            </a:extLst>
          </p:cNvPr>
          <p:cNvSpPr>
            <a:spLocks noGrp="1"/>
          </p:cNvSpPr>
          <p:nvPr>
            <p:ph type="title"/>
          </p:nvPr>
        </p:nvSpPr>
        <p:spPr>
          <a:xfrm>
            <a:off x="0" y="0"/>
            <a:ext cx="12192000" cy="887104"/>
          </a:xfrm>
          <a:solidFill>
            <a:schemeClr val="tx2"/>
          </a:solidFill>
        </p:spPr>
        <p:txBody>
          <a:bodyPr>
            <a:normAutofit/>
          </a:bodyPr>
          <a:lstStyle/>
          <a:p>
            <a:r>
              <a:rPr lang="en-US" sz="4000" b="1" dirty="0">
                <a:solidFill>
                  <a:schemeClr val="bg1"/>
                </a:solidFill>
              </a:rPr>
              <a:t>Protocols for handing over of village infra</a:t>
            </a:r>
            <a:endParaRPr lang="en-IN" sz="4000" b="1" dirty="0">
              <a:solidFill>
                <a:schemeClr val="bg1"/>
              </a:solidFill>
            </a:endParaRPr>
          </a:p>
        </p:txBody>
      </p:sp>
      <p:sp>
        <p:nvSpPr>
          <p:cNvPr id="3" name="Content Placeholder 2">
            <a:extLst>
              <a:ext uri="{FF2B5EF4-FFF2-40B4-BE49-F238E27FC236}">
                <a16:creationId xmlns:a16="http://schemas.microsoft.com/office/drawing/2014/main" id="{5DAF95D0-5A15-5AF1-1409-3D9029D64BE9}"/>
              </a:ext>
            </a:extLst>
          </p:cNvPr>
          <p:cNvSpPr>
            <a:spLocks noGrp="1"/>
          </p:cNvSpPr>
          <p:nvPr>
            <p:ph idx="1"/>
          </p:nvPr>
        </p:nvSpPr>
        <p:spPr>
          <a:xfrm>
            <a:off x="0" y="887105"/>
            <a:ext cx="12192000" cy="5970896"/>
          </a:xfrm>
        </p:spPr>
        <p:txBody>
          <a:bodyPr>
            <a:noAutofit/>
          </a:bodyPr>
          <a:lstStyle/>
          <a:p>
            <a:r>
              <a:rPr lang="en-US" sz="1600" dirty="0"/>
              <a:t>The DWSM has developed and issued a comprehensive set of protocols and guidelines to facilitate the systematic handover of village-level Piped Water Supply (PWS) infrastructure to the respective Gram Panchayats (GPs).These protocols clearly outline the roles, responsibilities, and timelines for all stakeholders involved — including the DWSM, Implementing Support Agencies (ISAs), and the GPs , to ensure smooth transition and sustainable management of the water supply systems.</a:t>
            </a:r>
            <a:endParaRPr lang="en-US" sz="1600" b="1" dirty="0"/>
          </a:p>
          <a:p>
            <a:r>
              <a:rPr lang="en-US" sz="1600" b="1" dirty="0"/>
              <a:t>Key components of the protocol includes-</a:t>
            </a:r>
            <a:r>
              <a:rPr lang="en-US" sz="1600" dirty="0"/>
              <a:t>. </a:t>
            </a:r>
            <a:r>
              <a:rPr lang="en-US" sz="1600" b="1" dirty="0"/>
              <a:t>1-Inventory and Documentation</a:t>
            </a:r>
            <a:r>
              <a:rPr lang="en-US" sz="1600" dirty="0"/>
              <a:t>-Preparation of detailed asset registers covering all civil, electrical, and mechanical components of the PWS scheme.</a:t>
            </a:r>
          </a:p>
          <a:p>
            <a:pPr>
              <a:buFont typeface="Wingdings" panose="05000000000000000000" pitchFamily="2" charset="2"/>
              <a:buChar char="v"/>
            </a:pPr>
            <a:r>
              <a:rPr lang="en-US" sz="1600" b="1" dirty="0"/>
              <a:t>      Formal Handover Process</a:t>
            </a:r>
            <a:r>
              <a:rPr lang="en-US" sz="1600" dirty="0"/>
              <a:t>-Execution of formal handover certificates between DWSM and GPs, ensuring accountability and        transparency.</a:t>
            </a:r>
          </a:p>
          <a:p>
            <a:pPr>
              <a:buFont typeface="Wingdings" panose="05000000000000000000" pitchFamily="2" charset="2"/>
              <a:buChar char="v"/>
            </a:pPr>
            <a:r>
              <a:rPr lang="en-US" sz="1600" b="1" dirty="0"/>
              <a:t>     Joint Verification</a:t>
            </a:r>
            <a:r>
              <a:rPr lang="en-US" sz="1600" dirty="0"/>
              <a:t>- Conducting joint inspections by DWSM and GP representatives before final handover.</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IN" sz="1600" dirty="0"/>
          </a:p>
          <a:p>
            <a:pPr marL="0" indent="0">
              <a:buNone/>
            </a:pPr>
            <a:r>
              <a:rPr lang="en-IN" sz="1600" dirty="0"/>
              <a:t>              Meeting between AE &amp; Gram Pradhan before O&amp;M (Handover Process) starts                 Inspection of GP by AE &amp; TPI before O&amp;M starts</a:t>
            </a:r>
          </a:p>
          <a:p>
            <a:pPr marL="0" indent="0">
              <a:buNone/>
            </a:pPr>
            <a:r>
              <a:rPr lang="en-IN" sz="1600" dirty="0"/>
              <a:t>                                          GP- Rasoolpur Saraiya, Block- Chittaura </a:t>
            </a:r>
            <a:endParaRPr lang="en-US" sz="1600" dirty="0"/>
          </a:p>
        </p:txBody>
      </p:sp>
      <p:pic>
        <p:nvPicPr>
          <p:cNvPr id="4" name="Picture 3" descr="AE meeting with Gram Pradhan before O&amp;M (Handover Process) starts.&#10;GP- Rasoolpur Saraiya&#10;Block- Chittaura">
            <a:extLst>
              <a:ext uri="{FF2B5EF4-FFF2-40B4-BE49-F238E27FC236}">
                <a16:creationId xmlns:a16="http://schemas.microsoft.com/office/drawing/2014/main" id="{7398F618-7C7D-3C01-6633-6700D4D7CB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082" y="3429001"/>
            <a:ext cx="3964786" cy="2347730"/>
          </a:xfrm>
          <a:prstGeom prst="rect">
            <a:avLst/>
          </a:prstGeom>
        </p:spPr>
      </p:pic>
      <p:pic>
        <p:nvPicPr>
          <p:cNvPr id="5" name="Picture 4" descr="AE ,TPI and Company representative GP visit before O&amp;M starts.&#10;IN photo end point FHTC water pressure.&#10;GP- Rasoolpur Saraiya&#10;Block- Chittaura">
            <a:extLst>
              <a:ext uri="{FF2B5EF4-FFF2-40B4-BE49-F238E27FC236}">
                <a16:creationId xmlns:a16="http://schemas.microsoft.com/office/drawing/2014/main" id="{7151DCC4-9041-BC0A-04D0-4F2859C05C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3483" y="3429000"/>
            <a:ext cx="3964786" cy="2347730"/>
          </a:xfrm>
          <a:prstGeom prst="rect">
            <a:avLst/>
          </a:prstGeom>
        </p:spPr>
      </p:pic>
      <p:pic>
        <p:nvPicPr>
          <p:cNvPr id="6" name="Picture 5" descr="AE meeting with Gram Pradhan before O&amp;M (Handover Process) starts.&#10;GP- Rasoolpur Saraiya&#10;Block- Chittaura">
            <a:extLst>
              <a:ext uri="{FF2B5EF4-FFF2-40B4-BE49-F238E27FC236}">
                <a16:creationId xmlns:a16="http://schemas.microsoft.com/office/drawing/2014/main" id="{B88DD88A-E57A-90AF-7F5A-F3335EAAA7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3600" y="3429000"/>
            <a:ext cx="3666151" cy="2347730"/>
          </a:xfrm>
          <a:prstGeom prst="rect">
            <a:avLst/>
          </a:prstGeom>
        </p:spPr>
      </p:pic>
    </p:spTree>
    <p:extLst>
      <p:ext uri="{BB962C8B-B14F-4D97-AF65-F5344CB8AC3E}">
        <p14:creationId xmlns:p14="http://schemas.microsoft.com/office/powerpoint/2010/main" val="1274023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D445FE-8667-EA35-E483-24E8F798E90B}"/>
              </a:ext>
            </a:extLst>
          </p:cNvPr>
          <p:cNvSpPr>
            <a:spLocks noGrp="1"/>
          </p:cNvSpPr>
          <p:nvPr>
            <p:ph idx="1"/>
          </p:nvPr>
        </p:nvSpPr>
        <p:spPr>
          <a:xfrm>
            <a:off x="0" y="1"/>
            <a:ext cx="12192000" cy="6858000"/>
          </a:xfrm>
        </p:spPr>
        <p:txBody>
          <a:bodyPr>
            <a:normAutofit/>
          </a:bodyPr>
          <a:lstStyle/>
          <a:p>
            <a:pPr marL="0" indent="0">
              <a:buNone/>
            </a:pPr>
            <a:r>
              <a:rPr lang="en-US" sz="1600" b="1" dirty="0"/>
              <a:t>     </a:t>
            </a:r>
          </a:p>
          <a:p>
            <a:pPr marL="0" indent="0">
              <a:buNone/>
            </a:pPr>
            <a:r>
              <a:rPr lang="en-US" sz="1800" b="1" dirty="0"/>
              <a:t>     </a:t>
            </a:r>
            <a:r>
              <a:rPr lang="en-US" sz="2200" b="1" dirty="0"/>
              <a:t>Capacity Building of GPs for Operation and Maintenance (O&amp;M)</a:t>
            </a:r>
          </a:p>
          <a:p>
            <a:pPr marL="0" indent="0">
              <a:buNone/>
            </a:pPr>
            <a:r>
              <a:rPr lang="en-US" sz="1800" b="1" dirty="0"/>
              <a:t>         </a:t>
            </a:r>
            <a:r>
              <a:rPr lang="en-US" sz="1600" dirty="0"/>
              <a:t>To ensure effective and sustainable management of PWS systems post-handover, DWSM has initiated a capacity building </a:t>
            </a:r>
            <a:r>
              <a:rPr lang="en-US" sz="1600" dirty="0" err="1"/>
              <a:t>programme</a:t>
            </a:r>
            <a:r>
              <a:rPr lang="en-US" sz="1600" dirty="0"/>
              <a:t> focused</a:t>
            </a:r>
          </a:p>
          <a:p>
            <a:pPr marL="0" indent="0">
              <a:buNone/>
            </a:pPr>
            <a:r>
              <a:rPr lang="en-US" sz="1600" dirty="0"/>
              <a:t> on strengthening the technical, financial, and administrative capabilities of GPs and Village Water &amp; Sanitation Committees (VWSCs).</a:t>
            </a:r>
          </a:p>
          <a:p>
            <a:r>
              <a:rPr lang="en-US" sz="1600" b="1" dirty="0"/>
              <a:t>The training modules cover</a:t>
            </a:r>
            <a:r>
              <a:rPr lang="en-US" sz="1600" dirty="0"/>
              <a:t>:- Routine and preventive maintenance of PWS systems.</a:t>
            </a:r>
          </a:p>
          <a:p>
            <a:pPr marL="0" indent="0">
              <a:buNone/>
            </a:pPr>
            <a:r>
              <a:rPr lang="en-US" sz="1600" dirty="0"/>
              <a:t>                                                                        Water quality monitoring and reporting mechanisms.</a:t>
            </a:r>
          </a:p>
          <a:p>
            <a:pPr marL="0" indent="0">
              <a:buNone/>
            </a:pPr>
            <a:endParaRPr lang="en-US" sz="1600" dirty="0"/>
          </a:p>
          <a:p>
            <a:r>
              <a:rPr lang="en-US" sz="1800" b="1" dirty="0"/>
              <a:t>Mechanism for Providing Technical Support to GPs</a:t>
            </a:r>
          </a:p>
          <a:p>
            <a:pPr marL="0" indent="0">
              <a:buNone/>
            </a:pPr>
            <a:r>
              <a:rPr lang="en-US" sz="1600" dirty="0"/>
              <a:t>            Recognizing the need for sustained technical assistance beyond the handover phase, DWSM has established a district-level technical support mechanism comprising engineers, water quality experts, and O&amp;M specialists.</a:t>
            </a:r>
          </a:p>
          <a:p>
            <a:r>
              <a:rPr lang="en-US" sz="1600" b="1" dirty="0"/>
              <a:t>Periodic Technical Visits</a:t>
            </a:r>
            <a:r>
              <a:rPr lang="en-US" sz="1600" dirty="0"/>
              <a:t>: Scheduled inspections and performance reviews of PWS systems.</a:t>
            </a:r>
          </a:p>
          <a:p>
            <a:pPr marL="0" indent="0">
              <a:buNone/>
            </a:pPr>
            <a:endParaRPr lang="en-US" sz="1800" dirty="0"/>
          </a:p>
          <a:p>
            <a:endParaRPr lang="en-US" sz="1800" b="1" dirty="0"/>
          </a:p>
          <a:p>
            <a:endParaRPr lang="en-US" sz="1600" b="1" dirty="0"/>
          </a:p>
          <a:p>
            <a:endParaRPr lang="en-US" sz="1600" b="1" dirty="0"/>
          </a:p>
          <a:p>
            <a:endParaRPr lang="en-US" sz="1600" b="1" dirty="0"/>
          </a:p>
          <a:p>
            <a:pPr marL="0" indent="0">
              <a:buNone/>
            </a:pPr>
            <a:r>
              <a:rPr lang="en-US" sz="1600" dirty="0"/>
              <a:t>                         </a:t>
            </a:r>
          </a:p>
          <a:p>
            <a:pPr marL="0" indent="0">
              <a:buNone/>
            </a:pPr>
            <a:r>
              <a:rPr lang="en-US" sz="1600" dirty="0"/>
              <a:t>                             Inspection of PWS scheme by EE UPJN                                                        Inspection of PWS scheme by EE UPJN</a:t>
            </a:r>
          </a:p>
          <a:p>
            <a:pPr marL="0" indent="0">
              <a:buNone/>
            </a:pPr>
            <a:r>
              <a:rPr lang="en-US" sz="1600" dirty="0"/>
              <a:t>                                  GP- Gajpatipur, Block- </a:t>
            </a:r>
            <a:r>
              <a:rPr lang="en-US" sz="1600" dirty="0" err="1"/>
              <a:t>Tejwapur</a:t>
            </a:r>
            <a:r>
              <a:rPr lang="en-US" sz="1600" dirty="0"/>
              <a:t>                                                                           GP- khutena, Block- Payagpur</a:t>
            </a:r>
            <a:endParaRPr lang="en-US" sz="1600" b="1" dirty="0"/>
          </a:p>
        </p:txBody>
      </p:sp>
      <p:pic>
        <p:nvPicPr>
          <p:cNvPr id="8" name="Picture 7" descr="Random site visit for inspection by EE  UPJN sir , &#10;GP- Gajpatipur&#10;Block -Tejwapur">
            <a:extLst>
              <a:ext uri="{FF2B5EF4-FFF2-40B4-BE49-F238E27FC236}">
                <a16:creationId xmlns:a16="http://schemas.microsoft.com/office/drawing/2014/main" id="{1A553997-56DC-C977-C915-341CD65673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238" y="4473278"/>
            <a:ext cx="3545840" cy="1475773"/>
          </a:xfrm>
          <a:prstGeom prst="rect">
            <a:avLst/>
          </a:prstGeom>
        </p:spPr>
      </p:pic>
      <p:pic>
        <p:nvPicPr>
          <p:cNvPr id="9" name="Picture 8" descr="Random site visit for inspection by EE  UPJN sir , &#10;GP- Khutehna&#10;Block -Payagpur">
            <a:extLst>
              <a:ext uri="{FF2B5EF4-FFF2-40B4-BE49-F238E27FC236}">
                <a16:creationId xmlns:a16="http://schemas.microsoft.com/office/drawing/2014/main" id="{D9B149A5-1434-1947-11E5-CB720ADADF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174" y="4473277"/>
            <a:ext cx="3545840" cy="1475773"/>
          </a:xfrm>
          <a:prstGeom prst="rect">
            <a:avLst/>
          </a:prstGeom>
        </p:spPr>
      </p:pic>
    </p:spTree>
    <p:extLst>
      <p:ext uri="{BB962C8B-B14F-4D97-AF65-F5344CB8AC3E}">
        <p14:creationId xmlns:p14="http://schemas.microsoft.com/office/powerpoint/2010/main" val="687852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8F3B7-2CAD-E86E-9B3F-2B949CBC0BE5}"/>
              </a:ext>
            </a:extLst>
          </p:cNvPr>
          <p:cNvSpPr>
            <a:spLocks noGrp="1"/>
          </p:cNvSpPr>
          <p:nvPr>
            <p:ph type="title"/>
          </p:nvPr>
        </p:nvSpPr>
        <p:spPr>
          <a:xfrm>
            <a:off x="0" y="1"/>
            <a:ext cx="12192000" cy="792179"/>
          </a:xfrm>
          <a:solidFill>
            <a:schemeClr val="tx2"/>
          </a:solidFill>
        </p:spPr>
        <p:txBody>
          <a:bodyPr>
            <a:noAutofit/>
          </a:bodyPr>
          <a:lstStyle/>
          <a:p>
            <a:r>
              <a:rPr lang="en-US" sz="3600" b="1" dirty="0">
                <a:solidFill>
                  <a:schemeClr val="bg1"/>
                </a:solidFill>
              </a:rPr>
              <a:t>IEC &amp; Community awareness</a:t>
            </a:r>
            <a:endParaRPr lang="en-IN" sz="2800" dirty="0">
              <a:solidFill>
                <a:schemeClr val="bg1"/>
              </a:solidFill>
            </a:endParaRPr>
          </a:p>
        </p:txBody>
      </p:sp>
      <p:sp>
        <p:nvSpPr>
          <p:cNvPr id="3" name="Content Placeholder 2">
            <a:extLst>
              <a:ext uri="{FF2B5EF4-FFF2-40B4-BE49-F238E27FC236}">
                <a16:creationId xmlns:a16="http://schemas.microsoft.com/office/drawing/2014/main" id="{709C2BAE-6909-E99B-1353-76111EB9D961}"/>
              </a:ext>
            </a:extLst>
          </p:cNvPr>
          <p:cNvSpPr>
            <a:spLocks noGrp="1"/>
          </p:cNvSpPr>
          <p:nvPr>
            <p:ph idx="1"/>
          </p:nvPr>
        </p:nvSpPr>
        <p:spPr>
          <a:xfrm>
            <a:off x="-1" y="792180"/>
            <a:ext cx="12099403" cy="6065820"/>
          </a:xfrm>
        </p:spPr>
        <p:txBody>
          <a:bodyPr>
            <a:normAutofit/>
          </a:bodyPr>
          <a:lstStyle/>
          <a:p>
            <a:pPr marL="0" indent="0">
              <a:buNone/>
            </a:pPr>
            <a:r>
              <a:rPr lang="en-US" sz="1600" dirty="0"/>
              <a:t>    Building awareness and encouraging community participation are essential to the success and sustainability of water supply scheme.</a:t>
            </a:r>
          </a:p>
          <a:p>
            <a:endParaRPr lang="en-US" sz="1800" dirty="0"/>
          </a:p>
          <a:p>
            <a:endParaRPr lang="en-US" sz="1800" dirty="0"/>
          </a:p>
          <a:p>
            <a:endParaRPr lang="en-US" sz="1800" dirty="0"/>
          </a:p>
          <a:p>
            <a:endParaRPr lang="en-US" sz="1800" dirty="0"/>
          </a:p>
          <a:p>
            <a:pPr marL="0" indent="0" algn="ctr">
              <a:buNone/>
            </a:pPr>
            <a:r>
              <a:rPr lang="en-US" sz="1400" dirty="0"/>
              <a:t>                </a:t>
            </a:r>
          </a:p>
          <a:p>
            <a:pPr marL="0" indent="0" algn="ctr">
              <a:buNone/>
            </a:pPr>
            <a:r>
              <a:rPr lang="en-US" sz="1400" dirty="0"/>
              <a:t>                 IEC awareness programme                                             IEC awareness programme                          AE, ISA  meeting with GP about safe water practice                   GP- Manikpur Block- Payagpur                                       GP- Malawa Block- Payagpur                                                  GP- Unnaisa Block- Chittaura</a:t>
            </a:r>
          </a:p>
          <a:p>
            <a:pPr marL="0" indent="0">
              <a:buNone/>
            </a:pPr>
            <a:r>
              <a:rPr lang="en-US" sz="1600" dirty="0"/>
              <a:t>      Efforts have been made to build a strong communication strategy through convergence with key departments. With the School Education and Health Departments, WASH awareness programs, School WASH Clubs, and handwashing campaigns are being conducted to inculcate safe water habits among children’s. </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r>
              <a:rPr lang="en-US" sz="1600" dirty="0"/>
              <a:t>                                 Awareness programme about safe water habits among children’s . GP- Babba , Block -Huzoorpur</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endParaRPr lang="en-US" sz="1800" dirty="0"/>
          </a:p>
          <a:p>
            <a:endParaRPr lang="en-US" sz="1800" dirty="0"/>
          </a:p>
        </p:txBody>
      </p:sp>
      <p:pic>
        <p:nvPicPr>
          <p:cNvPr id="5" name="Picture 4" descr="IEC conduct awareness about water quality.&#10;GP- Manikpur&#10;Block- Payagpur ">
            <a:extLst>
              <a:ext uri="{FF2B5EF4-FFF2-40B4-BE49-F238E27FC236}">
                <a16:creationId xmlns:a16="http://schemas.microsoft.com/office/drawing/2014/main" id="{9C0FE415-44C5-0F2E-F7B6-3B2B592572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067" y="1379037"/>
            <a:ext cx="3144492" cy="1435861"/>
          </a:xfrm>
          <a:prstGeom prst="rect">
            <a:avLst/>
          </a:prstGeom>
        </p:spPr>
      </p:pic>
      <p:pic>
        <p:nvPicPr>
          <p:cNvPr id="7" name="Picture 6" descr="IEC conduct awareness about water quality.&#10;GP- Malawa&#10;Block- Payagpur ">
            <a:extLst>
              <a:ext uri="{FF2B5EF4-FFF2-40B4-BE49-F238E27FC236}">
                <a16:creationId xmlns:a16="http://schemas.microsoft.com/office/drawing/2014/main" id="{15DF7354-B86D-CB43-8368-8452DB6BCD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8559" y="1379036"/>
            <a:ext cx="3017520" cy="1435861"/>
          </a:xfrm>
          <a:prstGeom prst="rect">
            <a:avLst/>
          </a:prstGeom>
        </p:spPr>
      </p:pic>
      <p:pic>
        <p:nvPicPr>
          <p:cNvPr id="9" name="Picture 8" descr="AE, JE, ISA, Company representative meeting with GP persons regarding awareness of water importance.&#10;GP-Unnaisa&#10;Block- Chittaura">
            <a:extLst>
              <a:ext uri="{FF2B5EF4-FFF2-40B4-BE49-F238E27FC236}">
                <a16:creationId xmlns:a16="http://schemas.microsoft.com/office/drawing/2014/main" id="{8B7E8F58-2CDC-7477-BE6D-CBF4676B54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7500" y="1379036"/>
            <a:ext cx="3576320" cy="1435861"/>
          </a:xfrm>
          <a:prstGeom prst="rect">
            <a:avLst/>
          </a:prstGeom>
        </p:spPr>
      </p:pic>
      <p:pic>
        <p:nvPicPr>
          <p:cNvPr id="4" name="Picture 3" descr="Awareness about water quality in government school&#10;GP- Babba&#10;Block- Huzoorpur">
            <a:extLst>
              <a:ext uri="{FF2B5EF4-FFF2-40B4-BE49-F238E27FC236}">
                <a16:creationId xmlns:a16="http://schemas.microsoft.com/office/drawing/2014/main" id="{C6F39495-2161-D7A8-1F32-0F23A3B923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533" y="4286171"/>
            <a:ext cx="3144492" cy="1435862"/>
          </a:xfrm>
          <a:prstGeom prst="rect">
            <a:avLst/>
          </a:prstGeom>
        </p:spPr>
      </p:pic>
      <p:pic>
        <p:nvPicPr>
          <p:cNvPr id="6" name="Picture 5" descr="Awareness about safe water Habits and water safety in government school&#10;GP- Babba&#10;Block- Huzoorpur.">
            <a:extLst>
              <a:ext uri="{FF2B5EF4-FFF2-40B4-BE49-F238E27FC236}">
                <a16:creationId xmlns:a16="http://schemas.microsoft.com/office/drawing/2014/main" id="{50D0343B-1409-BB31-CC5F-4B2E89357D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17559" y="4286170"/>
            <a:ext cx="3017520" cy="1435861"/>
          </a:xfrm>
          <a:prstGeom prst="rect">
            <a:avLst/>
          </a:prstGeom>
        </p:spPr>
      </p:pic>
      <p:pic>
        <p:nvPicPr>
          <p:cNvPr id="8" name="Picture 7" descr="Awareness about water uses in government school&#10;GP- Babba&#10;Block- Huzoorpur">
            <a:extLst>
              <a:ext uri="{FF2B5EF4-FFF2-40B4-BE49-F238E27FC236}">
                <a16:creationId xmlns:a16="http://schemas.microsoft.com/office/drawing/2014/main" id="{0599EFE0-8235-7DC0-F259-5FB0CBE9F5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79080" y="4286170"/>
            <a:ext cx="3693160" cy="1435863"/>
          </a:xfrm>
          <a:prstGeom prst="rect">
            <a:avLst/>
          </a:prstGeom>
        </p:spPr>
      </p:pic>
    </p:spTree>
    <p:extLst>
      <p:ext uri="{BB962C8B-B14F-4D97-AF65-F5344CB8AC3E}">
        <p14:creationId xmlns:p14="http://schemas.microsoft.com/office/powerpoint/2010/main" val="934331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2D2E17-4387-6632-7410-F06715F2814D}"/>
              </a:ext>
            </a:extLst>
          </p:cNvPr>
          <p:cNvSpPr>
            <a:spLocks noGrp="1"/>
          </p:cNvSpPr>
          <p:nvPr>
            <p:ph idx="1"/>
          </p:nvPr>
        </p:nvSpPr>
        <p:spPr>
          <a:xfrm>
            <a:off x="0" y="0"/>
            <a:ext cx="12192000" cy="6857999"/>
          </a:xfrm>
        </p:spPr>
        <p:txBody>
          <a:bodyPr>
            <a:normAutofit/>
          </a:bodyPr>
          <a:lstStyle/>
          <a:p>
            <a:pPr>
              <a:lnSpc>
                <a:spcPct val="120000"/>
              </a:lnSpc>
              <a:spcBef>
                <a:spcPts val="0"/>
              </a:spcBef>
              <a:buFont typeface="Wingdings" panose="05000000000000000000" pitchFamily="2" charset="2"/>
              <a:buChar char="v"/>
            </a:pPr>
            <a:r>
              <a:rPr lang="en-US" sz="2000" b="1" dirty="0"/>
              <a:t>Institutional Good Practices (Governance and Oversight)</a:t>
            </a:r>
          </a:p>
          <a:p>
            <a:pPr marL="0" indent="0">
              <a:lnSpc>
                <a:spcPct val="120000"/>
              </a:lnSpc>
              <a:spcBef>
                <a:spcPts val="0"/>
              </a:spcBef>
              <a:buNone/>
            </a:pPr>
            <a:endParaRPr lang="en-US" sz="1600" dirty="0"/>
          </a:p>
          <a:p>
            <a:pPr>
              <a:lnSpc>
                <a:spcPct val="120000"/>
              </a:lnSpc>
              <a:spcBef>
                <a:spcPts val="0"/>
              </a:spcBef>
            </a:pPr>
            <a:endParaRPr lang="en-US" sz="1600" dirty="0"/>
          </a:p>
          <a:p>
            <a:pPr marL="0" indent="0">
              <a:lnSpc>
                <a:spcPct val="120000"/>
              </a:lnSpc>
              <a:spcBef>
                <a:spcPts val="0"/>
              </a:spcBef>
              <a:buNone/>
            </a:pPr>
            <a:endParaRPr lang="en-US" sz="1700" b="1" dirty="0"/>
          </a:p>
          <a:p>
            <a:pPr marL="0" indent="0">
              <a:lnSpc>
                <a:spcPct val="120000"/>
              </a:lnSpc>
              <a:spcBef>
                <a:spcPts val="0"/>
              </a:spcBef>
              <a:buNone/>
            </a:pPr>
            <a:endParaRPr lang="en-US" sz="1600" dirty="0"/>
          </a:p>
          <a:p>
            <a:pPr marL="0" indent="0">
              <a:lnSpc>
                <a:spcPct val="120000"/>
              </a:lnSpc>
              <a:spcBef>
                <a:spcPts val="0"/>
              </a:spcBef>
              <a:buNone/>
            </a:pPr>
            <a:endParaRPr lang="en-IN" sz="2000" b="1" dirty="0"/>
          </a:p>
        </p:txBody>
      </p:sp>
      <p:pic>
        <p:nvPicPr>
          <p:cNvPr id="5" name="Picture 4" descr="Review meeting with EE UPJN , EE UPPCL and Other officials.">
            <a:extLst>
              <a:ext uri="{FF2B5EF4-FFF2-40B4-BE49-F238E27FC236}">
                <a16:creationId xmlns:a16="http://schemas.microsoft.com/office/drawing/2014/main" id="{73A3F1F6-06B5-7391-836D-CB5563865F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093" y="0"/>
            <a:ext cx="4323907" cy="2966484"/>
          </a:xfrm>
          <a:prstGeom prst="rect">
            <a:avLst/>
          </a:prstGeom>
        </p:spPr>
      </p:pic>
      <p:pic>
        <p:nvPicPr>
          <p:cNvPr id="8" name="Picture 7" descr="Scada system checking by TPI &#10;Gp- Chetra &#10;Block- Tejwapur">
            <a:extLst>
              <a:ext uri="{FF2B5EF4-FFF2-40B4-BE49-F238E27FC236}">
                <a16:creationId xmlns:a16="http://schemas.microsoft.com/office/drawing/2014/main" id="{C74E83FA-5D3C-2DFC-30DE-10B5F7226C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5871" y="3094889"/>
            <a:ext cx="3591618" cy="3250827"/>
          </a:xfrm>
          <a:prstGeom prst="rect">
            <a:avLst/>
          </a:prstGeom>
        </p:spPr>
      </p:pic>
      <p:sp>
        <p:nvSpPr>
          <p:cNvPr id="4" name="TextBox 3">
            <a:extLst>
              <a:ext uri="{FF2B5EF4-FFF2-40B4-BE49-F238E27FC236}">
                <a16:creationId xmlns:a16="http://schemas.microsoft.com/office/drawing/2014/main" id="{FD7DBB67-8760-5819-4629-71C7D1907D3B}"/>
              </a:ext>
            </a:extLst>
          </p:cNvPr>
          <p:cNvSpPr txBox="1"/>
          <p:nvPr/>
        </p:nvSpPr>
        <p:spPr>
          <a:xfrm>
            <a:off x="0" y="436673"/>
            <a:ext cx="7868093" cy="1107996"/>
          </a:xfrm>
          <a:prstGeom prst="rect">
            <a:avLst/>
          </a:prstGeom>
          <a:noFill/>
        </p:spPr>
        <p:txBody>
          <a:bodyPr wrap="square">
            <a:spAutoFit/>
          </a:bodyPr>
          <a:lstStyle/>
          <a:p>
            <a:r>
              <a:rPr lang="en-US" b="1" dirty="0"/>
              <a:t>Regular Coordination :</a:t>
            </a:r>
            <a:r>
              <a:rPr lang="en-US" dirty="0"/>
              <a:t> </a:t>
            </a:r>
          </a:p>
          <a:p>
            <a:pPr marL="285750" indent="-285750">
              <a:spcBef>
                <a:spcPts val="0"/>
              </a:spcBef>
              <a:buFont typeface="Arial" panose="020B0604020202020204" pitchFamily="34" charset="0"/>
              <a:buChar char="•"/>
            </a:pPr>
            <a:r>
              <a:rPr lang="en-US" sz="1600" dirty="0"/>
              <a:t>Hold monthly DWSM meetings to review village-wise functionality status and progress of FHTC (Functional Household Tap Connections).</a:t>
            </a:r>
          </a:p>
          <a:p>
            <a:pPr marL="285750" indent="-285750">
              <a:spcBef>
                <a:spcPts val="0"/>
              </a:spcBef>
              <a:buFont typeface="Arial" panose="020B0604020202020204" pitchFamily="34" charset="0"/>
              <a:buChar char="•"/>
            </a:pPr>
            <a:endParaRPr lang="en-US" sz="1600" dirty="0"/>
          </a:p>
        </p:txBody>
      </p:sp>
      <p:sp>
        <p:nvSpPr>
          <p:cNvPr id="11" name="TextBox 10">
            <a:extLst>
              <a:ext uri="{FF2B5EF4-FFF2-40B4-BE49-F238E27FC236}">
                <a16:creationId xmlns:a16="http://schemas.microsoft.com/office/drawing/2014/main" id="{AB69EEE0-B4E0-D7D8-C92C-032A053B5BD9}"/>
              </a:ext>
            </a:extLst>
          </p:cNvPr>
          <p:cNvSpPr txBox="1"/>
          <p:nvPr/>
        </p:nvSpPr>
        <p:spPr>
          <a:xfrm>
            <a:off x="0" y="1366046"/>
            <a:ext cx="7954178" cy="1600438"/>
          </a:xfrm>
          <a:prstGeom prst="rect">
            <a:avLst/>
          </a:prstGeom>
          <a:noFill/>
        </p:spPr>
        <p:txBody>
          <a:bodyPr wrap="square">
            <a:spAutoFit/>
          </a:bodyPr>
          <a:lstStyle/>
          <a:p>
            <a:r>
              <a:rPr lang="en-US" b="1" dirty="0"/>
              <a:t>Roles and Responsibilities</a:t>
            </a:r>
            <a:r>
              <a:rPr lang="en-US" dirty="0"/>
              <a:t>:</a:t>
            </a:r>
          </a:p>
          <a:p>
            <a:pPr marL="285750" indent="-285750">
              <a:buFont typeface="Arial" panose="020B0604020202020204" pitchFamily="34" charset="0"/>
              <a:buChar char="•"/>
            </a:pPr>
            <a:r>
              <a:rPr lang="en-US" sz="1600" dirty="0"/>
              <a:t>DWSM oversees planning , implementation, and monitoring of all PWS schemes.</a:t>
            </a:r>
          </a:p>
          <a:p>
            <a:pPr marL="285750" indent="-285750">
              <a:buFont typeface="Arial" panose="020B0604020202020204" pitchFamily="34" charset="0"/>
              <a:buChar char="•"/>
            </a:pPr>
            <a:r>
              <a:rPr lang="en-US" sz="1600" dirty="0"/>
              <a:t>Assign sub-division or block-level engineers responsibility for real-time data verification . </a:t>
            </a:r>
          </a:p>
          <a:p>
            <a:pPr marL="285750" indent="-285750">
              <a:buFont typeface="Arial" panose="020B0604020202020204" pitchFamily="34" charset="0"/>
              <a:buChar char="•"/>
            </a:pPr>
            <a:r>
              <a:rPr lang="en-US" sz="1600" dirty="0"/>
              <a:t>Empower GPWSC/VWSC (Village Water &amp; Sanitation Committee) to maintain and report on daily operations.</a:t>
            </a:r>
          </a:p>
        </p:txBody>
      </p:sp>
      <p:sp>
        <p:nvSpPr>
          <p:cNvPr id="15" name="TextBox 14">
            <a:extLst>
              <a:ext uri="{FF2B5EF4-FFF2-40B4-BE49-F238E27FC236}">
                <a16:creationId xmlns:a16="http://schemas.microsoft.com/office/drawing/2014/main" id="{C0D13AFD-21EF-AEBF-055C-50C23ED71D51}"/>
              </a:ext>
            </a:extLst>
          </p:cNvPr>
          <p:cNvSpPr txBox="1"/>
          <p:nvPr/>
        </p:nvSpPr>
        <p:spPr>
          <a:xfrm>
            <a:off x="47846" y="3719521"/>
            <a:ext cx="8747393" cy="2508379"/>
          </a:xfrm>
          <a:prstGeom prst="rect">
            <a:avLst/>
          </a:prstGeom>
          <a:noFill/>
        </p:spPr>
        <p:txBody>
          <a:bodyPr wrap="square">
            <a:spAutoFit/>
          </a:bodyPr>
          <a:lstStyle/>
          <a:p>
            <a:r>
              <a:rPr lang="en-US" b="1" dirty="0"/>
              <a:t>Real-Time Monitoring </a:t>
            </a:r>
          </a:p>
          <a:p>
            <a:pPr marL="265113" indent="-265113">
              <a:buFont typeface="+mj-lt"/>
              <a:buAutoNum type="alphaLcParenR"/>
            </a:pPr>
            <a:r>
              <a:rPr lang="en-IN" sz="1600" b="1" dirty="0"/>
              <a:t>IoT / Sensor-Based Monitoring</a:t>
            </a:r>
            <a:endParaRPr lang="en-IN" sz="1600" dirty="0"/>
          </a:p>
          <a:p>
            <a:pPr marL="285750" indent="-285750" defTabSz="457200">
              <a:spcBef>
                <a:spcPts val="0"/>
              </a:spcBef>
              <a:buFont typeface="Arial" panose="020B0604020202020204" pitchFamily="34" charset="0"/>
              <a:buChar char="•"/>
            </a:pPr>
            <a:r>
              <a:rPr lang="en-IN" sz="1600" dirty="0"/>
              <a:t>Install smart flow meters, chlorine-residual sensors, and pressure loggers at critical points.</a:t>
            </a:r>
          </a:p>
          <a:p>
            <a:pPr marL="285750" indent="-285750" defTabSz="457200">
              <a:spcBef>
                <a:spcPts val="0"/>
              </a:spcBef>
              <a:buFont typeface="Arial" panose="020B0604020202020204" pitchFamily="34" charset="0"/>
              <a:buChar char="•"/>
            </a:pPr>
            <a:r>
              <a:rPr lang="en-IN" sz="1600" dirty="0"/>
              <a:t>Integrate data with IMIS / Jal Jeevan Mission dashboards for real-time monitoring and alerts.</a:t>
            </a:r>
          </a:p>
          <a:p>
            <a:pPr defTabSz="457200">
              <a:spcBef>
                <a:spcPts val="0"/>
              </a:spcBef>
            </a:pPr>
            <a:endParaRPr lang="en-IN" sz="1100" dirty="0"/>
          </a:p>
          <a:p>
            <a:pPr>
              <a:buNone/>
            </a:pPr>
            <a:r>
              <a:rPr lang="en-IN" sz="1600" b="1" dirty="0"/>
              <a:t>b) SCADA / Digital Dashboards</a:t>
            </a:r>
            <a:endParaRPr lang="en-IN" sz="1600" dirty="0"/>
          </a:p>
          <a:p>
            <a:r>
              <a:rPr lang="en-IN" sz="1600" dirty="0"/>
              <a:t>District-level SCADA or dashboards to track</a:t>
            </a:r>
          </a:p>
          <a:p>
            <a:pPr marL="285750" indent="-285750">
              <a:buFont typeface="Arial" panose="020B0604020202020204" pitchFamily="34" charset="0"/>
              <a:buChar char="•"/>
            </a:pPr>
            <a:r>
              <a:rPr lang="en-IN" sz="1600" dirty="0"/>
              <a:t>Pump run hours/status</a:t>
            </a:r>
          </a:p>
          <a:p>
            <a:pPr marL="285750" indent="-285750">
              <a:buFont typeface="Arial" panose="020B0604020202020204" pitchFamily="34" charset="0"/>
              <a:buChar char="•"/>
            </a:pPr>
            <a:r>
              <a:rPr lang="en-IN" sz="1600" dirty="0"/>
              <a:t>Chlorination/residual chlorine</a:t>
            </a:r>
          </a:p>
          <a:p>
            <a:pPr marL="285750" indent="-285750">
              <a:buFont typeface="Arial" panose="020B0604020202020204" pitchFamily="34" charset="0"/>
              <a:buChar char="•"/>
            </a:pPr>
            <a:r>
              <a:rPr lang="en-IN" sz="1600" dirty="0"/>
              <a:t>Distribution network pressure, Consumer complaints &amp; resolution status</a:t>
            </a:r>
          </a:p>
        </p:txBody>
      </p:sp>
      <p:sp>
        <p:nvSpPr>
          <p:cNvPr id="17" name="TextBox 16">
            <a:extLst>
              <a:ext uri="{FF2B5EF4-FFF2-40B4-BE49-F238E27FC236}">
                <a16:creationId xmlns:a16="http://schemas.microsoft.com/office/drawing/2014/main" id="{07B82374-C0B1-A0DA-12B8-416DD1CF5DFF}"/>
              </a:ext>
            </a:extLst>
          </p:cNvPr>
          <p:cNvSpPr txBox="1"/>
          <p:nvPr/>
        </p:nvSpPr>
        <p:spPr>
          <a:xfrm>
            <a:off x="8405871" y="6377413"/>
            <a:ext cx="3591618" cy="461665"/>
          </a:xfrm>
          <a:prstGeom prst="rect">
            <a:avLst/>
          </a:prstGeom>
          <a:noFill/>
        </p:spPr>
        <p:txBody>
          <a:bodyPr wrap="square">
            <a:spAutoFit/>
          </a:bodyPr>
          <a:lstStyle/>
          <a:p>
            <a:r>
              <a:rPr lang="en-IN" sz="1200" dirty="0"/>
              <a:t>Scada system inspection by TPI: GP- Chetra , Block- </a:t>
            </a:r>
            <a:r>
              <a:rPr lang="en-IN" sz="1200" dirty="0" err="1"/>
              <a:t>Tejwapur</a:t>
            </a:r>
            <a:endParaRPr lang="en-IN" sz="1200" dirty="0"/>
          </a:p>
        </p:txBody>
      </p:sp>
    </p:spTree>
    <p:extLst>
      <p:ext uri="{BB962C8B-B14F-4D97-AF65-F5344CB8AC3E}">
        <p14:creationId xmlns:p14="http://schemas.microsoft.com/office/powerpoint/2010/main" val="22221629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2816</TotalTime>
  <Words>1610</Words>
  <Application>Microsoft Office PowerPoint</Application>
  <PresentationFormat>Widescreen</PresentationFormat>
  <Paragraphs>204</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Aptos Display</vt:lpstr>
      <vt:lpstr>Arial</vt:lpstr>
      <vt:lpstr>Times New Roman</vt:lpstr>
      <vt:lpstr>Wingdings</vt:lpstr>
      <vt:lpstr>Office Theme</vt:lpstr>
      <vt:lpstr>                                                       PEYJAL SAMVAD                                                             District Water &amp; Sanitation Mission (DWSM), Bahraich                                                          February 17th, 2026                                                          Presented by Akshay Tripathi ,DM and collector, Bahraich                                                                                </vt:lpstr>
      <vt:lpstr>  District Overview</vt:lpstr>
      <vt:lpstr>Planning and Implementation</vt:lpstr>
      <vt:lpstr> For quality assurance</vt:lpstr>
      <vt:lpstr> For timely completion</vt:lpstr>
      <vt:lpstr>Protocols for handing over of village infra</vt:lpstr>
      <vt:lpstr>PowerPoint Presentation</vt:lpstr>
      <vt:lpstr>IEC &amp; Community awareness</vt:lpstr>
      <vt:lpstr>PowerPoint Presentation</vt:lpstr>
      <vt:lpstr>PowerPoint Presentation</vt:lpstr>
      <vt:lpstr>DWSM source sustenance plans</vt:lpstr>
      <vt:lpstr>Effective water quality surveillance</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Arunendra Singh</dc:creator>
  <cp:lastModifiedBy>Arunendra Singh</cp:lastModifiedBy>
  <cp:revision>72</cp:revision>
  <cp:lastPrinted>2026-02-16T15:31:34Z</cp:lastPrinted>
  <dcterms:created xsi:type="dcterms:W3CDTF">2025-10-25T05:08:11Z</dcterms:created>
  <dcterms:modified xsi:type="dcterms:W3CDTF">2026-02-16T15:31:52Z</dcterms:modified>
</cp:coreProperties>
</file>